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C450466-CC24-4A2E-AADF-E34AA8692136}">
  <a:tblStyle styleId="{5C450466-CC24-4A2E-AADF-E34AA8692136}"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0" name="Google Shape;5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c541cf4ec_1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c541cf4ec_1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c541cf4ec_1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c541cf4ec_1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c541cf4ec_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c541cf4ec_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c541cf4ec_1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c541cf4ec_1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c541cf4ec_2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c541cf4ec_2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c541cf4ec_2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c541cf4ec_2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c541cf4ec_2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c541cf4ec_2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c541cf4ec_2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c541cf4ec_2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c541cf4ec_2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c541cf4ec_2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c541cf4ec_2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c541cf4ec_2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c77fdd213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c77fdd213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c541cf4ec_2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c541cf4ec_2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c541cf4ec_2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c541cf4ec_2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c541cf4ec_2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c541cf4ec_2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c541cf4ec_2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c541cf4ec_2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c541cf4ec_2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c541cf4ec_2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c541cf4ec_2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c541cf4ec_2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c541cf4ec_2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c541cf4ec_2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c541cf4ec_2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c541cf4ec_2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c541cf4ec_2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c541cf4ec_2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c5657254c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c5657254c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c541cf4ec_0_2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c541cf4ec_0_2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c5657254c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c5657254c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c5657254c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c5657254c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c5657254c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c5657254c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c5657254c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c5657254c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c5657254c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c5657254c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c5657254c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c5657254c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c5657254c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c5657254c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c5657254c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6" name="Google Shape;266;gc5657254c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c5657254c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2" name="Google Shape;272;gc5657254c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c5657254c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c5657254c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c541cf4ec_0_1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c541cf4ec_0_1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gc5657254c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4" name="Google Shape;284;gc5657254c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gc5657254c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1" name="Google Shape;291;gc5657254c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gc5657254c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7" name="Google Shape;297;gc5657254c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gc5657254c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3" name="Google Shape;303;gc5657254c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gc5657254c_0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9" name="Google Shape;309;gc5657254c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gc5657254c_0_1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5" name="Google Shape;315;gc5657254c_0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gc5657254c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1" name="Google Shape;321;gc5657254c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c5657254c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gc5657254c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gc5657254c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3" name="Google Shape;333;gc5657254c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gc5657254c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9" name="Google Shape;339;gc5657254c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c541cf4ec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c541cf4ec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gc5657254c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6" name="Google Shape;346;gc5657254c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gc5657254c_2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2" name="Google Shape;352;gc5657254c_2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gc5657254c_1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8" name="Google Shape;358;gc5657254c_1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gc5657254c_3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4" name="Google Shape;364;gc5657254c_3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c541cf4ec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c541cf4ec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c541cf4ec_0_2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c541cf4ec_0_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c541cf4ec_0_2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c541cf4ec_0_2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c541cf4ec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c541cf4ec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0" y="0"/>
            <a:ext cx="9144000" cy="5176500"/>
          </a:xfrm>
          <a:prstGeom prst="rect">
            <a:avLst/>
          </a:prstGeom>
          <a:gradFill>
            <a:gsLst>
              <a:gs pos="0">
                <a:srgbClr val="003171"/>
              </a:gs>
              <a:gs pos="100000">
                <a:srgbClr val="549FFF"/>
              </a:gs>
            </a:gsLst>
            <a:lin ang="7920000" scaled="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1" name="Google Shape;11;p2"/>
          <p:cNvSpPr/>
          <p:nvPr/>
        </p:nvSpPr>
        <p:spPr>
          <a:xfrm flipH="1">
            <a:off x="-3833" y="12040"/>
            <a:ext cx="10925833" cy="5165066"/>
          </a:xfrm>
          <a:custGeom>
            <a:rect b="b" l="l" r="r" t="t"/>
            <a:pathLst>
              <a:path extrusionOk="0" h="6863875" w="24279631">
                <a:moveTo>
                  <a:pt x="9291599" y="0"/>
                </a:moveTo>
                <a:lnTo>
                  <a:pt x="24279631" y="5875"/>
                </a:lnTo>
                <a:lnTo>
                  <a:pt x="24250422" y="6863875"/>
                </a:lnTo>
                <a:lnTo>
                  <a:pt x="8740466" y="6858000"/>
                </a:lnTo>
                <a:cubicBezTo>
                  <a:pt x="0" y="3062308"/>
                  <a:pt x="7449035" y="312298"/>
                  <a:pt x="9291599" y="0"/>
                </a:cubicBezTo>
                <a:close/>
              </a:path>
            </a:pathLst>
          </a:custGeom>
          <a:gradFill>
            <a:gsLst>
              <a:gs pos="0">
                <a:srgbClr val="549FFF">
                  <a:alpha val="40784"/>
                </a:srgbClr>
              </a:gs>
              <a:gs pos="41000">
                <a:srgbClr val="003171">
                  <a:alpha val="94901"/>
                </a:srgbClr>
              </a:gs>
              <a:gs pos="100000">
                <a:srgbClr val="003171">
                  <a:alpha val="94901"/>
                </a:srgbClr>
              </a:gs>
            </a:gsLst>
            <a:path path="circle">
              <a:fillToRect r="100%" t="100%"/>
            </a:path>
            <a:tileRect b="-100%" l="-10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2" name="Google Shape;12;p2"/>
          <p:cNvSpPr/>
          <p:nvPr/>
        </p:nvSpPr>
        <p:spPr>
          <a:xfrm flipH="1">
            <a:off x="14659" y="661"/>
            <a:ext cx="10500941" cy="5165066"/>
          </a:xfrm>
          <a:custGeom>
            <a:rect b="b" l="l" r="r" t="t"/>
            <a:pathLst>
              <a:path extrusionOk="0" h="6863875" w="24279631">
                <a:moveTo>
                  <a:pt x="9291599" y="0"/>
                </a:moveTo>
                <a:lnTo>
                  <a:pt x="24279631" y="5875"/>
                </a:lnTo>
                <a:lnTo>
                  <a:pt x="24250422" y="6863875"/>
                </a:lnTo>
                <a:lnTo>
                  <a:pt x="8740466" y="6858000"/>
                </a:lnTo>
                <a:cubicBezTo>
                  <a:pt x="0" y="3062308"/>
                  <a:pt x="7449035" y="312298"/>
                  <a:pt x="9291599" y="0"/>
                </a:cubicBezTo>
                <a:close/>
              </a:path>
            </a:pathLst>
          </a:custGeom>
          <a:gradFill>
            <a:gsLst>
              <a:gs pos="0">
                <a:srgbClr val="549FFF">
                  <a:alpha val="53725"/>
                </a:srgbClr>
              </a:gs>
              <a:gs pos="41000">
                <a:srgbClr val="003171">
                  <a:alpha val="53725"/>
                </a:srgbClr>
              </a:gs>
              <a:gs pos="100000">
                <a:srgbClr val="003171">
                  <a:alpha val="53725"/>
                </a:srgbClr>
              </a:gs>
            </a:gsLst>
            <a:path path="circle">
              <a:fillToRect r="100%" t="100%"/>
            </a:path>
            <a:tileRect b="-100%" l="-100%"/>
          </a:grad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
        <p:nvSpPr>
          <p:cNvPr id="13" name="Google Shape;13;p2"/>
          <p:cNvSpPr/>
          <p:nvPr/>
        </p:nvSpPr>
        <p:spPr>
          <a:xfrm>
            <a:off x="-846667" y="-661"/>
            <a:ext cx="2167467" cy="5176309"/>
          </a:xfrm>
          <a:custGeom>
            <a:rect b="b" l="l" r="r" t="t"/>
            <a:pathLst>
              <a:path extrusionOk="0" h="6180667" w="2167467">
                <a:moveTo>
                  <a:pt x="939800" y="0"/>
                </a:moveTo>
                <a:lnTo>
                  <a:pt x="1905000" y="5881"/>
                </a:lnTo>
                <a:cubicBezTo>
                  <a:pt x="2167467" y="1035992"/>
                  <a:pt x="0" y="1848556"/>
                  <a:pt x="1896533" y="6180667"/>
                </a:cubicBezTo>
                <a:lnTo>
                  <a:pt x="939800" y="6180667"/>
                </a:lnTo>
                <a:lnTo>
                  <a:pt x="939800" y="0"/>
                </a:lnTo>
                <a:close/>
              </a:path>
            </a:pathLst>
          </a:custGeom>
          <a:gradFill>
            <a:gsLst>
              <a:gs pos="0">
                <a:srgbClr val="003171">
                  <a:alpha val="20784"/>
                </a:srgbClr>
              </a:gs>
              <a:gs pos="100000">
                <a:srgbClr val="65A8FF">
                  <a:alpha val="20784"/>
                </a:srgbClr>
              </a:gs>
            </a:gsLst>
            <a:lin ang="0" scaled="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4" name="Google Shape;14;p2"/>
          <p:cNvSpPr/>
          <p:nvPr/>
        </p:nvSpPr>
        <p:spPr>
          <a:xfrm flipH="1" rot="10800000">
            <a:off x="-524934" y="132"/>
            <a:ext cx="1403435" cy="5176309"/>
          </a:xfrm>
          <a:custGeom>
            <a:rect b="b" l="l" r="r" t="t"/>
            <a:pathLst>
              <a:path extrusionOk="0" h="6180667" w="2167467">
                <a:moveTo>
                  <a:pt x="939800" y="0"/>
                </a:moveTo>
                <a:lnTo>
                  <a:pt x="1905000" y="5881"/>
                </a:lnTo>
                <a:cubicBezTo>
                  <a:pt x="2167467" y="1035992"/>
                  <a:pt x="0" y="1848556"/>
                  <a:pt x="1896533" y="6180667"/>
                </a:cubicBezTo>
                <a:lnTo>
                  <a:pt x="939800" y="6180667"/>
                </a:lnTo>
                <a:lnTo>
                  <a:pt x="939800" y="0"/>
                </a:lnTo>
                <a:close/>
              </a:path>
            </a:pathLst>
          </a:custGeom>
          <a:gradFill>
            <a:gsLst>
              <a:gs pos="0">
                <a:srgbClr val="003171">
                  <a:alpha val="20784"/>
                </a:srgbClr>
              </a:gs>
              <a:gs pos="100000">
                <a:srgbClr val="65A8FF">
                  <a:alpha val="20784"/>
                </a:srgbClr>
              </a:gs>
            </a:gsLst>
            <a:lin ang="0" scaled="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5" name="Google Shape;15;p2"/>
          <p:cNvSpPr txBox="1"/>
          <p:nvPr>
            <p:ph type="ctrTitle"/>
          </p:nvPr>
        </p:nvSpPr>
        <p:spPr>
          <a:xfrm>
            <a:off x="1082040" y="1242060"/>
            <a:ext cx="7050900" cy="1102500"/>
          </a:xfrm>
          <a:prstGeom prst="rect">
            <a:avLst/>
          </a:prstGeom>
        </p:spPr>
        <p:txBody>
          <a:bodyPr anchorCtr="0" anchor="b" bIns="91425" lIns="91425" spcFirstLastPara="1" rIns="91425" wrap="square" tIns="91425">
            <a:noAutofit/>
          </a:bodyPr>
          <a:lstStyle>
            <a:lvl1pPr lvl="0" algn="r">
              <a:spcBef>
                <a:spcPts val="0"/>
              </a:spcBef>
              <a:spcAft>
                <a:spcPts val="0"/>
              </a:spcAft>
              <a:buClr>
                <a:schemeClr val="lt1"/>
              </a:buClr>
              <a:buSzPts val="4800"/>
              <a:buNone/>
              <a:defRPr sz="4800">
                <a:solidFill>
                  <a:schemeClr val="lt1"/>
                </a:solidFill>
              </a:defRPr>
            </a:lvl1pPr>
            <a:lvl2pPr lvl="1" algn="r">
              <a:spcBef>
                <a:spcPts val="0"/>
              </a:spcBef>
              <a:spcAft>
                <a:spcPts val="0"/>
              </a:spcAft>
              <a:buClr>
                <a:schemeClr val="lt1"/>
              </a:buClr>
              <a:buSzPts val="4800"/>
              <a:buNone/>
              <a:defRPr sz="4800">
                <a:solidFill>
                  <a:schemeClr val="lt1"/>
                </a:solidFill>
              </a:defRPr>
            </a:lvl2pPr>
            <a:lvl3pPr lvl="2" algn="r">
              <a:spcBef>
                <a:spcPts val="0"/>
              </a:spcBef>
              <a:spcAft>
                <a:spcPts val="0"/>
              </a:spcAft>
              <a:buClr>
                <a:schemeClr val="lt1"/>
              </a:buClr>
              <a:buSzPts val="4800"/>
              <a:buNone/>
              <a:defRPr sz="4800">
                <a:solidFill>
                  <a:schemeClr val="lt1"/>
                </a:solidFill>
              </a:defRPr>
            </a:lvl3pPr>
            <a:lvl4pPr lvl="3" algn="r">
              <a:spcBef>
                <a:spcPts val="0"/>
              </a:spcBef>
              <a:spcAft>
                <a:spcPts val="0"/>
              </a:spcAft>
              <a:buClr>
                <a:schemeClr val="lt1"/>
              </a:buClr>
              <a:buSzPts val="4800"/>
              <a:buNone/>
              <a:defRPr sz="4800">
                <a:solidFill>
                  <a:schemeClr val="lt1"/>
                </a:solidFill>
              </a:defRPr>
            </a:lvl4pPr>
            <a:lvl5pPr lvl="4" algn="r">
              <a:spcBef>
                <a:spcPts val="0"/>
              </a:spcBef>
              <a:spcAft>
                <a:spcPts val="0"/>
              </a:spcAft>
              <a:buClr>
                <a:schemeClr val="lt1"/>
              </a:buClr>
              <a:buSzPts val="4800"/>
              <a:buNone/>
              <a:defRPr sz="4800">
                <a:solidFill>
                  <a:schemeClr val="lt1"/>
                </a:solidFill>
              </a:defRPr>
            </a:lvl5pPr>
            <a:lvl6pPr lvl="5" algn="r">
              <a:spcBef>
                <a:spcPts val="0"/>
              </a:spcBef>
              <a:spcAft>
                <a:spcPts val="0"/>
              </a:spcAft>
              <a:buClr>
                <a:schemeClr val="lt1"/>
              </a:buClr>
              <a:buSzPts val="4800"/>
              <a:buNone/>
              <a:defRPr sz="4800">
                <a:solidFill>
                  <a:schemeClr val="lt1"/>
                </a:solidFill>
              </a:defRPr>
            </a:lvl6pPr>
            <a:lvl7pPr lvl="6" algn="r">
              <a:spcBef>
                <a:spcPts val="0"/>
              </a:spcBef>
              <a:spcAft>
                <a:spcPts val="0"/>
              </a:spcAft>
              <a:buClr>
                <a:schemeClr val="lt1"/>
              </a:buClr>
              <a:buSzPts val="4800"/>
              <a:buNone/>
              <a:defRPr sz="4800">
                <a:solidFill>
                  <a:schemeClr val="lt1"/>
                </a:solidFill>
              </a:defRPr>
            </a:lvl7pPr>
            <a:lvl8pPr lvl="7" algn="r">
              <a:spcBef>
                <a:spcPts val="0"/>
              </a:spcBef>
              <a:spcAft>
                <a:spcPts val="0"/>
              </a:spcAft>
              <a:buClr>
                <a:schemeClr val="lt1"/>
              </a:buClr>
              <a:buSzPts val="4800"/>
              <a:buNone/>
              <a:defRPr sz="4800">
                <a:solidFill>
                  <a:schemeClr val="lt1"/>
                </a:solidFill>
              </a:defRPr>
            </a:lvl8pPr>
            <a:lvl9pPr lvl="8" algn="r">
              <a:spcBef>
                <a:spcPts val="0"/>
              </a:spcBef>
              <a:spcAft>
                <a:spcPts val="0"/>
              </a:spcAft>
              <a:buClr>
                <a:schemeClr val="lt1"/>
              </a:buClr>
              <a:buSzPts val="4800"/>
              <a:buNone/>
              <a:defRPr sz="4800">
                <a:solidFill>
                  <a:schemeClr val="lt1"/>
                </a:solidFill>
              </a:defRPr>
            </a:lvl9pPr>
          </a:lstStyle>
          <a:p/>
        </p:txBody>
      </p:sp>
      <p:sp>
        <p:nvSpPr>
          <p:cNvPr id="16" name="Google Shape;16;p2"/>
          <p:cNvSpPr txBox="1"/>
          <p:nvPr>
            <p:ph idx="1" type="subTitle"/>
          </p:nvPr>
        </p:nvSpPr>
        <p:spPr>
          <a:xfrm>
            <a:off x="1082040" y="2423160"/>
            <a:ext cx="7035900" cy="694200"/>
          </a:xfrm>
          <a:prstGeom prst="rect">
            <a:avLst/>
          </a:prstGeom>
        </p:spPr>
        <p:txBody>
          <a:bodyPr anchorCtr="0" anchor="t" bIns="91425" lIns="91425" spcFirstLastPara="1" rIns="91425" wrap="square" tIns="91425">
            <a:noAutofit/>
          </a:bodyPr>
          <a:lstStyle>
            <a:lvl1pPr lvl="0" algn="r">
              <a:spcBef>
                <a:spcPts val="0"/>
              </a:spcBef>
              <a:spcAft>
                <a:spcPts val="0"/>
              </a:spcAft>
              <a:buClr>
                <a:schemeClr val="lt1"/>
              </a:buClr>
              <a:buSzPts val="2400"/>
              <a:buNone/>
              <a:defRPr sz="2400">
                <a:solidFill>
                  <a:schemeClr val="lt1"/>
                </a:solidFill>
              </a:defRPr>
            </a:lvl1pPr>
            <a:lvl2pPr lvl="1" algn="r">
              <a:spcBef>
                <a:spcPts val="0"/>
              </a:spcBef>
              <a:spcAft>
                <a:spcPts val="0"/>
              </a:spcAft>
              <a:buClr>
                <a:schemeClr val="lt1"/>
              </a:buClr>
              <a:buSzPts val="2400"/>
              <a:buNone/>
              <a:defRPr sz="2400">
                <a:solidFill>
                  <a:schemeClr val="lt1"/>
                </a:solidFill>
              </a:defRPr>
            </a:lvl2pPr>
            <a:lvl3pPr lvl="2" algn="r">
              <a:spcBef>
                <a:spcPts val="0"/>
              </a:spcBef>
              <a:spcAft>
                <a:spcPts val="0"/>
              </a:spcAft>
              <a:buClr>
                <a:schemeClr val="lt1"/>
              </a:buClr>
              <a:buSzPts val="2400"/>
              <a:buNone/>
              <a:defRPr>
                <a:solidFill>
                  <a:schemeClr val="lt1"/>
                </a:solidFill>
              </a:defRPr>
            </a:lvl3pPr>
            <a:lvl4pPr lvl="3" algn="r">
              <a:spcBef>
                <a:spcPts val="0"/>
              </a:spcBef>
              <a:spcAft>
                <a:spcPts val="0"/>
              </a:spcAft>
              <a:buClr>
                <a:schemeClr val="lt1"/>
              </a:buClr>
              <a:buSzPts val="2400"/>
              <a:buNone/>
              <a:defRPr sz="2400">
                <a:solidFill>
                  <a:schemeClr val="lt1"/>
                </a:solidFill>
              </a:defRPr>
            </a:lvl4pPr>
            <a:lvl5pPr lvl="4" algn="r">
              <a:spcBef>
                <a:spcPts val="0"/>
              </a:spcBef>
              <a:spcAft>
                <a:spcPts val="0"/>
              </a:spcAft>
              <a:buClr>
                <a:schemeClr val="lt1"/>
              </a:buClr>
              <a:buSzPts val="2400"/>
              <a:buNone/>
              <a:defRPr sz="2400">
                <a:solidFill>
                  <a:schemeClr val="lt1"/>
                </a:solidFill>
              </a:defRPr>
            </a:lvl5pPr>
            <a:lvl6pPr lvl="5" algn="r">
              <a:spcBef>
                <a:spcPts val="0"/>
              </a:spcBef>
              <a:spcAft>
                <a:spcPts val="0"/>
              </a:spcAft>
              <a:buClr>
                <a:schemeClr val="lt1"/>
              </a:buClr>
              <a:buSzPts val="2400"/>
              <a:buNone/>
              <a:defRPr sz="2400">
                <a:solidFill>
                  <a:schemeClr val="lt1"/>
                </a:solidFill>
              </a:defRPr>
            </a:lvl6pPr>
            <a:lvl7pPr lvl="6" algn="r">
              <a:spcBef>
                <a:spcPts val="0"/>
              </a:spcBef>
              <a:spcAft>
                <a:spcPts val="0"/>
              </a:spcAft>
              <a:buClr>
                <a:schemeClr val="lt1"/>
              </a:buClr>
              <a:buSzPts val="2400"/>
              <a:buNone/>
              <a:defRPr sz="2400">
                <a:solidFill>
                  <a:schemeClr val="lt1"/>
                </a:solidFill>
              </a:defRPr>
            </a:lvl7pPr>
            <a:lvl8pPr lvl="7" algn="r">
              <a:spcBef>
                <a:spcPts val="0"/>
              </a:spcBef>
              <a:spcAft>
                <a:spcPts val="0"/>
              </a:spcAft>
              <a:buClr>
                <a:schemeClr val="lt1"/>
              </a:buClr>
              <a:buSzPts val="2400"/>
              <a:buNone/>
              <a:defRPr sz="2400">
                <a:solidFill>
                  <a:schemeClr val="lt1"/>
                </a:solidFill>
              </a:defRPr>
            </a:lvl8pPr>
            <a:lvl9pPr lvl="8" algn="r">
              <a:spcBef>
                <a:spcPts val="0"/>
              </a:spcBef>
              <a:spcAft>
                <a:spcPts val="0"/>
              </a:spcAft>
              <a:buClr>
                <a:schemeClr val="lt1"/>
              </a:buClr>
              <a:buSzPts val="2400"/>
              <a:buNone/>
              <a:defRPr sz="2400">
                <a:solidFill>
                  <a:schemeClr val="lt1"/>
                </a:solidFill>
              </a:defRPr>
            </a:lvl9pPr>
          </a:lstStyle>
          <a:p/>
        </p:txBody>
      </p:sp>
      <p:sp>
        <p:nvSpPr>
          <p:cNvPr id="17" name="Google Shape;17;p2"/>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3"/>
          <p:cNvSpPr/>
          <p:nvPr/>
        </p:nvSpPr>
        <p:spPr>
          <a:xfrm flipH="1" rot="10800000">
            <a:off x="-348182" y="-16425"/>
            <a:ext cx="1723520" cy="5159925"/>
          </a:xfrm>
          <a:custGeom>
            <a:rect b="b" l="l" r="r" t="t"/>
            <a:pathLst>
              <a:path extrusionOk="0" h="6879900" w="4476675">
                <a:moveTo>
                  <a:pt x="4476676" y="16025"/>
                </a:moveTo>
                <a:lnTo>
                  <a:pt x="879695" y="0"/>
                </a:lnTo>
                <a:cubicBezTo>
                  <a:pt x="886211" y="2293300"/>
                  <a:pt x="892726" y="4586600"/>
                  <a:pt x="899242" y="6879900"/>
                </a:cubicBezTo>
                <a:lnTo>
                  <a:pt x="3909760" y="6861462"/>
                </a:lnTo>
                <a:cubicBezTo>
                  <a:pt x="0" y="3547544"/>
                  <a:pt x="1695771" y="1824359"/>
                  <a:pt x="447667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r="100%" t="100%"/>
            </a:path>
            <a:tileRect b="-100%" l="-10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20" name="Google Shape;20;p3"/>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lvl1pPr indent="-431800" lvl="0" marL="457200">
              <a:spcBef>
                <a:spcPts val="0"/>
              </a:spcBef>
              <a:spcAft>
                <a:spcPts val="0"/>
              </a:spcAft>
              <a:buSzPts val="3200"/>
              <a:buChar char="●"/>
              <a:defRPr b="1">
                <a:solidFill>
                  <a:schemeClr val="dk1"/>
                </a:solidFill>
              </a:defRPr>
            </a:lvl1pPr>
            <a:lvl2pPr indent="-406400" lvl="1" marL="914400">
              <a:spcBef>
                <a:spcPts val="0"/>
              </a:spcBef>
              <a:spcAft>
                <a:spcPts val="0"/>
              </a:spcAft>
              <a:buSzPts val="2800"/>
              <a:buChar char="○"/>
              <a:defRPr/>
            </a:lvl2pPr>
            <a:lvl3pPr indent="-381000" lvl="2" marL="1371600">
              <a:spcBef>
                <a:spcPts val="0"/>
              </a:spcBef>
              <a:spcAft>
                <a:spcPts val="0"/>
              </a:spcAft>
              <a:buSzPts val="2400"/>
              <a:buChar char="■"/>
              <a:defRPr/>
            </a:lvl3pPr>
            <a:lvl4pPr indent="-355600" lvl="3" marL="1828800">
              <a:spcBef>
                <a:spcPts val="0"/>
              </a:spcBef>
              <a:spcAft>
                <a:spcPts val="0"/>
              </a:spcAft>
              <a:buSzPts val="2000"/>
              <a:buChar char="●"/>
              <a:defRPr/>
            </a:lvl4pPr>
            <a:lvl5pPr indent="-355600" lvl="4" marL="2286000">
              <a:spcBef>
                <a:spcPts val="0"/>
              </a:spcBef>
              <a:spcAft>
                <a:spcPts val="0"/>
              </a:spcAft>
              <a:buSzPts val="2000"/>
              <a:buChar char="○"/>
              <a:defRPr/>
            </a:lvl5pPr>
            <a:lvl6pPr indent="-355600" lvl="5" marL="2743200">
              <a:spcBef>
                <a:spcPts val="0"/>
              </a:spcBef>
              <a:spcAft>
                <a:spcPts val="0"/>
              </a:spcAft>
              <a:buSzPts val="2000"/>
              <a:buChar char="■"/>
              <a:defRPr/>
            </a:lvl6pPr>
            <a:lvl7pPr indent="-355600" lvl="6" marL="3200400">
              <a:spcBef>
                <a:spcPts val="0"/>
              </a:spcBef>
              <a:spcAft>
                <a:spcPts val="0"/>
              </a:spcAft>
              <a:buSzPts val="2000"/>
              <a:buChar char="●"/>
              <a:defRPr/>
            </a:lvl7pPr>
            <a:lvl8pPr indent="-355600" lvl="7" marL="3657600">
              <a:spcBef>
                <a:spcPts val="0"/>
              </a:spcBef>
              <a:spcAft>
                <a:spcPts val="0"/>
              </a:spcAft>
              <a:buSzPts val="2000"/>
              <a:buChar char="○"/>
              <a:defRPr/>
            </a:lvl8pPr>
            <a:lvl9pPr indent="-355600" lvl="8" marL="4114800">
              <a:spcBef>
                <a:spcPts val="0"/>
              </a:spcBef>
              <a:spcAft>
                <a:spcPts val="0"/>
              </a:spcAft>
              <a:buSzPts val="2000"/>
              <a:buChar char="■"/>
              <a:defRPr/>
            </a:lvl9pPr>
          </a:lstStyle>
          <a:p/>
        </p:txBody>
      </p:sp>
      <p:sp>
        <p:nvSpPr>
          <p:cNvPr id="21" name="Google Shape;21;p3"/>
          <p:cNvSpPr/>
          <p:nvPr/>
        </p:nvSpPr>
        <p:spPr>
          <a:xfrm flipH="1" rot="10800000">
            <a:off x="-1118653" y="775"/>
            <a:ext cx="3100651" cy="5142725"/>
          </a:xfrm>
          <a:custGeom>
            <a:rect b="b" l="l" r="r" t="t"/>
            <a:pathLst>
              <a:path extrusionOk="0" h="6879900" w="8053639">
                <a:moveTo>
                  <a:pt x="4696126" y="16025"/>
                </a:moveTo>
                <a:lnTo>
                  <a:pt x="2920537" y="0"/>
                </a:lnTo>
                <a:cubicBezTo>
                  <a:pt x="2927053" y="2293300"/>
                  <a:pt x="2933568" y="4586600"/>
                  <a:pt x="2940084" y="6879900"/>
                </a:cubicBezTo>
                <a:lnTo>
                  <a:pt x="4085318" y="6861462"/>
                </a:lnTo>
                <a:cubicBezTo>
                  <a:pt x="8053639" y="4651267"/>
                  <a:pt x="0" y="3113439"/>
                  <a:pt x="469612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r="100%" t="100%"/>
            </a:path>
            <a:tileRect b="-100%" l="-10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22" name="Google Shape;22;p3"/>
          <p:cNvSpPr/>
          <p:nvPr/>
        </p:nvSpPr>
        <p:spPr>
          <a:xfrm rot="10800000">
            <a:off x="8088847" y="-9550"/>
            <a:ext cx="1100668" cy="5153050"/>
          </a:xfrm>
          <a:custGeom>
            <a:rect b="b" l="l" r="r" t="t"/>
            <a:pathLst>
              <a:path extrusionOk="0" h="6916846" w="1100668">
                <a:moveTo>
                  <a:pt x="0" y="11711"/>
                </a:moveTo>
                <a:lnTo>
                  <a:pt x="956734" y="0"/>
                </a:lnTo>
                <a:cubicBezTo>
                  <a:pt x="33869" y="3419922"/>
                  <a:pt x="220135" y="4504457"/>
                  <a:pt x="1100668" y="6916846"/>
                </a:cubicBezTo>
                <a:lnTo>
                  <a:pt x="0" y="6916846"/>
                </a:lnTo>
                <a:lnTo>
                  <a:pt x="0" y="11711"/>
                </a:lnTo>
                <a:close/>
              </a:path>
            </a:pathLst>
          </a:custGeom>
          <a:gradFill>
            <a:gsLst>
              <a:gs pos="0">
                <a:srgbClr val="003171"/>
              </a:gs>
              <a:gs pos="100000">
                <a:srgbClr val="65A8FF"/>
              </a:gs>
            </a:gsLst>
            <a:lin ang="5700000" scaled="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lvl1pPr lvl="0">
              <a:spcBef>
                <a:spcPts val="0"/>
              </a:spcBef>
              <a:spcAft>
                <a:spcPts val="0"/>
              </a:spcAft>
              <a:buSzPts val="4000"/>
              <a:buNone/>
              <a:defRPr/>
            </a:lvl1pPr>
            <a:lvl2pPr lvl="1">
              <a:spcBef>
                <a:spcPts val="0"/>
              </a:spcBef>
              <a:spcAft>
                <a:spcPts val="0"/>
              </a:spcAft>
              <a:buSzPts val="4000"/>
              <a:buNone/>
              <a:defRPr/>
            </a:lvl2pPr>
            <a:lvl3pPr lvl="2">
              <a:spcBef>
                <a:spcPts val="0"/>
              </a:spcBef>
              <a:spcAft>
                <a:spcPts val="0"/>
              </a:spcAft>
              <a:buSzPts val="4000"/>
              <a:buNone/>
              <a:defRPr/>
            </a:lvl3pPr>
            <a:lvl4pPr lvl="3">
              <a:spcBef>
                <a:spcPts val="0"/>
              </a:spcBef>
              <a:spcAft>
                <a:spcPts val="0"/>
              </a:spcAft>
              <a:buSzPts val="4000"/>
              <a:buNone/>
              <a:defRPr/>
            </a:lvl4pPr>
            <a:lvl5pPr lvl="4">
              <a:spcBef>
                <a:spcPts val="0"/>
              </a:spcBef>
              <a:spcAft>
                <a:spcPts val="0"/>
              </a:spcAft>
              <a:buSzPts val="4000"/>
              <a:buNone/>
              <a:defRPr/>
            </a:lvl5pPr>
            <a:lvl6pPr lvl="5">
              <a:spcBef>
                <a:spcPts val="0"/>
              </a:spcBef>
              <a:spcAft>
                <a:spcPts val="0"/>
              </a:spcAft>
              <a:buSzPts val="4000"/>
              <a:buNone/>
              <a:defRPr/>
            </a:lvl6pPr>
            <a:lvl7pPr lvl="6">
              <a:spcBef>
                <a:spcPts val="0"/>
              </a:spcBef>
              <a:spcAft>
                <a:spcPts val="0"/>
              </a:spcAft>
              <a:buSzPts val="4000"/>
              <a:buNone/>
              <a:defRPr/>
            </a:lvl7pPr>
            <a:lvl8pPr lvl="7">
              <a:spcBef>
                <a:spcPts val="0"/>
              </a:spcBef>
              <a:spcAft>
                <a:spcPts val="0"/>
              </a:spcAft>
              <a:buSzPts val="4000"/>
              <a:buNone/>
              <a:defRPr/>
            </a:lvl8pPr>
            <a:lvl9pPr lvl="8">
              <a:spcBef>
                <a:spcPts val="0"/>
              </a:spcBef>
              <a:spcAft>
                <a:spcPts val="0"/>
              </a:spcAft>
              <a:buSzPts val="4000"/>
              <a:buNone/>
              <a:defRPr/>
            </a:lvl9pPr>
          </a:lstStyle>
          <a:p/>
        </p:txBody>
      </p:sp>
      <p:sp>
        <p:nvSpPr>
          <p:cNvPr id="24" name="Google Shape;24;p3"/>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4"/>
          <p:cNvSpPr/>
          <p:nvPr/>
        </p:nvSpPr>
        <p:spPr>
          <a:xfrm flipH="1" rot="10800000">
            <a:off x="-348182" y="-16425"/>
            <a:ext cx="1723520" cy="5159925"/>
          </a:xfrm>
          <a:custGeom>
            <a:rect b="b" l="l" r="r" t="t"/>
            <a:pathLst>
              <a:path extrusionOk="0" h="6879900" w="4476675">
                <a:moveTo>
                  <a:pt x="4476676" y="16025"/>
                </a:moveTo>
                <a:lnTo>
                  <a:pt x="879695" y="0"/>
                </a:lnTo>
                <a:cubicBezTo>
                  <a:pt x="886211" y="2293300"/>
                  <a:pt x="892726" y="4586600"/>
                  <a:pt x="899242" y="6879900"/>
                </a:cubicBezTo>
                <a:lnTo>
                  <a:pt x="3909760" y="6861462"/>
                </a:lnTo>
                <a:cubicBezTo>
                  <a:pt x="0" y="3547544"/>
                  <a:pt x="1695771" y="1824359"/>
                  <a:pt x="447667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r="100%" t="100%"/>
            </a:path>
            <a:tileRect b="-100%" l="-10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27" name="Google Shape;27;p4"/>
          <p:cNvSpPr/>
          <p:nvPr/>
        </p:nvSpPr>
        <p:spPr>
          <a:xfrm flipH="1" rot="10800000">
            <a:off x="-1118653" y="775"/>
            <a:ext cx="3100651" cy="5142725"/>
          </a:xfrm>
          <a:custGeom>
            <a:rect b="b" l="l" r="r" t="t"/>
            <a:pathLst>
              <a:path extrusionOk="0" h="6879900" w="8053639">
                <a:moveTo>
                  <a:pt x="4696126" y="16025"/>
                </a:moveTo>
                <a:lnTo>
                  <a:pt x="2920537" y="0"/>
                </a:lnTo>
                <a:cubicBezTo>
                  <a:pt x="2927053" y="2293300"/>
                  <a:pt x="2933568" y="4586600"/>
                  <a:pt x="2940084" y="6879900"/>
                </a:cubicBezTo>
                <a:lnTo>
                  <a:pt x="4085318" y="6861462"/>
                </a:lnTo>
                <a:cubicBezTo>
                  <a:pt x="8053639" y="4651267"/>
                  <a:pt x="0" y="3113439"/>
                  <a:pt x="469612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r="100%" t="100%"/>
            </a:path>
            <a:tileRect b="-100%" l="-10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28" name="Google Shape;28;p4"/>
          <p:cNvSpPr/>
          <p:nvPr/>
        </p:nvSpPr>
        <p:spPr>
          <a:xfrm rot="10800000">
            <a:off x="8088847" y="-9550"/>
            <a:ext cx="1100668" cy="5153050"/>
          </a:xfrm>
          <a:custGeom>
            <a:rect b="b" l="l" r="r" t="t"/>
            <a:pathLst>
              <a:path extrusionOk="0" h="6916846" w="1100668">
                <a:moveTo>
                  <a:pt x="0" y="11711"/>
                </a:moveTo>
                <a:lnTo>
                  <a:pt x="956734" y="0"/>
                </a:lnTo>
                <a:cubicBezTo>
                  <a:pt x="33869" y="3419922"/>
                  <a:pt x="220135" y="4504457"/>
                  <a:pt x="1100668" y="6916846"/>
                </a:cubicBezTo>
                <a:lnTo>
                  <a:pt x="0" y="6916846"/>
                </a:lnTo>
                <a:lnTo>
                  <a:pt x="0" y="11711"/>
                </a:lnTo>
                <a:close/>
              </a:path>
            </a:pathLst>
          </a:custGeom>
          <a:gradFill>
            <a:gsLst>
              <a:gs pos="0">
                <a:srgbClr val="003171"/>
              </a:gs>
              <a:gs pos="100000">
                <a:srgbClr val="65A8FF"/>
              </a:gs>
            </a:gsLst>
            <a:lin ang="5700000" scaled="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29" name="Google Shape;29;p4"/>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lvl1pPr lvl="0">
              <a:spcBef>
                <a:spcPts val="0"/>
              </a:spcBef>
              <a:spcAft>
                <a:spcPts val="0"/>
              </a:spcAft>
              <a:buSzPts val="4000"/>
              <a:buNone/>
              <a:defRPr/>
            </a:lvl1pPr>
            <a:lvl2pPr lvl="1">
              <a:spcBef>
                <a:spcPts val="0"/>
              </a:spcBef>
              <a:spcAft>
                <a:spcPts val="0"/>
              </a:spcAft>
              <a:buSzPts val="4000"/>
              <a:buNone/>
              <a:defRPr/>
            </a:lvl2pPr>
            <a:lvl3pPr lvl="2">
              <a:spcBef>
                <a:spcPts val="0"/>
              </a:spcBef>
              <a:spcAft>
                <a:spcPts val="0"/>
              </a:spcAft>
              <a:buSzPts val="4000"/>
              <a:buNone/>
              <a:defRPr/>
            </a:lvl3pPr>
            <a:lvl4pPr lvl="3">
              <a:spcBef>
                <a:spcPts val="0"/>
              </a:spcBef>
              <a:spcAft>
                <a:spcPts val="0"/>
              </a:spcAft>
              <a:buSzPts val="4000"/>
              <a:buNone/>
              <a:defRPr/>
            </a:lvl4pPr>
            <a:lvl5pPr lvl="4">
              <a:spcBef>
                <a:spcPts val="0"/>
              </a:spcBef>
              <a:spcAft>
                <a:spcPts val="0"/>
              </a:spcAft>
              <a:buSzPts val="4000"/>
              <a:buNone/>
              <a:defRPr/>
            </a:lvl5pPr>
            <a:lvl6pPr lvl="5">
              <a:spcBef>
                <a:spcPts val="0"/>
              </a:spcBef>
              <a:spcAft>
                <a:spcPts val="0"/>
              </a:spcAft>
              <a:buSzPts val="4000"/>
              <a:buNone/>
              <a:defRPr/>
            </a:lvl6pPr>
            <a:lvl7pPr lvl="6">
              <a:spcBef>
                <a:spcPts val="0"/>
              </a:spcBef>
              <a:spcAft>
                <a:spcPts val="0"/>
              </a:spcAft>
              <a:buSzPts val="4000"/>
              <a:buNone/>
              <a:defRPr/>
            </a:lvl7pPr>
            <a:lvl8pPr lvl="7">
              <a:spcBef>
                <a:spcPts val="0"/>
              </a:spcBef>
              <a:spcAft>
                <a:spcPts val="0"/>
              </a:spcAft>
              <a:buSzPts val="4000"/>
              <a:buNone/>
              <a:defRPr/>
            </a:lvl8pPr>
            <a:lvl9pPr lvl="8">
              <a:spcBef>
                <a:spcPts val="0"/>
              </a:spcBef>
              <a:spcAft>
                <a:spcPts val="0"/>
              </a:spcAft>
              <a:buSzPts val="4000"/>
              <a:buNone/>
              <a:defRPr/>
            </a:lvl9pPr>
          </a:lstStyle>
          <a:p/>
        </p:txBody>
      </p:sp>
      <p:sp>
        <p:nvSpPr>
          <p:cNvPr id="30" name="Google Shape;30;p4"/>
          <p:cNvSpPr txBox="1"/>
          <p:nvPr>
            <p:ph idx="1" type="body"/>
          </p:nvPr>
        </p:nvSpPr>
        <p:spPr>
          <a:xfrm>
            <a:off x="457200" y="1244243"/>
            <a:ext cx="4038600" cy="3630300"/>
          </a:xfrm>
          <a:prstGeom prst="rect">
            <a:avLst/>
          </a:prstGeom>
        </p:spPr>
        <p:txBody>
          <a:bodyPr anchorCtr="0" anchor="t" bIns="91425" lIns="91425" spcFirstLastPara="1" rIns="91425" wrap="square" tIns="91425">
            <a:noAutofit/>
          </a:bodyPr>
          <a:lstStyle>
            <a:lvl1pPr indent="-431800" lvl="0" marL="457200">
              <a:spcBef>
                <a:spcPts val="0"/>
              </a:spcBef>
              <a:spcAft>
                <a:spcPts val="0"/>
              </a:spcAft>
              <a:buSzPts val="3200"/>
              <a:buChar char="●"/>
              <a:defRPr sz="2800"/>
            </a:lvl1pPr>
            <a:lvl2pPr indent="-406400" lvl="1" marL="914400">
              <a:spcBef>
                <a:spcPts val="0"/>
              </a:spcBef>
              <a:spcAft>
                <a:spcPts val="0"/>
              </a:spcAft>
              <a:buSzPts val="2800"/>
              <a:buChar char="○"/>
              <a:defRPr sz="2400"/>
            </a:lvl2pPr>
            <a:lvl3pPr indent="-381000" lvl="2" marL="1371600">
              <a:spcBef>
                <a:spcPts val="0"/>
              </a:spcBef>
              <a:spcAft>
                <a:spcPts val="0"/>
              </a:spcAft>
              <a:buSzPts val="2400"/>
              <a:buChar char="■"/>
              <a:defRPr sz="2000"/>
            </a:lvl3pPr>
            <a:lvl4pPr indent="-355600" lvl="3" marL="1828800">
              <a:spcBef>
                <a:spcPts val="0"/>
              </a:spcBef>
              <a:spcAft>
                <a:spcPts val="0"/>
              </a:spcAft>
              <a:buSzPts val="2000"/>
              <a:buChar char="●"/>
              <a:defRPr sz="1800"/>
            </a:lvl4pPr>
            <a:lvl5pPr indent="-355600" lvl="4" marL="2286000">
              <a:spcBef>
                <a:spcPts val="0"/>
              </a:spcBef>
              <a:spcAft>
                <a:spcPts val="0"/>
              </a:spcAft>
              <a:buSzPts val="2000"/>
              <a:buChar char="○"/>
              <a:defRPr sz="1800"/>
            </a:lvl5pPr>
            <a:lvl6pPr indent="-355600" lvl="5" marL="2743200">
              <a:spcBef>
                <a:spcPts val="0"/>
              </a:spcBef>
              <a:spcAft>
                <a:spcPts val="0"/>
              </a:spcAft>
              <a:buSzPts val="2000"/>
              <a:buChar char="■"/>
              <a:defRPr sz="1800"/>
            </a:lvl6pPr>
            <a:lvl7pPr indent="-355600" lvl="6" marL="3200400">
              <a:spcBef>
                <a:spcPts val="0"/>
              </a:spcBef>
              <a:spcAft>
                <a:spcPts val="0"/>
              </a:spcAft>
              <a:buSzPts val="2000"/>
              <a:buChar char="●"/>
              <a:defRPr sz="1800"/>
            </a:lvl7pPr>
            <a:lvl8pPr indent="-355600" lvl="7" marL="3657600">
              <a:spcBef>
                <a:spcPts val="0"/>
              </a:spcBef>
              <a:spcAft>
                <a:spcPts val="0"/>
              </a:spcAft>
              <a:buSzPts val="2000"/>
              <a:buChar char="○"/>
              <a:defRPr sz="1800"/>
            </a:lvl8pPr>
            <a:lvl9pPr indent="-355600" lvl="8" marL="4114800">
              <a:spcBef>
                <a:spcPts val="0"/>
              </a:spcBef>
              <a:spcAft>
                <a:spcPts val="0"/>
              </a:spcAft>
              <a:buSzPts val="2000"/>
              <a:buChar char="■"/>
              <a:defRPr sz="1800"/>
            </a:lvl9pPr>
          </a:lstStyle>
          <a:p/>
        </p:txBody>
      </p:sp>
      <p:sp>
        <p:nvSpPr>
          <p:cNvPr id="31" name="Google Shape;31;p4"/>
          <p:cNvSpPr txBox="1"/>
          <p:nvPr>
            <p:ph idx="2" type="body"/>
          </p:nvPr>
        </p:nvSpPr>
        <p:spPr>
          <a:xfrm>
            <a:off x="4648200" y="1244243"/>
            <a:ext cx="4038600" cy="3630300"/>
          </a:xfrm>
          <a:prstGeom prst="rect">
            <a:avLst/>
          </a:prstGeom>
        </p:spPr>
        <p:txBody>
          <a:bodyPr anchorCtr="0" anchor="t" bIns="91425" lIns="91425" spcFirstLastPara="1" rIns="91425" wrap="square" tIns="91425">
            <a:noAutofit/>
          </a:bodyPr>
          <a:lstStyle>
            <a:lvl1pPr indent="-431800" lvl="0" marL="457200">
              <a:spcBef>
                <a:spcPts val="0"/>
              </a:spcBef>
              <a:spcAft>
                <a:spcPts val="0"/>
              </a:spcAft>
              <a:buSzPts val="3200"/>
              <a:buChar char="●"/>
              <a:defRPr sz="2800"/>
            </a:lvl1pPr>
            <a:lvl2pPr indent="-406400" lvl="1" marL="914400">
              <a:spcBef>
                <a:spcPts val="0"/>
              </a:spcBef>
              <a:spcAft>
                <a:spcPts val="0"/>
              </a:spcAft>
              <a:buSzPts val="2800"/>
              <a:buChar char="○"/>
              <a:defRPr sz="2400"/>
            </a:lvl2pPr>
            <a:lvl3pPr indent="-381000" lvl="2" marL="1371600">
              <a:spcBef>
                <a:spcPts val="0"/>
              </a:spcBef>
              <a:spcAft>
                <a:spcPts val="0"/>
              </a:spcAft>
              <a:buSzPts val="2400"/>
              <a:buChar char="■"/>
              <a:defRPr sz="2000"/>
            </a:lvl3pPr>
            <a:lvl4pPr indent="-355600" lvl="3" marL="1828800">
              <a:spcBef>
                <a:spcPts val="0"/>
              </a:spcBef>
              <a:spcAft>
                <a:spcPts val="0"/>
              </a:spcAft>
              <a:buSzPts val="2000"/>
              <a:buChar char="●"/>
              <a:defRPr sz="1800"/>
            </a:lvl4pPr>
            <a:lvl5pPr indent="-355600" lvl="4" marL="2286000">
              <a:spcBef>
                <a:spcPts val="0"/>
              </a:spcBef>
              <a:spcAft>
                <a:spcPts val="0"/>
              </a:spcAft>
              <a:buSzPts val="2000"/>
              <a:buChar char="○"/>
              <a:defRPr sz="1800"/>
            </a:lvl5pPr>
            <a:lvl6pPr indent="-355600" lvl="5" marL="2743200">
              <a:spcBef>
                <a:spcPts val="0"/>
              </a:spcBef>
              <a:spcAft>
                <a:spcPts val="0"/>
              </a:spcAft>
              <a:buSzPts val="2000"/>
              <a:buChar char="■"/>
              <a:defRPr sz="1800"/>
            </a:lvl6pPr>
            <a:lvl7pPr indent="-355600" lvl="6" marL="3200400">
              <a:spcBef>
                <a:spcPts val="0"/>
              </a:spcBef>
              <a:spcAft>
                <a:spcPts val="0"/>
              </a:spcAft>
              <a:buSzPts val="2000"/>
              <a:buChar char="●"/>
              <a:defRPr sz="1800"/>
            </a:lvl7pPr>
            <a:lvl8pPr indent="-355600" lvl="7" marL="3657600">
              <a:spcBef>
                <a:spcPts val="0"/>
              </a:spcBef>
              <a:spcAft>
                <a:spcPts val="0"/>
              </a:spcAft>
              <a:buSzPts val="2000"/>
              <a:buChar char="○"/>
              <a:defRPr sz="1800"/>
            </a:lvl8pPr>
            <a:lvl9pPr indent="-355600" lvl="8" marL="4114800">
              <a:spcBef>
                <a:spcPts val="0"/>
              </a:spcBef>
              <a:spcAft>
                <a:spcPts val="0"/>
              </a:spcAft>
              <a:buSzPts val="2000"/>
              <a:buChar char="■"/>
              <a:defRPr sz="1800"/>
            </a:lvl9pPr>
          </a:lstStyle>
          <a:p/>
        </p:txBody>
      </p:sp>
      <p:sp>
        <p:nvSpPr>
          <p:cNvPr id="32" name="Google Shape;32;p4"/>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3" name="Shape 33"/>
        <p:cNvGrpSpPr/>
        <p:nvPr/>
      </p:nvGrpSpPr>
      <p:grpSpPr>
        <a:xfrm>
          <a:off x="0" y="0"/>
          <a:ext cx="0" cy="0"/>
          <a:chOff x="0" y="0"/>
          <a:chExt cx="0" cy="0"/>
        </a:xfrm>
      </p:grpSpPr>
      <p:sp>
        <p:nvSpPr>
          <p:cNvPr id="34" name="Google Shape;34;p5"/>
          <p:cNvSpPr/>
          <p:nvPr/>
        </p:nvSpPr>
        <p:spPr>
          <a:xfrm flipH="1" rot="10800000">
            <a:off x="-348182" y="-16425"/>
            <a:ext cx="1723520" cy="5159925"/>
          </a:xfrm>
          <a:custGeom>
            <a:rect b="b" l="l" r="r" t="t"/>
            <a:pathLst>
              <a:path extrusionOk="0" h="6879900" w="4476675">
                <a:moveTo>
                  <a:pt x="4476676" y="16025"/>
                </a:moveTo>
                <a:lnTo>
                  <a:pt x="879695" y="0"/>
                </a:lnTo>
                <a:cubicBezTo>
                  <a:pt x="886211" y="2293300"/>
                  <a:pt x="892726" y="4586600"/>
                  <a:pt x="899242" y="6879900"/>
                </a:cubicBezTo>
                <a:lnTo>
                  <a:pt x="3909760" y="6861462"/>
                </a:lnTo>
                <a:cubicBezTo>
                  <a:pt x="0" y="3547544"/>
                  <a:pt x="1695771" y="1824359"/>
                  <a:pt x="447667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r="100%" t="100%"/>
            </a:path>
            <a:tileRect b="-100%" l="-10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35" name="Google Shape;35;p5"/>
          <p:cNvSpPr/>
          <p:nvPr/>
        </p:nvSpPr>
        <p:spPr>
          <a:xfrm flipH="1" rot="10800000">
            <a:off x="-1118653" y="775"/>
            <a:ext cx="3100651" cy="5142725"/>
          </a:xfrm>
          <a:custGeom>
            <a:rect b="b" l="l" r="r" t="t"/>
            <a:pathLst>
              <a:path extrusionOk="0" h="6879900" w="8053639">
                <a:moveTo>
                  <a:pt x="4696126" y="16025"/>
                </a:moveTo>
                <a:lnTo>
                  <a:pt x="2920537" y="0"/>
                </a:lnTo>
                <a:cubicBezTo>
                  <a:pt x="2927053" y="2293300"/>
                  <a:pt x="2933568" y="4586600"/>
                  <a:pt x="2940084" y="6879900"/>
                </a:cubicBezTo>
                <a:lnTo>
                  <a:pt x="4085318" y="6861462"/>
                </a:lnTo>
                <a:cubicBezTo>
                  <a:pt x="8053639" y="4651267"/>
                  <a:pt x="0" y="3113439"/>
                  <a:pt x="469612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r="100%" t="100%"/>
            </a:path>
            <a:tileRect b="-100%" l="-10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36" name="Google Shape;36;p5"/>
          <p:cNvSpPr/>
          <p:nvPr/>
        </p:nvSpPr>
        <p:spPr>
          <a:xfrm rot="10800000">
            <a:off x="8088847" y="-9550"/>
            <a:ext cx="1100668" cy="5153050"/>
          </a:xfrm>
          <a:custGeom>
            <a:rect b="b" l="l" r="r" t="t"/>
            <a:pathLst>
              <a:path extrusionOk="0" h="6916846" w="1100668">
                <a:moveTo>
                  <a:pt x="0" y="11711"/>
                </a:moveTo>
                <a:lnTo>
                  <a:pt x="956734" y="0"/>
                </a:lnTo>
                <a:cubicBezTo>
                  <a:pt x="33869" y="3419922"/>
                  <a:pt x="220135" y="4504457"/>
                  <a:pt x="1100668" y="6916846"/>
                </a:cubicBezTo>
                <a:lnTo>
                  <a:pt x="0" y="6916846"/>
                </a:lnTo>
                <a:lnTo>
                  <a:pt x="0" y="11711"/>
                </a:lnTo>
                <a:close/>
              </a:path>
            </a:pathLst>
          </a:custGeom>
          <a:gradFill>
            <a:gsLst>
              <a:gs pos="0">
                <a:srgbClr val="003171"/>
              </a:gs>
              <a:gs pos="100000">
                <a:srgbClr val="65A8FF"/>
              </a:gs>
            </a:gsLst>
            <a:lin ang="5700000" scaled="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37" name="Google Shape;37;p5"/>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lvl1pPr lvl="0">
              <a:spcBef>
                <a:spcPts val="0"/>
              </a:spcBef>
              <a:spcAft>
                <a:spcPts val="0"/>
              </a:spcAft>
              <a:buSzPts val="4000"/>
              <a:buNone/>
              <a:defRPr/>
            </a:lvl1pPr>
            <a:lvl2pPr lvl="1">
              <a:spcBef>
                <a:spcPts val="0"/>
              </a:spcBef>
              <a:spcAft>
                <a:spcPts val="0"/>
              </a:spcAft>
              <a:buSzPts val="4000"/>
              <a:buNone/>
              <a:defRPr/>
            </a:lvl2pPr>
            <a:lvl3pPr lvl="2">
              <a:spcBef>
                <a:spcPts val="0"/>
              </a:spcBef>
              <a:spcAft>
                <a:spcPts val="0"/>
              </a:spcAft>
              <a:buSzPts val="4000"/>
              <a:buNone/>
              <a:defRPr/>
            </a:lvl3pPr>
            <a:lvl4pPr lvl="3">
              <a:spcBef>
                <a:spcPts val="0"/>
              </a:spcBef>
              <a:spcAft>
                <a:spcPts val="0"/>
              </a:spcAft>
              <a:buSzPts val="4000"/>
              <a:buNone/>
              <a:defRPr/>
            </a:lvl4pPr>
            <a:lvl5pPr lvl="4">
              <a:spcBef>
                <a:spcPts val="0"/>
              </a:spcBef>
              <a:spcAft>
                <a:spcPts val="0"/>
              </a:spcAft>
              <a:buSzPts val="4000"/>
              <a:buNone/>
              <a:defRPr/>
            </a:lvl5pPr>
            <a:lvl6pPr lvl="5">
              <a:spcBef>
                <a:spcPts val="0"/>
              </a:spcBef>
              <a:spcAft>
                <a:spcPts val="0"/>
              </a:spcAft>
              <a:buSzPts val="4000"/>
              <a:buNone/>
              <a:defRPr/>
            </a:lvl6pPr>
            <a:lvl7pPr lvl="6">
              <a:spcBef>
                <a:spcPts val="0"/>
              </a:spcBef>
              <a:spcAft>
                <a:spcPts val="0"/>
              </a:spcAft>
              <a:buSzPts val="4000"/>
              <a:buNone/>
              <a:defRPr/>
            </a:lvl7pPr>
            <a:lvl8pPr lvl="7">
              <a:spcBef>
                <a:spcPts val="0"/>
              </a:spcBef>
              <a:spcAft>
                <a:spcPts val="0"/>
              </a:spcAft>
              <a:buSzPts val="4000"/>
              <a:buNone/>
              <a:defRPr/>
            </a:lvl8pPr>
            <a:lvl9pPr lvl="8">
              <a:spcBef>
                <a:spcPts val="0"/>
              </a:spcBef>
              <a:spcAft>
                <a:spcPts val="0"/>
              </a:spcAft>
              <a:buSzPts val="4000"/>
              <a:buNone/>
              <a:defRPr/>
            </a:lvl9pPr>
          </a:lstStyle>
          <a:p/>
        </p:txBody>
      </p:sp>
      <p:sp>
        <p:nvSpPr>
          <p:cNvPr id="38" name="Google Shape;38;p5"/>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39" name="Shape 39"/>
        <p:cNvGrpSpPr/>
        <p:nvPr/>
      </p:nvGrpSpPr>
      <p:grpSpPr>
        <a:xfrm>
          <a:off x="0" y="0"/>
          <a:ext cx="0" cy="0"/>
          <a:chOff x="0" y="0"/>
          <a:chExt cx="0" cy="0"/>
        </a:xfrm>
      </p:grpSpPr>
      <p:grpSp>
        <p:nvGrpSpPr>
          <p:cNvPr id="40" name="Google Shape;40;p6"/>
          <p:cNvGrpSpPr/>
          <p:nvPr/>
        </p:nvGrpSpPr>
        <p:grpSpPr>
          <a:xfrm>
            <a:off x="-6264" y="3700040"/>
            <a:ext cx="9150267" cy="2325488"/>
            <a:chOff x="-6264" y="4933387"/>
            <a:chExt cx="9150267" cy="3100651"/>
          </a:xfrm>
        </p:grpSpPr>
        <p:sp>
          <p:nvSpPr>
            <p:cNvPr id="41" name="Google Shape;41;p6"/>
            <p:cNvSpPr/>
            <p:nvPr/>
          </p:nvSpPr>
          <p:spPr>
            <a:xfrm>
              <a:off x="-8" y="5537200"/>
              <a:ext cx="9144009" cy="1574769"/>
            </a:xfrm>
            <a:custGeom>
              <a:rect b="b" l="l" r="r" t="t"/>
              <a:pathLst>
                <a:path extrusionOk="0" h="1257301" w="9144009">
                  <a:moveTo>
                    <a:pt x="5" y="266700"/>
                  </a:moveTo>
                  <a:cubicBezTo>
                    <a:pt x="8115305" y="1257301"/>
                    <a:pt x="7620009" y="0"/>
                    <a:pt x="9144009" y="186267"/>
                  </a:cubicBezTo>
                  <a:cubicBezTo>
                    <a:pt x="9144008" y="441678"/>
                    <a:pt x="9143998" y="818763"/>
                    <a:pt x="9143997" y="1074174"/>
                  </a:cubicBezTo>
                  <a:lnTo>
                    <a:pt x="0" y="1086874"/>
                  </a:lnTo>
                  <a:cubicBezTo>
                    <a:pt x="0" y="854041"/>
                    <a:pt x="5" y="499533"/>
                    <a:pt x="5" y="266700"/>
                  </a:cubicBezTo>
                  <a:close/>
                </a:path>
              </a:pathLst>
            </a:custGeom>
            <a:gradFill>
              <a:gsLst>
                <a:gs pos="0">
                  <a:srgbClr val="549FFF"/>
                </a:gs>
                <a:gs pos="100000">
                  <a:srgbClr val="003171">
                    <a:alpha val="51764"/>
                  </a:srgbClr>
                </a:gs>
              </a:gsLst>
              <a:path path="circle">
                <a:fillToRect b="50%" l="50%" r="50%" t="50%"/>
              </a:path>
              <a:tileRect/>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42" name="Google Shape;42;p6"/>
            <p:cNvSpPr/>
            <p:nvPr/>
          </p:nvSpPr>
          <p:spPr>
            <a:xfrm flipH="1" rot="5400000">
              <a:off x="3018543" y="1908579"/>
              <a:ext cx="3100651" cy="9150267"/>
            </a:xfrm>
            <a:custGeom>
              <a:rect b="b" l="l" r="r" t="t"/>
              <a:pathLst>
                <a:path extrusionOk="0" h="6879900" w="8053639">
                  <a:moveTo>
                    <a:pt x="4696126" y="16025"/>
                  </a:moveTo>
                  <a:lnTo>
                    <a:pt x="2920537" y="0"/>
                  </a:lnTo>
                  <a:cubicBezTo>
                    <a:pt x="2927053" y="2293300"/>
                    <a:pt x="2933568" y="4586600"/>
                    <a:pt x="2940084" y="6879900"/>
                  </a:cubicBezTo>
                  <a:lnTo>
                    <a:pt x="4085318" y="6861462"/>
                  </a:lnTo>
                  <a:cubicBezTo>
                    <a:pt x="8053639" y="4651267"/>
                    <a:pt x="0" y="3113439"/>
                    <a:pt x="4696126" y="16025"/>
                  </a:cubicBezTo>
                  <a:close/>
                </a:path>
              </a:pathLst>
            </a:custGeom>
            <a:gradFill>
              <a:gsLst>
                <a:gs pos="0">
                  <a:srgbClr val="549FFF">
                    <a:alpha val="78823"/>
                  </a:srgbClr>
                </a:gs>
                <a:gs pos="41000">
                  <a:srgbClr val="003171">
                    <a:alpha val="78823"/>
                  </a:srgbClr>
                </a:gs>
                <a:gs pos="100000">
                  <a:srgbClr val="003171">
                    <a:alpha val="78823"/>
                  </a:srgbClr>
                </a:gs>
              </a:gsLst>
              <a:path path="circle">
                <a:fillToRect r="100%" t="100%"/>
              </a:path>
              <a:tileRect b="-100%" l="-10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43" name="Google Shape;43;p6"/>
            <p:cNvSpPr/>
            <p:nvPr/>
          </p:nvSpPr>
          <p:spPr>
            <a:xfrm>
              <a:off x="-8" y="5740400"/>
              <a:ext cx="9144011" cy="1574769"/>
            </a:xfrm>
            <a:custGeom>
              <a:rect b="b" l="l" r="r" t="t"/>
              <a:pathLst>
                <a:path extrusionOk="0" h="1257301" w="9144011">
                  <a:moveTo>
                    <a:pt x="7" y="266700"/>
                  </a:moveTo>
                  <a:cubicBezTo>
                    <a:pt x="8115307" y="1257301"/>
                    <a:pt x="7620011" y="0"/>
                    <a:pt x="9144011" y="186267"/>
                  </a:cubicBezTo>
                  <a:lnTo>
                    <a:pt x="9144011" y="921775"/>
                  </a:lnTo>
                  <a:lnTo>
                    <a:pt x="0" y="931914"/>
                  </a:lnTo>
                  <a:cubicBezTo>
                    <a:pt x="0" y="699081"/>
                    <a:pt x="7" y="499533"/>
                    <a:pt x="7" y="266700"/>
                  </a:cubicBezTo>
                  <a:close/>
                </a:path>
              </a:pathLst>
            </a:custGeom>
            <a:gradFill>
              <a:gsLst>
                <a:gs pos="0">
                  <a:srgbClr val="549FFF">
                    <a:alpha val="81960"/>
                  </a:srgbClr>
                </a:gs>
                <a:gs pos="100000">
                  <a:srgbClr val="003171">
                    <a:alpha val="81960"/>
                  </a:srgbClr>
                </a:gs>
              </a:gsLst>
              <a:path path="circle">
                <a:fillToRect b="50%" l="50%" r="50%" t="50%"/>
              </a:path>
              <a:tileRect/>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grpSp>
      <p:sp>
        <p:nvSpPr>
          <p:cNvPr id="44" name="Google Shape;44;p6"/>
          <p:cNvSpPr txBox="1"/>
          <p:nvPr>
            <p:ph idx="1" type="body"/>
          </p:nvPr>
        </p:nvSpPr>
        <p:spPr>
          <a:xfrm>
            <a:off x="1792288" y="4025504"/>
            <a:ext cx="5486400" cy="603600"/>
          </a:xfrm>
          <a:prstGeom prst="rect">
            <a:avLst/>
          </a:prstGeom>
        </p:spPr>
        <p:txBody>
          <a:bodyPr anchorCtr="0" anchor="ctr" bIns="91425" lIns="91425" spcFirstLastPara="1" rIns="91425" wrap="square" tIns="91425">
            <a:noAutofit/>
          </a:bodyPr>
          <a:lstStyle>
            <a:lvl1pPr indent="-228600" lvl="0" marL="457200" algn="ctr">
              <a:spcBef>
                <a:spcPts val="0"/>
              </a:spcBef>
              <a:spcAft>
                <a:spcPts val="0"/>
              </a:spcAft>
              <a:buSzPts val="2400"/>
              <a:buNone/>
              <a:defRPr sz="2400"/>
            </a:lvl1pPr>
          </a:lstStyle>
          <a:p/>
        </p:txBody>
      </p:sp>
      <p:sp>
        <p:nvSpPr>
          <p:cNvPr id="45" name="Google Shape;45;p6"/>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6" name="Shape 46"/>
        <p:cNvGrpSpPr/>
        <p:nvPr/>
      </p:nvGrpSpPr>
      <p:grpSpPr>
        <a:xfrm>
          <a:off x="0" y="0"/>
          <a:ext cx="0" cy="0"/>
          <a:chOff x="0" y="0"/>
          <a:chExt cx="0" cy="0"/>
        </a:xfrm>
      </p:grpSpPr>
      <p:sp>
        <p:nvSpPr>
          <p:cNvPr id="47" name="Google Shape;47;p7"/>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wave">
    <p:bg>
      <p:bgPr>
        <a:gradFill>
          <a:gsLst>
            <a:gs pos="0">
              <a:schemeClr val="lt2"/>
            </a:gs>
            <a:gs pos="100000">
              <a:schemeClr val="accent1"/>
            </a:gs>
          </a:gsLst>
          <a:path path="circle">
            <a:fillToRect b="50%" l="50%" r="50%" t="50%"/>
          </a:path>
          <a:tileRect/>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05978"/>
            <a:ext cx="8229600" cy="9942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1pPr>
            <a:lvl2pPr lvl="1">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2pPr>
            <a:lvl3pPr lvl="2">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3pPr>
            <a:lvl4pPr lvl="3">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4pPr>
            <a:lvl5pPr lvl="4">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5pPr>
            <a:lvl6pPr lvl="5">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6pPr>
            <a:lvl7pPr lvl="6">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7pPr>
            <a:lvl8pPr lvl="7">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8pPr>
            <a:lvl9pPr lvl="8">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9pPr>
          </a:lstStyle>
          <a:p/>
        </p:txBody>
      </p:sp>
      <p:sp>
        <p:nvSpPr>
          <p:cNvPr id="7" name="Google Shape;7;p1"/>
          <p:cNvSpPr txBox="1"/>
          <p:nvPr>
            <p:ph idx="1" type="body"/>
          </p:nvPr>
        </p:nvSpPr>
        <p:spPr>
          <a:xfrm>
            <a:off x="457200" y="1295400"/>
            <a:ext cx="8229600" cy="3394500"/>
          </a:xfrm>
          <a:prstGeom prst="rect">
            <a:avLst/>
          </a:prstGeom>
          <a:noFill/>
          <a:ln>
            <a:noFill/>
          </a:ln>
        </p:spPr>
        <p:txBody>
          <a:bodyPr anchorCtr="0" anchor="t" bIns="91425" lIns="91425" spcFirstLastPara="1" rIns="91425" wrap="square" tIns="91425">
            <a:noAutofit/>
          </a:bodyPr>
          <a:lstStyle>
            <a:lvl1pPr indent="-431800" lvl="0" marL="457200">
              <a:spcBef>
                <a:spcPts val="0"/>
              </a:spcBef>
              <a:spcAft>
                <a:spcPts val="0"/>
              </a:spcAft>
              <a:buClr>
                <a:schemeClr val="dk2"/>
              </a:buClr>
              <a:buSzPts val="3200"/>
              <a:buFont typeface="Trebuchet MS"/>
              <a:buChar char="●"/>
              <a:defRPr sz="3200">
                <a:solidFill>
                  <a:schemeClr val="dk2"/>
                </a:solidFill>
                <a:latin typeface="Trebuchet MS"/>
                <a:ea typeface="Trebuchet MS"/>
                <a:cs typeface="Trebuchet MS"/>
                <a:sym typeface="Trebuchet MS"/>
              </a:defRPr>
            </a:lvl1pPr>
            <a:lvl2pPr indent="-406400" lvl="1" marL="914400">
              <a:spcBef>
                <a:spcPts val="0"/>
              </a:spcBef>
              <a:spcAft>
                <a:spcPts val="0"/>
              </a:spcAft>
              <a:buClr>
                <a:schemeClr val="dk2"/>
              </a:buClr>
              <a:buSzPts val="2800"/>
              <a:buFont typeface="Trebuchet MS"/>
              <a:buChar char="○"/>
              <a:defRPr sz="2800">
                <a:solidFill>
                  <a:schemeClr val="dk2"/>
                </a:solidFill>
                <a:latin typeface="Trebuchet MS"/>
                <a:ea typeface="Trebuchet MS"/>
                <a:cs typeface="Trebuchet MS"/>
                <a:sym typeface="Trebuchet MS"/>
              </a:defRPr>
            </a:lvl2pPr>
            <a:lvl3pPr indent="-381000" lvl="2" marL="1371600">
              <a:spcBef>
                <a:spcPts val="0"/>
              </a:spcBef>
              <a:spcAft>
                <a:spcPts val="0"/>
              </a:spcAft>
              <a:buClr>
                <a:schemeClr val="dk2"/>
              </a:buClr>
              <a:buSzPts val="2400"/>
              <a:buFont typeface="Trebuchet MS"/>
              <a:buChar char="■"/>
              <a:defRPr sz="2400">
                <a:solidFill>
                  <a:schemeClr val="dk2"/>
                </a:solidFill>
                <a:latin typeface="Trebuchet MS"/>
                <a:ea typeface="Trebuchet MS"/>
                <a:cs typeface="Trebuchet MS"/>
                <a:sym typeface="Trebuchet MS"/>
              </a:defRPr>
            </a:lvl3pPr>
            <a:lvl4pPr indent="-355600" lvl="3" marL="1828800">
              <a:spcBef>
                <a:spcPts val="0"/>
              </a:spcBef>
              <a:spcAft>
                <a:spcPts val="0"/>
              </a:spcAft>
              <a:buClr>
                <a:schemeClr val="dk2"/>
              </a:buClr>
              <a:buSzPts val="2000"/>
              <a:buFont typeface="Trebuchet MS"/>
              <a:buChar char="●"/>
              <a:defRPr sz="2000">
                <a:solidFill>
                  <a:schemeClr val="dk2"/>
                </a:solidFill>
                <a:latin typeface="Trebuchet MS"/>
                <a:ea typeface="Trebuchet MS"/>
                <a:cs typeface="Trebuchet MS"/>
                <a:sym typeface="Trebuchet MS"/>
              </a:defRPr>
            </a:lvl4pPr>
            <a:lvl5pPr indent="-355600" lvl="4" marL="2286000">
              <a:spcBef>
                <a:spcPts val="0"/>
              </a:spcBef>
              <a:spcAft>
                <a:spcPts val="0"/>
              </a:spcAft>
              <a:buClr>
                <a:schemeClr val="dk2"/>
              </a:buClr>
              <a:buSzPts val="2000"/>
              <a:buFont typeface="Trebuchet MS"/>
              <a:buChar char="○"/>
              <a:defRPr sz="2000">
                <a:solidFill>
                  <a:schemeClr val="dk2"/>
                </a:solidFill>
                <a:latin typeface="Trebuchet MS"/>
                <a:ea typeface="Trebuchet MS"/>
                <a:cs typeface="Trebuchet MS"/>
                <a:sym typeface="Trebuchet MS"/>
              </a:defRPr>
            </a:lvl5pPr>
            <a:lvl6pPr indent="-355600" lvl="5" marL="2743200">
              <a:spcBef>
                <a:spcPts val="0"/>
              </a:spcBef>
              <a:spcAft>
                <a:spcPts val="0"/>
              </a:spcAft>
              <a:buClr>
                <a:schemeClr val="dk2"/>
              </a:buClr>
              <a:buSzPts val="2000"/>
              <a:buFont typeface="Trebuchet MS"/>
              <a:buChar char="■"/>
              <a:defRPr sz="2000">
                <a:solidFill>
                  <a:schemeClr val="dk2"/>
                </a:solidFill>
                <a:latin typeface="Trebuchet MS"/>
                <a:ea typeface="Trebuchet MS"/>
                <a:cs typeface="Trebuchet MS"/>
                <a:sym typeface="Trebuchet MS"/>
              </a:defRPr>
            </a:lvl6pPr>
            <a:lvl7pPr indent="-355600" lvl="6" marL="3200400">
              <a:spcBef>
                <a:spcPts val="0"/>
              </a:spcBef>
              <a:spcAft>
                <a:spcPts val="0"/>
              </a:spcAft>
              <a:buClr>
                <a:schemeClr val="dk2"/>
              </a:buClr>
              <a:buSzPts val="2000"/>
              <a:buFont typeface="Trebuchet MS"/>
              <a:buChar char="●"/>
              <a:defRPr sz="2000">
                <a:solidFill>
                  <a:schemeClr val="dk2"/>
                </a:solidFill>
                <a:latin typeface="Trebuchet MS"/>
                <a:ea typeface="Trebuchet MS"/>
                <a:cs typeface="Trebuchet MS"/>
                <a:sym typeface="Trebuchet MS"/>
              </a:defRPr>
            </a:lvl7pPr>
            <a:lvl8pPr indent="-355600" lvl="7" marL="3657600">
              <a:spcBef>
                <a:spcPts val="0"/>
              </a:spcBef>
              <a:spcAft>
                <a:spcPts val="0"/>
              </a:spcAft>
              <a:buClr>
                <a:schemeClr val="dk2"/>
              </a:buClr>
              <a:buSzPts val="2000"/>
              <a:buFont typeface="Trebuchet MS"/>
              <a:buChar char="○"/>
              <a:defRPr sz="2000">
                <a:solidFill>
                  <a:schemeClr val="dk2"/>
                </a:solidFill>
                <a:latin typeface="Trebuchet MS"/>
                <a:ea typeface="Trebuchet MS"/>
                <a:cs typeface="Trebuchet MS"/>
                <a:sym typeface="Trebuchet MS"/>
              </a:defRPr>
            </a:lvl8pPr>
            <a:lvl9pPr indent="-355600" lvl="8" marL="4114800">
              <a:spcBef>
                <a:spcPts val="0"/>
              </a:spcBef>
              <a:spcAft>
                <a:spcPts val="0"/>
              </a:spcAft>
              <a:buClr>
                <a:schemeClr val="dk2"/>
              </a:buClr>
              <a:buSzPts val="2000"/>
              <a:buFont typeface="Trebuchet MS"/>
              <a:buChar char="■"/>
              <a:defRPr sz="2000">
                <a:solidFill>
                  <a:schemeClr val="dk2"/>
                </a:solidFill>
                <a:latin typeface="Trebuchet MS"/>
                <a:ea typeface="Trebuchet MS"/>
                <a:cs typeface="Trebuchet MS"/>
                <a:sym typeface="Trebuchet MS"/>
              </a:defRPr>
            </a:lvl9pPr>
          </a:lstStyle>
          <a:p/>
        </p:txBody>
      </p:sp>
      <p:sp>
        <p:nvSpPr>
          <p:cNvPr id="8" name="Google Shape;8;p1"/>
          <p:cNvSpPr txBox="1"/>
          <p:nvPr>
            <p:ph idx="12" type="sldNum"/>
          </p:nvPr>
        </p:nvSpPr>
        <p:spPr>
          <a:xfrm>
            <a:off x="8556791" y="4749851"/>
            <a:ext cx="548700" cy="393600"/>
          </a:xfrm>
          <a:prstGeom prst="rect">
            <a:avLst/>
          </a:prstGeom>
          <a:noFill/>
          <a:ln>
            <a:noFill/>
          </a:ln>
        </p:spPr>
        <p:txBody>
          <a:bodyPr anchorCtr="0" anchor="ctr" bIns="91425" lIns="91425" spcFirstLastPara="1" rIns="91425" wrap="square" tIns="91425">
            <a:noAutofit/>
          </a:bodyPr>
          <a:lstStyle>
            <a:lvl1pPr lvl="0" algn="r">
              <a:buNone/>
              <a:defRPr sz="1300">
                <a:solidFill>
                  <a:schemeClr val="lt2"/>
                </a:solidFill>
                <a:latin typeface="Trebuchet MS"/>
                <a:ea typeface="Trebuchet MS"/>
                <a:cs typeface="Trebuchet MS"/>
                <a:sym typeface="Trebuchet MS"/>
              </a:defRPr>
            </a:lvl1pPr>
            <a:lvl2pPr lvl="1" algn="r">
              <a:buNone/>
              <a:defRPr sz="1300">
                <a:solidFill>
                  <a:schemeClr val="lt2"/>
                </a:solidFill>
                <a:latin typeface="Trebuchet MS"/>
                <a:ea typeface="Trebuchet MS"/>
                <a:cs typeface="Trebuchet MS"/>
                <a:sym typeface="Trebuchet MS"/>
              </a:defRPr>
            </a:lvl2pPr>
            <a:lvl3pPr lvl="2" algn="r">
              <a:buNone/>
              <a:defRPr sz="1300">
                <a:solidFill>
                  <a:schemeClr val="lt2"/>
                </a:solidFill>
                <a:latin typeface="Trebuchet MS"/>
                <a:ea typeface="Trebuchet MS"/>
                <a:cs typeface="Trebuchet MS"/>
                <a:sym typeface="Trebuchet MS"/>
              </a:defRPr>
            </a:lvl3pPr>
            <a:lvl4pPr lvl="3" algn="r">
              <a:buNone/>
              <a:defRPr sz="1300">
                <a:solidFill>
                  <a:schemeClr val="lt2"/>
                </a:solidFill>
                <a:latin typeface="Trebuchet MS"/>
                <a:ea typeface="Trebuchet MS"/>
                <a:cs typeface="Trebuchet MS"/>
                <a:sym typeface="Trebuchet MS"/>
              </a:defRPr>
            </a:lvl4pPr>
            <a:lvl5pPr lvl="4" algn="r">
              <a:buNone/>
              <a:defRPr sz="1300">
                <a:solidFill>
                  <a:schemeClr val="lt2"/>
                </a:solidFill>
                <a:latin typeface="Trebuchet MS"/>
                <a:ea typeface="Trebuchet MS"/>
                <a:cs typeface="Trebuchet MS"/>
                <a:sym typeface="Trebuchet MS"/>
              </a:defRPr>
            </a:lvl5pPr>
            <a:lvl6pPr lvl="5" algn="r">
              <a:buNone/>
              <a:defRPr sz="1300">
                <a:solidFill>
                  <a:schemeClr val="lt2"/>
                </a:solidFill>
                <a:latin typeface="Trebuchet MS"/>
                <a:ea typeface="Trebuchet MS"/>
                <a:cs typeface="Trebuchet MS"/>
                <a:sym typeface="Trebuchet MS"/>
              </a:defRPr>
            </a:lvl6pPr>
            <a:lvl7pPr lvl="6" algn="r">
              <a:buNone/>
              <a:defRPr sz="1300">
                <a:solidFill>
                  <a:schemeClr val="lt2"/>
                </a:solidFill>
                <a:latin typeface="Trebuchet MS"/>
                <a:ea typeface="Trebuchet MS"/>
                <a:cs typeface="Trebuchet MS"/>
                <a:sym typeface="Trebuchet MS"/>
              </a:defRPr>
            </a:lvl7pPr>
            <a:lvl8pPr lvl="7" algn="r">
              <a:buNone/>
              <a:defRPr sz="1300">
                <a:solidFill>
                  <a:schemeClr val="lt2"/>
                </a:solidFill>
                <a:latin typeface="Trebuchet MS"/>
                <a:ea typeface="Trebuchet MS"/>
                <a:cs typeface="Trebuchet MS"/>
                <a:sym typeface="Trebuchet MS"/>
              </a:defRPr>
            </a:lvl8pPr>
            <a:lvl9pPr lvl="8" algn="r">
              <a:buNone/>
              <a:defRPr sz="1300">
                <a:solidFill>
                  <a:schemeClr val="lt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4.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hyperlink" Target="mailto:OCR@ed.gov"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3.xml"/><Relationship Id="rId3" Type="http://schemas.openxmlformats.org/officeDocument/2006/relationships/hyperlink" Target="https://drive.google.com/open?id=0Bwell3MYdnghT1RwOFdYb3p2MVk" TargetMode="External"/><Relationship Id="rId4" Type="http://schemas.openxmlformats.org/officeDocument/2006/relationships/hyperlink" Target="https://drive.google.com/open?id=0Bwell3MYdnghSFk4eGU0UXpnREU" TargetMode="External"/><Relationship Id="rId11" Type="http://schemas.openxmlformats.org/officeDocument/2006/relationships/hyperlink" Target="https://drive.google.com/drive/my-drive" TargetMode="External"/><Relationship Id="rId10" Type="http://schemas.openxmlformats.org/officeDocument/2006/relationships/hyperlink" Target="https://drive.google.com/drive/my-drive" TargetMode="External"/><Relationship Id="rId9" Type="http://schemas.openxmlformats.org/officeDocument/2006/relationships/hyperlink" Target="https://drive.google.com/open?id=0Bwell3MYdnghZUE3T093V2pYMk0" TargetMode="External"/><Relationship Id="rId5" Type="http://schemas.openxmlformats.org/officeDocument/2006/relationships/hyperlink" Target="https://drive.google.com/open?id=0Bwell3MYdnghbU5mdHVMeHpJRDg" TargetMode="External"/><Relationship Id="rId6" Type="http://schemas.openxmlformats.org/officeDocument/2006/relationships/hyperlink" Target="https://drive.google.com/open?id=0Bwell3MYdnghYmFkd3hHd2FITGM" TargetMode="External"/><Relationship Id="rId7" Type="http://schemas.openxmlformats.org/officeDocument/2006/relationships/hyperlink" Target="https://drive.google.com/open?id=0Bwell3MYdnghYktseExYb3VfRlU" TargetMode="External"/><Relationship Id="rId8" Type="http://schemas.openxmlformats.org/officeDocument/2006/relationships/hyperlink" Target="https://drive.google.com/open?id=0Bwell3MYdnghNHFRQTJLaUN5eU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8761D"/>
        </a:solidFill>
      </p:bgPr>
    </p:bg>
    <p:spTree>
      <p:nvGrpSpPr>
        <p:cNvPr id="51" name="Shape 51"/>
        <p:cNvGrpSpPr/>
        <p:nvPr/>
      </p:nvGrpSpPr>
      <p:grpSpPr>
        <a:xfrm>
          <a:off x="0" y="0"/>
          <a:ext cx="0" cy="0"/>
          <a:chOff x="0" y="0"/>
          <a:chExt cx="0" cy="0"/>
        </a:xfrm>
      </p:grpSpPr>
      <p:sp>
        <p:nvSpPr>
          <p:cNvPr id="52" name="Google Shape;52;p8"/>
          <p:cNvSpPr txBox="1"/>
          <p:nvPr>
            <p:ph type="ctrTitle"/>
          </p:nvPr>
        </p:nvSpPr>
        <p:spPr>
          <a:xfrm>
            <a:off x="1074540" y="845085"/>
            <a:ext cx="7050900" cy="1102500"/>
          </a:xfrm>
          <a:prstGeom prst="rect">
            <a:avLst/>
          </a:prstGeom>
        </p:spPr>
        <p:txBody>
          <a:bodyPr anchorCtr="0" anchor="b" bIns="91425" lIns="91425" spcFirstLastPara="1" rIns="91425" wrap="square" tIns="91425">
            <a:noAutofit/>
          </a:bodyPr>
          <a:lstStyle/>
          <a:p>
            <a:pPr indent="0" lvl="0" marL="0" rtl="0" algn="r">
              <a:spcBef>
                <a:spcPts val="0"/>
              </a:spcBef>
              <a:spcAft>
                <a:spcPts val="0"/>
              </a:spcAft>
              <a:buNone/>
            </a:pPr>
            <a:r>
              <a:rPr lang="en"/>
              <a:t>Section 504 Handbook</a:t>
            </a:r>
            <a:endParaRPr/>
          </a:p>
        </p:txBody>
      </p:sp>
      <p:sp>
        <p:nvSpPr>
          <p:cNvPr id="53" name="Google Shape;53;p8"/>
          <p:cNvSpPr txBox="1"/>
          <p:nvPr>
            <p:ph idx="1" type="subTitle"/>
          </p:nvPr>
        </p:nvSpPr>
        <p:spPr>
          <a:xfrm>
            <a:off x="1133815" y="1947585"/>
            <a:ext cx="7035900" cy="6942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100"/>
              <a:buFont typeface="Arial"/>
              <a:buNone/>
            </a:pPr>
            <a:r>
              <a:rPr lang="en"/>
              <a:t>Long Branch Public Schools</a:t>
            </a:r>
            <a:endParaRPr/>
          </a:p>
        </p:txBody>
      </p:sp>
      <p:pic>
        <p:nvPicPr>
          <p:cNvPr descr="wave.png" id="54" name="Google Shape;54;p8"/>
          <p:cNvPicPr preferRelativeResize="0"/>
          <p:nvPr/>
        </p:nvPicPr>
        <p:blipFill>
          <a:blip r:embed="rId3">
            <a:alphaModFix/>
          </a:blip>
          <a:stretch>
            <a:fillRect/>
          </a:stretch>
        </p:blipFill>
        <p:spPr>
          <a:xfrm>
            <a:off x="-122912" y="3756875"/>
            <a:ext cx="1724025" cy="1409700"/>
          </a:xfrm>
          <a:prstGeom prst="rect">
            <a:avLst/>
          </a:prstGeom>
          <a:noFill/>
          <a:ln>
            <a:noFill/>
          </a:ln>
        </p:spPr>
      </p:pic>
      <p:pic>
        <p:nvPicPr>
          <p:cNvPr descr="plc 1.jpg" id="55" name="Google Shape;55;p8"/>
          <p:cNvPicPr preferRelativeResize="0"/>
          <p:nvPr/>
        </p:nvPicPr>
        <p:blipFill rotWithShape="1">
          <a:blip r:embed="rId4">
            <a:alphaModFix/>
          </a:blip>
          <a:srcRect b="41442" l="0" r="0" t="30033"/>
          <a:stretch/>
        </p:blipFill>
        <p:spPr>
          <a:xfrm>
            <a:off x="1601125" y="3814475"/>
            <a:ext cx="6856551" cy="1294499"/>
          </a:xfrm>
          <a:prstGeom prst="rect">
            <a:avLst/>
          </a:prstGeom>
          <a:noFill/>
          <a:ln>
            <a:noFill/>
          </a:ln>
        </p:spPr>
      </p:pic>
      <p:sp>
        <p:nvSpPr>
          <p:cNvPr id="56" name="Google Shape;56;p8"/>
          <p:cNvSpPr txBox="1"/>
          <p:nvPr/>
        </p:nvSpPr>
        <p:spPr>
          <a:xfrm>
            <a:off x="2413475" y="3685025"/>
            <a:ext cx="4887600" cy="330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solidFill>
                  <a:schemeClr val="lt1"/>
                </a:solidFill>
                <a:latin typeface="Trebuchet MS"/>
                <a:ea typeface="Trebuchet MS"/>
                <a:cs typeface="Trebuchet MS"/>
                <a:sym typeface="Trebuchet MS"/>
              </a:rPr>
              <a:t>“</a:t>
            </a:r>
            <a:r>
              <a:rPr i="1" lang="en">
                <a:solidFill>
                  <a:schemeClr val="lt1"/>
                </a:solidFill>
                <a:latin typeface="Trebuchet MS"/>
                <a:ea typeface="Trebuchet MS"/>
                <a:cs typeface="Trebuchet MS"/>
                <a:sym typeface="Trebuchet MS"/>
              </a:rPr>
              <a:t>Where Children Matter Most”</a:t>
            </a:r>
            <a:endParaRPr i="1"/>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7"/>
          <p:cNvSpPr txBox="1"/>
          <p:nvPr>
            <p:ph idx="1" type="body"/>
          </p:nvPr>
        </p:nvSpPr>
        <p:spPr>
          <a:xfrm>
            <a:off x="457200" y="1116218"/>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0" lang="en" sz="1800">
                <a:latin typeface="Arial"/>
                <a:ea typeface="Arial"/>
                <a:cs typeface="Arial"/>
                <a:sym typeface="Arial"/>
              </a:rPr>
              <a:t>Under Section 504, a student with a disability has a physical or mental impairment that results in a substantial limitation in one or more major life activities/major bodily functions. (34 CFR §104.3 (j) (1)). In addition, students who have a record of a disability or who are regarded as impaired are protected from discrimination based on disability but do not receive a Section 504 plan.</a:t>
            </a:r>
            <a:endParaRPr b="0" sz="1800">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i="1" lang="en" sz="1800">
                <a:latin typeface="Arial"/>
                <a:ea typeface="Arial"/>
                <a:cs typeface="Arial"/>
                <a:sym typeface="Arial"/>
              </a:rPr>
              <a:t>Record of a disability</a:t>
            </a:r>
            <a:r>
              <a:rPr b="0" i="1" lang="en" sz="1800">
                <a:latin typeface="Arial"/>
                <a:ea typeface="Arial"/>
                <a:cs typeface="Arial"/>
                <a:sym typeface="Arial"/>
              </a:rPr>
              <a:t> </a:t>
            </a:r>
            <a:r>
              <a:rPr b="0" lang="en" sz="1800">
                <a:latin typeface="Arial"/>
                <a:ea typeface="Arial"/>
                <a:cs typeface="Arial"/>
                <a:sym typeface="Arial"/>
              </a:rPr>
              <a:t>means having a history of an impairment, i.e., former placement in special education program, diagnosed as ADD or with a mental illness, having had cancer, or being a student in recovery. Misclassified students are also included, i.e., a limited English proficient student mistakenly determined to have a mental disability. </a:t>
            </a:r>
            <a:r>
              <a:rPr b="0" i="1" lang="en" sz="1800">
                <a:latin typeface="Arial"/>
                <a:ea typeface="Arial"/>
                <a:cs typeface="Arial"/>
                <a:sym typeface="Arial"/>
              </a:rPr>
              <a:t>Regarded as impaired </a:t>
            </a:r>
            <a:r>
              <a:rPr b="0" lang="en" sz="1800">
                <a:latin typeface="Arial"/>
                <a:ea typeface="Arial"/>
                <a:cs typeface="Arial"/>
                <a:sym typeface="Arial"/>
              </a:rPr>
              <a:t>means a doctor or parent/guardian regards the student as impaired and therefore limited.</a:t>
            </a:r>
            <a:endParaRPr b="0" sz="1800">
              <a:latin typeface="Arial"/>
              <a:ea typeface="Arial"/>
              <a:cs typeface="Arial"/>
              <a:sym typeface="Arial"/>
            </a:endParaRPr>
          </a:p>
          <a:p>
            <a:pPr indent="0" lvl="0" marL="0" rtl="0" algn="l">
              <a:spcBef>
                <a:spcPts val="0"/>
              </a:spcBef>
              <a:spcAft>
                <a:spcPts val="0"/>
              </a:spcAft>
              <a:buNone/>
            </a:pPr>
            <a:r>
              <a:t/>
            </a:r>
            <a:endParaRPr sz="1800">
              <a:latin typeface="Arial"/>
              <a:ea typeface="Arial"/>
              <a:cs typeface="Arial"/>
              <a:sym typeface="Arial"/>
            </a:endParaRPr>
          </a:p>
        </p:txBody>
      </p:sp>
      <p:sp>
        <p:nvSpPr>
          <p:cNvPr id="108" name="Google Shape;108;p17"/>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
              <a:t>Definition of Disability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8"/>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Under Section 504, the term "physical or mental impairments" means (a) any physiological disorder or condition, cosmetic disfigurement, or anatomical loss affecting one or more of the following body systems: neurological; musculoskeletal; special sense organs; respiratory, including speech organs; cardiovascular; reproductive; digestive; genito-urinary; hemic and lymphatic; skin and endocrine. This definition includes such diseases and conditions as orthopedic, visual, speech and hearing impairments; cerebral palsy; epilepsy; muscular dystrophy; multiple sclerosis; cancer; heart disease; diabetes; attention deficit disorder (ADD); attention deficit hyperactivity disorder (ADHD); acquired immune deficiency syndrome (AIDS); and human immune deficiency virus (HIV+); or (b) any mental or psychological disorder, such as cognitive impairment, organic brain syndrome, specific learning disabilities, major depression, bipolar disorder, post-traumatic stress disorder, obsessive-compulsive disorder, and schizophrenia.</a:t>
            </a:r>
            <a:endParaRPr b="0" sz="1400">
              <a:latin typeface="Arial"/>
              <a:ea typeface="Arial"/>
              <a:cs typeface="Arial"/>
              <a:sym typeface="Arial"/>
            </a:endParaRPr>
          </a:p>
          <a:p>
            <a:pPr indent="0" lvl="0" marL="0" rtl="0" algn="l">
              <a:spcBef>
                <a:spcPts val="0"/>
              </a:spcBef>
              <a:spcAft>
                <a:spcPts val="0"/>
              </a:spcAft>
              <a:buNone/>
            </a:pPr>
            <a:r>
              <a:t/>
            </a:r>
            <a:endParaRPr sz="1400"/>
          </a:p>
        </p:txBody>
      </p:sp>
      <p:sp>
        <p:nvSpPr>
          <p:cNvPr id="114" name="Google Shape;114;p18"/>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Physical or Mental Impairments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9"/>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Certain conditions are not considered impairments under Section 504 and the ADA: substance abuse disorders resulting from the current use of illegal drugs, kleptomania, pyromania, exhibitionism, voyeurism, gender identity issues not resulting from physical impairment, and other sexual disorders. (29 CFR §1630.3(d)).</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An episodic impairment or impairment in remission may be a disability if it substantially limits a major life activity when active. (ADA Amendments Act 2008).</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The definition of a disabled person specifies that only physical and mental disabilities are included. Thus, environmental, cultural, and economic disadvantage are not themselves covered. (34 CFR §104 Appendix A, Analysis of Final Regulation). Examples of environmental, cultural or economic factors include divorce, transiency, death of a family member, military deployments, lack of motivation, homelessness, poverty, attendance problems, and ESL or ELL (learning English as a second language) status.</a:t>
            </a:r>
            <a:endParaRPr b="0" sz="1400">
              <a:latin typeface="Arial"/>
              <a:ea typeface="Arial"/>
              <a:cs typeface="Arial"/>
              <a:sym typeface="Arial"/>
            </a:endParaRPr>
          </a:p>
          <a:p>
            <a:pPr indent="0" lvl="0" marL="0" rtl="0" algn="l">
              <a:spcBef>
                <a:spcPts val="0"/>
              </a:spcBef>
              <a:spcAft>
                <a:spcPts val="0"/>
              </a:spcAft>
              <a:buNone/>
            </a:pPr>
            <a:r>
              <a:t/>
            </a:r>
            <a:endParaRPr sz="1400"/>
          </a:p>
        </p:txBody>
      </p:sp>
      <p:sp>
        <p:nvSpPr>
          <p:cNvPr id="120" name="Google Shape;120;p19"/>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2"/>
                </a:solidFill>
              </a:rPr>
              <a:t>Physical or Mental Impairments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0"/>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A substantial limitation is a restriction as to the condition, manner, or duration under which an individual can perform a major life activity as compared to an average person in the general population. (29 CFR §1630.2(J) (2)). It would be an error to measure substantial limitation in 5</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reference to the child’s potential and/or the student’s immediate classmates. Instead, the reference should be to the performance of children at the same age or grade in the general population.</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Temporary and non-chronic impairments of short duration with little or no residual effects are not typically substantially limiting. Conditions such as the common cold, seasonal influenza, a sprained joint, minor and non-chronic gastrointestinal disorder, and broken bones that are expected to heal completely are examples of conditions that are not impairments under Section 504. (29 CFR §1630.2(j) (8)).</a:t>
            </a:r>
            <a:endParaRPr b="0" sz="1400">
              <a:latin typeface="Arial"/>
              <a:ea typeface="Arial"/>
              <a:cs typeface="Arial"/>
              <a:sym typeface="Arial"/>
            </a:endParaRPr>
          </a:p>
          <a:p>
            <a:pPr indent="0" lvl="0" marL="0" rtl="0" algn="l">
              <a:spcBef>
                <a:spcPts val="0"/>
              </a:spcBef>
              <a:spcAft>
                <a:spcPts val="0"/>
              </a:spcAft>
              <a:buNone/>
            </a:pPr>
            <a:r>
              <a:t/>
            </a:r>
            <a:endParaRPr sz="1400">
              <a:latin typeface="Arial"/>
              <a:ea typeface="Arial"/>
              <a:cs typeface="Arial"/>
              <a:sym typeface="Arial"/>
            </a:endParaRPr>
          </a:p>
        </p:txBody>
      </p:sp>
      <p:sp>
        <p:nvSpPr>
          <p:cNvPr id="126" name="Google Shape;126;p20"/>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Substantial Limitation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1"/>
          <p:cNvSpPr txBox="1"/>
          <p:nvPr>
            <p:ph idx="1" type="body"/>
          </p:nvPr>
        </p:nvSpPr>
        <p:spPr>
          <a:xfrm>
            <a:off x="854175" y="1726600"/>
            <a:ext cx="76722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0" sz="18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800">
                <a:latin typeface="Arial"/>
                <a:ea typeface="Arial"/>
                <a:cs typeface="Arial"/>
                <a:sym typeface="Arial"/>
              </a:rPr>
              <a:t>Major Life Activities/Major Bodily Functions (MLA/MBF) include, but are not limited to: seeing, hearing, breathing, walking, learning, communicating, thinking, concentrating, reading, or the operation of a major bodily function such as the digestive or immune system. (34 CFR §104.3(j) (2) (ii) as amended by the ADA Amendments Act 2008).</a:t>
            </a:r>
            <a:endParaRPr b="0" sz="1800">
              <a:latin typeface="Arial"/>
              <a:ea typeface="Arial"/>
              <a:cs typeface="Arial"/>
              <a:sym typeface="Arial"/>
            </a:endParaRPr>
          </a:p>
          <a:p>
            <a:pPr indent="0" lvl="0" marL="0" rtl="0" algn="l">
              <a:spcBef>
                <a:spcPts val="0"/>
              </a:spcBef>
              <a:spcAft>
                <a:spcPts val="0"/>
              </a:spcAft>
              <a:buNone/>
            </a:pPr>
            <a:r>
              <a:t/>
            </a:r>
            <a:endParaRPr sz="1800">
              <a:latin typeface="Arial"/>
              <a:ea typeface="Arial"/>
              <a:cs typeface="Arial"/>
              <a:sym typeface="Arial"/>
            </a:endParaRPr>
          </a:p>
        </p:txBody>
      </p:sp>
      <p:sp>
        <p:nvSpPr>
          <p:cNvPr id="132" name="Google Shape;132;p21"/>
          <p:cNvSpPr txBox="1"/>
          <p:nvPr>
            <p:ph type="title"/>
          </p:nvPr>
        </p:nvSpPr>
        <p:spPr>
          <a:xfrm>
            <a:off x="422675" y="396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Major Life Activities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2"/>
          <p:cNvSpPr txBox="1"/>
          <p:nvPr>
            <p:ph idx="1" type="body"/>
          </p:nvPr>
        </p:nvSpPr>
        <p:spPr>
          <a:xfrm>
            <a:off x="724750" y="915375"/>
            <a:ext cx="8229600" cy="383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0" lang="en" sz="1200">
                <a:latin typeface="Arial"/>
                <a:ea typeface="Arial"/>
                <a:cs typeface="Arial"/>
                <a:sym typeface="Arial"/>
              </a:rPr>
              <a:t>Districts must make Section 504 eligibility determinations based upon the student’s disability as it would present itself without mitigating measures. Determining that a student is not Section 504-eligible because of the corrective effects of mitigating measures is prohibited, except for the use of corrective lenses or ordinary contact lenses. Mitigating measures include:</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medication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medical supplies,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equipment, or appliances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low-vision devices (which do not include ordinary eyeglasses or contact lenses)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prosthetics, including limbs and devices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hearing aids and cochlear implants, or other implantable hearing devices</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mobility devices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oxygen therapy equipment and supplies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the use of assistive technology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reasonable accommodations or auxiliary aids or services</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learned behavioral or adaptive neurological modifications</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200">
                <a:latin typeface="Arial"/>
                <a:ea typeface="Arial"/>
                <a:cs typeface="Arial"/>
                <a:sym typeface="Arial"/>
              </a:rPr>
              <a:t>In other words, impairment may be a disability within the meaning of Section 504/ADAAA08 even if there is no current substantial limitation of a MLA/MBF because of the use of mitigating measures. (ADA Amendments Act 2008 and proposed regulations (29 CFR §1630.2(I)).</a:t>
            </a:r>
            <a:endParaRPr b="0" sz="1200">
              <a:latin typeface="Arial"/>
              <a:ea typeface="Arial"/>
              <a:cs typeface="Arial"/>
              <a:sym typeface="Arial"/>
            </a:endParaRPr>
          </a:p>
          <a:p>
            <a:pPr indent="0" lvl="0" marL="0" rtl="0" algn="l">
              <a:spcBef>
                <a:spcPts val="0"/>
              </a:spcBef>
              <a:spcAft>
                <a:spcPts val="0"/>
              </a:spcAft>
              <a:buNone/>
            </a:pPr>
            <a:r>
              <a:t/>
            </a:r>
            <a:endParaRPr/>
          </a:p>
        </p:txBody>
      </p:sp>
      <p:sp>
        <p:nvSpPr>
          <p:cNvPr id="138" name="Google Shape;138;p22"/>
          <p:cNvSpPr txBox="1"/>
          <p:nvPr>
            <p:ph type="title"/>
          </p:nvPr>
        </p:nvSpPr>
        <p:spPr>
          <a:xfrm>
            <a:off x="457200" y="3"/>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Mitigating Measures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3"/>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Section 504 requires school districts to provide a free appropriate public education (FAPE) to eligible students with disabilities within the school district's jurisdiction, who have a physical or mental impairment that substantially limits one or more major life activities. This means the district is required to provide appropriate regular education or special education and related aids and services designed to meet the individual education needs of disabled persons as adequately as the needs of nondisabled students are met.</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The FAPE requirements for services mean that evaluations, accommodations, and educational and related services are to be provided without cost to the student with disabilities and their parents or guardian.</a:t>
            </a:r>
            <a:endParaRPr b="0" sz="1400">
              <a:latin typeface="Arial"/>
              <a:ea typeface="Arial"/>
              <a:cs typeface="Arial"/>
              <a:sym typeface="Arial"/>
            </a:endParaRPr>
          </a:p>
          <a:p>
            <a:pPr indent="0" lvl="0" marL="0" rtl="0" algn="l">
              <a:spcBef>
                <a:spcPts val="0"/>
              </a:spcBef>
              <a:spcAft>
                <a:spcPts val="0"/>
              </a:spcAft>
              <a:buNone/>
            </a:pPr>
            <a:r>
              <a:t/>
            </a:r>
            <a:endParaRPr sz="1400">
              <a:latin typeface="Arial"/>
              <a:ea typeface="Arial"/>
              <a:cs typeface="Arial"/>
              <a:sym typeface="Arial"/>
            </a:endParaRPr>
          </a:p>
        </p:txBody>
      </p:sp>
      <p:sp>
        <p:nvSpPr>
          <p:cNvPr id="144" name="Google Shape;144;p23"/>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t>Free Appropriate Public Education</a:t>
            </a:r>
            <a:endParaRPr sz="36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4"/>
          <p:cNvSpPr txBox="1"/>
          <p:nvPr>
            <p:ph idx="1" type="body"/>
          </p:nvPr>
        </p:nvSpPr>
        <p:spPr>
          <a:xfrm>
            <a:off x="1070125" y="1244250"/>
            <a:ext cx="70767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The district must educate each student with disabilities with nondisabled students to the maximum extent appropriate to the needs of the students with disabilities. In order to remove a student from the regular educational environment, the district must demonstrate that educating the student in the regular environment with the use of supplementary aids and services cannot be achieved satisfactorily (34 CFR §104.34). This requirement parallels a similar IDEA requirement known as the Least Restrictive Environment requirement.</a:t>
            </a:r>
            <a:endParaRPr b="0" sz="1400">
              <a:latin typeface="Arial"/>
              <a:ea typeface="Arial"/>
              <a:cs typeface="Arial"/>
              <a:sym typeface="Arial"/>
            </a:endParaRPr>
          </a:p>
          <a:p>
            <a:pPr indent="0" lvl="0" marL="0" rtl="0" algn="l">
              <a:spcBef>
                <a:spcPts val="0"/>
              </a:spcBef>
              <a:spcAft>
                <a:spcPts val="0"/>
              </a:spcAft>
              <a:buNone/>
            </a:pPr>
            <a:r>
              <a:t/>
            </a:r>
            <a:endParaRPr sz="1400">
              <a:latin typeface="Arial"/>
              <a:ea typeface="Arial"/>
              <a:cs typeface="Arial"/>
              <a:sym typeface="Arial"/>
            </a:endParaRPr>
          </a:p>
        </p:txBody>
      </p:sp>
      <p:sp>
        <p:nvSpPr>
          <p:cNvPr id="150" name="Google Shape;150;p24"/>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
              <a:t>Educational Setting</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5"/>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None/>
            </a:pPr>
            <a:r>
              <a:rPr b="0" lang="en" sz="1400">
                <a:latin typeface="Arial"/>
                <a:ea typeface="Arial"/>
                <a:cs typeface="Arial"/>
                <a:sym typeface="Arial"/>
              </a:rPr>
              <a:t>FERPA specifies rights related to educational records. This act gives the parent/guardian the right to:</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317500" lvl="0" marL="457200" rtl="0" algn="l">
              <a:spcBef>
                <a:spcPts val="0"/>
              </a:spcBef>
              <a:spcAft>
                <a:spcPts val="0"/>
              </a:spcAft>
              <a:buSzPts val="1400"/>
              <a:buFont typeface="Arial"/>
              <a:buChar char="●"/>
            </a:pPr>
            <a:r>
              <a:rPr b="0" lang="en" sz="1400">
                <a:latin typeface="Arial"/>
                <a:ea typeface="Arial"/>
                <a:cs typeface="Arial"/>
                <a:sym typeface="Arial"/>
              </a:rPr>
              <a:t>Inspect and review his/her child’s educational records.</a:t>
            </a:r>
            <a:endParaRPr b="0" sz="1400">
              <a:latin typeface="Arial"/>
              <a:ea typeface="Arial"/>
              <a:cs typeface="Arial"/>
              <a:sym typeface="Arial"/>
            </a:endParaRPr>
          </a:p>
          <a:p>
            <a:pPr indent="-317500" lvl="0" marL="457200" rtl="0" algn="l">
              <a:spcBef>
                <a:spcPts val="0"/>
              </a:spcBef>
              <a:spcAft>
                <a:spcPts val="0"/>
              </a:spcAft>
              <a:buSzPts val="1400"/>
              <a:buFont typeface="Arial"/>
              <a:buChar char="●"/>
            </a:pPr>
            <a:r>
              <a:rPr b="0" lang="en" sz="1400">
                <a:latin typeface="Arial"/>
                <a:ea typeface="Arial"/>
                <a:cs typeface="Arial"/>
                <a:sym typeface="Arial"/>
              </a:rPr>
              <a:t>Make copies of these records.</a:t>
            </a:r>
            <a:endParaRPr b="0" sz="1400">
              <a:latin typeface="Arial"/>
              <a:ea typeface="Arial"/>
              <a:cs typeface="Arial"/>
              <a:sym typeface="Arial"/>
            </a:endParaRPr>
          </a:p>
          <a:p>
            <a:pPr indent="-317500" lvl="0" marL="457200" rtl="0" algn="l">
              <a:spcBef>
                <a:spcPts val="0"/>
              </a:spcBef>
              <a:spcAft>
                <a:spcPts val="0"/>
              </a:spcAft>
              <a:buSzPts val="1400"/>
              <a:buFont typeface="Arial"/>
              <a:buChar char="●"/>
            </a:pPr>
            <a:r>
              <a:rPr b="0" lang="en" sz="1400">
                <a:latin typeface="Arial"/>
                <a:ea typeface="Arial"/>
                <a:cs typeface="Arial"/>
                <a:sym typeface="Arial"/>
              </a:rPr>
              <a:t>Receive a list of all individuals having access to those records.</a:t>
            </a:r>
            <a:endParaRPr b="0" sz="1400">
              <a:latin typeface="Arial"/>
              <a:ea typeface="Arial"/>
              <a:cs typeface="Arial"/>
              <a:sym typeface="Arial"/>
            </a:endParaRPr>
          </a:p>
          <a:p>
            <a:pPr indent="-317500" lvl="0" marL="457200" rtl="0" algn="l">
              <a:spcBef>
                <a:spcPts val="0"/>
              </a:spcBef>
              <a:spcAft>
                <a:spcPts val="0"/>
              </a:spcAft>
              <a:buSzPts val="1400"/>
              <a:buFont typeface="Arial"/>
              <a:buChar char="●"/>
            </a:pPr>
            <a:r>
              <a:rPr b="0" lang="en" sz="1400">
                <a:latin typeface="Arial"/>
                <a:ea typeface="Arial"/>
                <a:cs typeface="Arial"/>
                <a:sym typeface="Arial"/>
              </a:rPr>
              <a:t>Ask for an explanation of any item in the records.</a:t>
            </a:r>
            <a:endParaRPr b="0" sz="1400">
              <a:latin typeface="Arial"/>
              <a:ea typeface="Arial"/>
              <a:cs typeface="Arial"/>
              <a:sym typeface="Arial"/>
            </a:endParaRPr>
          </a:p>
          <a:p>
            <a:pPr indent="-317500" lvl="0" marL="457200" rtl="0" algn="l">
              <a:spcBef>
                <a:spcPts val="0"/>
              </a:spcBef>
              <a:spcAft>
                <a:spcPts val="0"/>
              </a:spcAft>
              <a:buSzPts val="1400"/>
              <a:buFont typeface="Arial"/>
              <a:buChar char="●"/>
            </a:pPr>
            <a:r>
              <a:rPr b="0" lang="en" sz="1400">
                <a:latin typeface="Arial"/>
                <a:ea typeface="Arial"/>
                <a:cs typeface="Arial"/>
                <a:sym typeface="Arial"/>
              </a:rPr>
              <a:t>Ask for an amendment to any report on the grounds that it is inaccurate, misleading, or violates the child’s rights.</a:t>
            </a:r>
            <a:endParaRPr b="0" sz="1400">
              <a:latin typeface="Arial"/>
              <a:ea typeface="Arial"/>
              <a:cs typeface="Arial"/>
              <a:sym typeface="Arial"/>
            </a:endParaRPr>
          </a:p>
          <a:p>
            <a:pPr indent="-317500" lvl="0" marL="457200" rtl="0" algn="l">
              <a:spcBef>
                <a:spcPts val="0"/>
              </a:spcBef>
              <a:spcAft>
                <a:spcPts val="0"/>
              </a:spcAft>
              <a:buSzPts val="1400"/>
              <a:buFont typeface="Arial"/>
              <a:buChar char="●"/>
            </a:pPr>
            <a:r>
              <a:rPr b="0" lang="en" sz="1400">
                <a:latin typeface="Arial"/>
                <a:ea typeface="Arial"/>
                <a:cs typeface="Arial"/>
                <a:sym typeface="Arial"/>
              </a:rPr>
              <a:t>A hearing on the issue if the school refuses to make the amendment.</a:t>
            </a:r>
            <a:endParaRPr b="0" sz="1400">
              <a:latin typeface="Arial"/>
              <a:ea typeface="Arial"/>
              <a:cs typeface="Arial"/>
              <a:sym typeface="Arial"/>
            </a:endParaRPr>
          </a:p>
          <a:p>
            <a:pPr indent="0" lvl="0" marL="0" rtl="0" algn="l">
              <a:spcBef>
                <a:spcPts val="0"/>
              </a:spcBef>
              <a:spcAft>
                <a:spcPts val="0"/>
              </a:spcAft>
              <a:buNone/>
            </a:pPr>
            <a:r>
              <a:t/>
            </a:r>
            <a:endParaRPr sz="1400">
              <a:latin typeface="Arial"/>
              <a:ea typeface="Arial"/>
              <a:cs typeface="Arial"/>
              <a:sym typeface="Arial"/>
            </a:endParaRPr>
          </a:p>
        </p:txBody>
      </p:sp>
      <p:sp>
        <p:nvSpPr>
          <p:cNvPr id="156" name="Google Shape;156;p25"/>
          <p:cNvSpPr txBox="1"/>
          <p:nvPr>
            <p:ph type="title"/>
          </p:nvPr>
        </p:nvSpPr>
        <p:spPr>
          <a:xfrm>
            <a:off x="379525" y="215726"/>
            <a:ext cx="8229600" cy="578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400"/>
              <a:t>The Family Educational Rights and Privacy Act ( FERPA)</a:t>
            </a:r>
            <a:endParaRPr sz="24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6"/>
          <p:cNvSpPr txBox="1"/>
          <p:nvPr>
            <p:ph idx="1" type="body"/>
          </p:nvPr>
        </p:nvSpPr>
        <p:spPr>
          <a:xfrm>
            <a:off x="3810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0" lang="en" sz="1200">
                <a:latin typeface="Times New Roman"/>
                <a:ea typeface="Times New Roman"/>
                <a:cs typeface="Times New Roman"/>
                <a:sym typeface="Times New Roman"/>
              </a:rPr>
              <a:t>T</a:t>
            </a:r>
            <a:r>
              <a:rPr b="0" lang="en" sz="1200">
                <a:latin typeface="Arial"/>
                <a:ea typeface="Arial"/>
                <a:cs typeface="Arial"/>
                <a:sym typeface="Arial"/>
              </a:rPr>
              <a:t>he Section 504 case manager is the individual in the school designated by the principal to manage the school’s Section 504 caseload. The case manager’s responsibilities should not be assigned to special education personnel. The role of the Section 504 case manager is to facilitate the process in order to comply with requirements and to manage services for eligible students. The Section 504 case manager should:</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457200" lvl="0" marL="0" rtl="0" algn="l">
              <a:spcBef>
                <a:spcPts val="0"/>
              </a:spcBef>
              <a:spcAft>
                <a:spcPts val="0"/>
              </a:spcAft>
              <a:buNone/>
            </a:pPr>
            <a:r>
              <a:rPr b="0" lang="en" sz="1200">
                <a:latin typeface="Arial"/>
                <a:ea typeface="Arial"/>
                <a:cs typeface="Arial"/>
                <a:sym typeface="Arial"/>
              </a:rPr>
              <a:t>• Provide school personnel an annual overview of Section 504.</a:t>
            </a:r>
            <a:endParaRPr b="0" sz="1200">
              <a:latin typeface="Arial"/>
              <a:ea typeface="Arial"/>
              <a:cs typeface="Arial"/>
              <a:sym typeface="Arial"/>
            </a:endParaRPr>
          </a:p>
          <a:p>
            <a:pPr indent="457200" lvl="0" marL="0" rtl="0" algn="l">
              <a:spcBef>
                <a:spcPts val="0"/>
              </a:spcBef>
              <a:spcAft>
                <a:spcPts val="0"/>
              </a:spcAft>
              <a:buNone/>
            </a:pPr>
            <a:r>
              <a:rPr b="0" lang="en" sz="1200">
                <a:latin typeface="Arial"/>
                <a:ea typeface="Arial"/>
                <a:cs typeface="Arial"/>
                <a:sym typeface="Arial"/>
              </a:rPr>
              <a:t>• Serve as the school's initial point of contact for Section 504 inquiries and referrals.</a:t>
            </a:r>
            <a:endParaRPr b="0" sz="1200">
              <a:latin typeface="Arial"/>
              <a:ea typeface="Arial"/>
              <a:cs typeface="Arial"/>
              <a:sym typeface="Arial"/>
            </a:endParaRPr>
          </a:p>
          <a:p>
            <a:pPr indent="0" lvl="0" marL="457200" rtl="0" algn="l">
              <a:spcBef>
                <a:spcPts val="0"/>
              </a:spcBef>
              <a:spcAft>
                <a:spcPts val="0"/>
              </a:spcAft>
              <a:buNone/>
            </a:pPr>
            <a:r>
              <a:rPr b="0" lang="en" sz="1200">
                <a:latin typeface="Arial"/>
                <a:ea typeface="Arial"/>
                <a:cs typeface="Arial"/>
                <a:sym typeface="Arial"/>
              </a:rPr>
              <a:t>• Prepare an agenda for 504 meetings and ensure evaluations and other information are available for review and consideration at team meetings.</a:t>
            </a:r>
            <a:endParaRPr b="0" sz="1200">
              <a:latin typeface="Arial"/>
              <a:ea typeface="Arial"/>
              <a:cs typeface="Arial"/>
              <a:sym typeface="Arial"/>
            </a:endParaRPr>
          </a:p>
          <a:p>
            <a:pPr indent="457200" lvl="0" marL="0" rtl="0" algn="l">
              <a:spcBef>
                <a:spcPts val="0"/>
              </a:spcBef>
              <a:spcAft>
                <a:spcPts val="0"/>
              </a:spcAft>
              <a:buNone/>
            </a:pPr>
            <a:r>
              <a:rPr b="0" lang="en" sz="1200">
                <a:latin typeface="Arial"/>
                <a:ea typeface="Arial"/>
                <a:cs typeface="Arial"/>
                <a:sym typeface="Arial"/>
              </a:rPr>
              <a:t>• Convene the Section 504 team when needed.</a:t>
            </a:r>
            <a:endParaRPr b="0" sz="1200">
              <a:latin typeface="Arial"/>
              <a:ea typeface="Arial"/>
              <a:cs typeface="Arial"/>
              <a:sym typeface="Arial"/>
            </a:endParaRPr>
          </a:p>
          <a:p>
            <a:pPr indent="457200" lvl="0" marL="0" rtl="0" algn="l">
              <a:spcBef>
                <a:spcPts val="0"/>
              </a:spcBef>
              <a:spcAft>
                <a:spcPts val="0"/>
              </a:spcAft>
              <a:buNone/>
            </a:pPr>
            <a:r>
              <a:rPr b="0" lang="en" sz="1200">
                <a:latin typeface="Arial"/>
                <a:ea typeface="Arial"/>
                <a:cs typeface="Arial"/>
                <a:sym typeface="Arial"/>
              </a:rPr>
              <a:t>• Invite parents, teachers, and other team members to 504 meetings.</a:t>
            </a:r>
            <a:endParaRPr b="0" sz="1200">
              <a:latin typeface="Arial"/>
              <a:ea typeface="Arial"/>
              <a:cs typeface="Arial"/>
              <a:sym typeface="Arial"/>
            </a:endParaRPr>
          </a:p>
          <a:p>
            <a:pPr indent="457200" lvl="0" marL="0" rtl="0" algn="l">
              <a:spcBef>
                <a:spcPts val="0"/>
              </a:spcBef>
              <a:spcAft>
                <a:spcPts val="0"/>
              </a:spcAft>
              <a:buNone/>
            </a:pPr>
            <a:r>
              <a:rPr b="0" lang="en" sz="1200">
                <a:latin typeface="Arial"/>
                <a:ea typeface="Arial"/>
                <a:cs typeface="Arial"/>
                <a:sym typeface="Arial"/>
              </a:rPr>
              <a:t>• Work with the principal to ensure Section 504 accommodations are implemented.</a:t>
            </a:r>
            <a:endParaRPr b="0" sz="1200">
              <a:latin typeface="Arial"/>
              <a:ea typeface="Arial"/>
              <a:cs typeface="Arial"/>
              <a:sym typeface="Arial"/>
            </a:endParaRPr>
          </a:p>
          <a:p>
            <a:pPr indent="457200" lvl="0" marL="0" rtl="0" algn="l">
              <a:spcBef>
                <a:spcPts val="0"/>
              </a:spcBef>
              <a:spcAft>
                <a:spcPts val="0"/>
              </a:spcAft>
              <a:buNone/>
            </a:pPr>
            <a:r>
              <a:rPr b="0" lang="en" sz="1200">
                <a:latin typeface="Arial"/>
                <a:ea typeface="Arial"/>
                <a:cs typeface="Arial"/>
                <a:sym typeface="Arial"/>
              </a:rPr>
              <a:t>• Consult with the district Section 504 coordinator for clarification and understanding of 504 requirements.</a:t>
            </a:r>
            <a:endParaRPr b="0" sz="1200">
              <a:latin typeface="Arial"/>
              <a:ea typeface="Arial"/>
              <a:cs typeface="Arial"/>
              <a:sym typeface="Arial"/>
            </a:endParaRPr>
          </a:p>
          <a:p>
            <a:pPr indent="0" lvl="0" marL="457200" rtl="0" algn="l">
              <a:spcBef>
                <a:spcPts val="0"/>
              </a:spcBef>
              <a:spcAft>
                <a:spcPts val="0"/>
              </a:spcAft>
              <a:buNone/>
            </a:pPr>
            <a:r>
              <a:rPr b="0" lang="en" sz="1200">
                <a:latin typeface="Arial"/>
                <a:ea typeface="Arial"/>
                <a:cs typeface="Arial"/>
                <a:sym typeface="Arial"/>
              </a:rPr>
              <a:t>• Provide parents with information about Section 504 evaluations, eligibility, placement, and Parent/Student Rights.</a:t>
            </a:r>
            <a:endParaRPr b="0" sz="1200">
              <a:latin typeface="Arial"/>
              <a:ea typeface="Arial"/>
              <a:cs typeface="Arial"/>
              <a:sym typeface="Arial"/>
            </a:endParaRPr>
          </a:p>
          <a:p>
            <a:pPr indent="457200" lvl="0" marL="0" rtl="0" algn="l">
              <a:spcBef>
                <a:spcPts val="0"/>
              </a:spcBef>
              <a:spcAft>
                <a:spcPts val="0"/>
              </a:spcAft>
              <a:buNone/>
            </a:pPr>
            <a:r>
              <a:rPr b="0" lang="en" sz="1200">
                <a:latin typeface="Arial"/>
                <a:ea typeface="Arial"/>
                <a:cs typeface="Arial"/>
                <a:sym typeface="Arial"/>
              </a:rPr>
              <a:t>• Ensure 504 referral, evaluation, and placement procedures are followed.</a:t>
            </a:r>
            <a:endParaRPr b="0" sz="1200">
              <a:latin typeface="Arial"/>
              <a:ea typeface="Arial"/>
              <a:cs typeface="Arial"/>
              <a:sym typeface="Arial"/>
            </a:endParaRPr>
          </a:p>
          <a:p>
            <a:pPr indent="457200" lvl="0" marL="0" rtl="0" algn="l">
              <a:spcBef>
                <a:spcPts val="0"/>
              </a:spcBef>
              <a:spcAft>
                <a:spcPts val="0"/>
              </a:spcAft>
              <a:buNone/>
            </a:pPr>
            <a:r>
              <a:rPr b="0" lang="en" sz="1200">
                <a:latin typeface="Arial"/>
                <a:ea typeface="Arial"/>
                <a:cs typeface="Arial"/>
                <a:sym typeface="Arial"/>
              </a:rPr>
              <a:t>• Notify the principal and the district Section 504 coordinator of unresolved parental issues.</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200">
              <a:latin typeface="Arial"/>
              <a:ea typeface="Arial"/>
              <a:cs typeface="Arial"/>
              <a:sym typeface="Arial"/>
            </a:endParaRPr>
          </a:p>
          <a:p>
            <a:pPr indent="0" lvl="0" marL="0" rtl="0" algn="l">
              <a:spcBef>
                <a:spcPts val="0"/>
              </a:spcBef>
              <a:spcAft>
                <a:spcPts val="0"/>
              </a:spcAft>
              <a:buNone/>
            </a:pPr>
            <a:r>
              <a:t/>
            </a:r>
            <a:endParaRPr/>
          </a:p>
        </p:txBody>
      </p:sp>
      <p:sp>
        <p:nvSpPr>
          <p:cNvPr id="162" name="Google Shape;162;p26"/>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504 Team-Case Managers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9"/>
          <p:cNvSpPr txBox="1"/>
          <p:nvPr/>
        </p:nvSpPr>
        <p:spPr>
          <a:xfrm>
            <a:off x="1663650" y="104450"/>
            <a:ext cx="5816700" cy="514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800">
                <a:solidFill>
                  <a:srgbClr val="EFEFEF"/>
                </a:solidFill>
              </a:rPr>
              <a:t>LONG BRANCH PUBLIC SCHOOLS</a:t>
            </a:r>
            <a:endParaRPr b="1" sz="800">
              <a:solidFill>
                <a:srgbClr val="EFEFEF"/>
              </a:solidFill>
            </a:endParaRPr>
          </a:p>
          <a:p>
            <a:pPr indent="0" lvl="0" marL="438741" marR="415042" rtl="0" algn="ctr">
              <a:lnSpc>
                <a:spcPct val="164239"/>
              </a:lnSpc>
              <a:spcBef>
                <a:spcPts val="0"/>
              </a:spcBef>
              <a:spcAft>
                <a:spcPts val="0"/>
              </a:spcAft>
              <a:buClr>
                <a:schemeClr val="dk1"/>
              </a:buClr>
              <a:buSzPts val="1100"/>
              <a:buFont typeface="Arial"/>
              <a:buNone/>
            </a:pPr>
            <a:r>
              <a:rPr i="1" lang="en" sz="600">
                <a:solidFill>
                  <a:schemeClr val="lt1"/>
                </a:solidFill>
              </a:rPr>
              <a:t>”Together We Can, Juntos Nós Podemos, Juntos Podemos”</a:t>
            </a:r>
            <a:endParaRPr i="1" sz="800">
              <a:solidFill>
                <a:schemeClr val="lt1"/>
              </a:solidFill>
            </a:endParaRPr>
          </a:p>
          <a:p>
            <a:pPr indent="0" lvl="0" marL="0" rtl="0" algn="ctr">
              <a:spcBef>
                <a:spcPts val="0"/>
              </a:spcBef>
              <a:spcAft>
                <a:spcPts val="0"/>
              </a:spcAft>
              <a:buNone/>
            </a:pPr>
            <a:r>
              <a:rPr lang="en" sz="800">
                <a:solidFill>
                  <a:srgbClr val="EFEFEF"/>
                </a:solidFill>
                <a:latin typeface="Times New Roman"/>
                <a:ea typeface="Times New Roman"/>
                <a:cs typeface="Times New Roman"/>
                <a:sym typeface="Times New Roman"/>
              </a:rPr>
              <a:t>2021</a:t>
            </a:r>
            <a:endParaRPr sz="800">
              <a:solidFill>
                <a:srgbClr val="EFEFEF"/>
              </a:solidFill>
              <a:latin typeface="Times New Roman"/>
              <a:ea typeface="Times New Roman"/>
              <a:cs typeface="Times New Roman"/>
              <a:sym typeface="Times New Roman"/>
            </a:endParaRPr>
          </a:p>
          <a:p>
            <a:pPr indent="0" lvl="0" marL="0" rtl="0" algn="ctr">
              <a:spcBef>
                <a:spcPts val="0"/>
              </a:spcBef>
              <a:spcAft>
                <a:spcPts val="0"/>
              </a:spcAft>
              <a:buNone/>
            </a:pPr>
            <a:r>
              <a:rPr b="1" lang="en" sz="800">
                <a:solidFill>
                  <a:srgbClr val="EFEFEF"/>
                </a:solidFill>
                <a:latin typeface="Times New Roman"/>
                <a:ea typeface="Times New Roman"/>
                <a:cs typeface="Times New Roman"/>
                <a:sym typeface="Times New Roman"/>
              </a:rPr>
              <a:t>BOARD OF EDUCATION</a:t>
            </a:r>
            <a:endParaRPr b="1" sz="800">
              <a:solidFill>
                <a:srgbClr val="EFEFEF"/>
              </a:solidFill>
              <a:latin typeface="Times New Roman"/>
              <a:ea typeface="Times New Roman"/>
              <a:cs typeface="Times New Roman"/>
              <a:sym typeface="Times New Roman"/>
            </a:endParaRPr>
          </a:p>
          <a:p>
            <a:pPr indent="0" lvl="0" marL="0" rtl="0" algn="ctr">
              <a:spcBef>
                <a:spcPts val="0"/>
              </a:spcBef>
              <a:spcAft>
                <a:spcPts val="0"/>
              </a:spcAft>
              <a:buNone/>
            </a:pPr>
            <a:r>
              <a:rPr lang="en" sz="696">
                <a:solidFill>
                  <a:schemeClr val="lt1"/>
                </a:solidFill>
              </a:rPr>
              <a:t>Tasha Youngblood Brown, President </a:t>
            </a:r>
            <a:endParaRPr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Lucille Perez, Vice President </a:t>
            </a:r>
            <a:endParaRPr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Avery W. Grant </a:t>
            </a:r>
            <a:endParaRPr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Michele Critelli, Ed.D. </a:t>
            </a:r>
            <a:endParaRPr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Armand R. Zambrano, Jr. </a:t>
            </a:r>
            <a:endParaRPr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Donald C. Covin </a:t>
            </a:r>
            <a:endParaRPr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Caroline Bennett </a:t>
            </a:r>
            <a:endParaRPr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Lauren McCaskill </a:t>
            </a:r>
            <a:endParaRPr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Violeta Peters </a:t>
            </a:r>
            <a:endParaRPr sz="696">
              <a:solidFill>
                <a:schemeClr val="lt1"/>
              </a:solidFill>
            </a:endParaRPr>
          </a:p>
          <a:p>
            <a:pPr indent="0" lvl="0" marL="0" rtl="0" algn="ctr">
              <a:spcBef>
                <a:spcPts val="0"/>
              </a:spcBef>
              <a:spcAft>
                <a:spcPts val="0"/>
              </a:spcAft>
              <a:buNone/>
            </a:pPr>
            <a:r>
              <a:t/>
            </a:r>
            <a:endParaRPr sz="800">
              <a:solidFill>
                <a:srgbClr val="EFEFEF"/>
              </a:solidFill>
              <a:latin typeface="Times New Roman"/>
              <a:ea typeface="Times New Roman"/>
              <a:cs typeface="Times New Roman"/>
              <a:sym typeface="Times New Roman"/>
            </a:endParaRPr>
          </a:p>
          <a:p>
            <a:pPr indent="0" lvl="0" marL="0" rtl="0" algn="ctr">
              <a:spcBef>
                <a:spcPts val="0"/>
              </a:spcBef>
              <a:spcAft>
                <a:spcPts val="0"/>
              </a:spcAft>
              <a:buNone/>
            </a:pPr>
            <a:r>
              <a:t/>
            </a:r>
            <a:endParaRPr sz="800">
              <a:solidFill>
                <a:srgbClr val="EFEFEF"/>
              </a:solidFill>
              <a:latin typeface="Times New Roman"/>
              <a:ea typeface="Times New Roman"/>
              <a:cs typeface="Times New Roman"/>
              <a:sym typeface="Times New Roman"/>
            </a:endParaRPr>
          </a:p>
          <a:p>
            <a:pPr indent="0" lvl="0" marL="0" rtl="0" algn="ctr">
              <a:spcBef>
                <a:spcPts val="0"/>
              </a:spcBef>
              <a:spcAft>
                <a:spcPts val="0"/>
              </a:spcAft>
              <a:buNone/>
            </a:pPr>
            <a:r>
              <a:t/>
            </a:r>
            <a:endParaRPr sz="800">
              <a:solidFill>
                <a:srgbClr val="EFEFEF"/>
              </a:solidFill>
              <a:latin typeface="Times New Roman"/>
              <a:ea typeface="Times New Roman"/>
              <a:cs typeface="Times New Roman"/>
              <a:sym typeface="Times New Roman"/>
            </a:endParaRPr>
          </a:p>
          <a:p>
            <a:pPr indent="0" lvl="0" marL="0" rtl="0" algn="ctr">
              <a:spcBef>
                <a:spcPts val="0"/>
              </a:spcBef>
              <a:spcAft>
                <a:spcPts val="0"/>
              </a:spcAft>
              <a:buNone/>
            </a:pPr>
            <a:r>
              <a:rPr b="1" lang="en" sz="800">
                <a:solidFill>
                  <a:srgbClr val="EFEFEF"/>
                </a:solidFill>
              </a:rPr>
              <a:t>ADMINISTRATION</a:t>
            </a:r>
            <a:endParaRPr b="1" sz="800">
              <a:solidFill>
                <a:srgbClr val="EFEFEF"/>
              </a:solidFill>
            </a:endParaRPr>
          </a:p>
          <a:p>
            <a:pPr indent="0" lvl="0" marL="0" rtl="0" algn="ctr">
              <a:spcBef>
                <a:spcPts val="0"/>
              </a:spcBef>
              <a:spcAft>
                <a:spcPts val="0"/>
              </a:spcAft>
              <a:buNone/>
            </a:pPr>
            <a:r>
              <a:t/>
            </a:r>
            <a:endParaRPr b="1" sz="696">
              <a:solidFill>
                <a:schemeClr val="lt1"/>
              </a:solidFill>
            </a:endParaRPr>
          </a:p>
          <a:p>
            <a:pPr indent="0" lvl="0" marL="0" rtl="0" algn="ctr">
              <a:spcBef>
                <a:spcPts val="0"/>
              </a:spcBef>
              <a:spcAft>
                <a:spcPts val="0"/>
              </a:spcAft>
              <a:buNone/>
            </a:pPr>
            <a:r>
              <a:rPr b="1" lang="en" sz="696">
                <a:solidFill>
                  <a:schemeClr val="lt1"/>
                </a:solidFill>
              </a:rPr>
              <a:t>Francisco E. Rodriguez </a:t>
            </a:r>
            <a:endParaRPr b="1"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Superintendent of Schools </a:t>
            </a:r>
            <a:endParaRPr sz="696">
              <a:solidFill>
                <a:schemeClr val="lt1"/>
              </a:solidFill>
            </a:endParaRPr>
          </a:p>
          <a:p>
            <a:pPr indent="0" lvl="0" marL="0" rtl="0" algn="ctr">
              <a:spcBef>
                <a:spcPts val="734"/>
              </a:spcBef>
              <a:spcAft>
                <a:spcPts val="0"/>
              </a:spcAft>
              <a:buClr>
                <a:schemeClr val="dk1"/>
              </a:buClr>
              <a:buSzPts val="1100"/>
              <a:buFont typeface="Arial"/>
              <a:buNone/>
            </a:pPr>
            <a:r>
              <a:rPr b="1" lang="en" sz="696">
                <a:solidFill>
                  <a:schemeClr val="lt1"/>
                </a:solidFill>
              </a:rPr>
              <a:t>JanetLynn Dudick, Ph.D. </a:t>
            </a:r>
            <a:endParaRPr b="1"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Assistant Superintendent for Pupil Personnel Services </a:t>
            </a:r>
            <a:endParaRPr sz="696">
              <a:solidFill>
                <a:schemeClr val="lt1"/>
              </a:solidFill>
            </a:endParaRPr>
          </a:p>
          <a:p>
            <a:pPr indent="0" lvl="0" marL="0" rtl="0" algn="ctr">
              <a:spcBef>
                <a:spcPts val="732"/>
              </a:spcBef>
              <a:spcAft>
                <a:spcPts val="0"/>
              </a:spcAft>
              <a:buClr>
                <a:schemeClr val="dk1"/>
              </a:buClr>
              <a:buSzPts val="1100"/>
              <a:buFont typeface="Arial"/>
              <a:buNone/>
            </a:pPr>
            <a:r>
              <a:rPr b="1" lang="en" sz="696">
                <a:solidFill>
                  <a:schemeClr val="lt1"/>
                </a:solidFill>
              </a:rPr>
              <a:t>Alvin L. Freeman, Ed.D. </a:t>
            </a:r>
            <a:endParaRPr b="1"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Assistant Superintendent of Schools </a:t>
            </a:r>
            <a:endParaRPr sz="696">
              <a:solidFill>
                <a:schemeClr val="lt1"/>
              </a:solidFill>
            </a:endParaRPr>
          </a:p>
          <a:p>
            <a:pPr indent="0" lvl="0" marL="0" rtl="0" algn="ctr">
              <a:spcBef>
                <a:spcPts val="732"/>
              </a:spcBef>
              <a:spcAft>
                <a:spcPts val="0"/>
              </a:spcAft>
              <a:buClr>
                <a:schemeClr val="dk1"/>
              </a:buClr>
              <a:buSzPts val="1100"/>
              <a:buFont typeface="Arial"/>
              <a:buNone/>
            </a:pPr>
            <a:r>
              <a:rPr b="1" lang="en" sz="696">
                <a:solidFill>
                  <a:schemeClr val="lt1"/>
                </a:solidFill>
              </a:rPr>
              <a:t>Frank Riley </a:t>
            </a:r>
            <a:endParaRPr b="1"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Assistant Superintendent of Leadership &amp; Innovation </a:t>
            </a:r>
            <a:endParaRPr sz="696">
              <a:solidFill>
                <a:schemeClr val="lt1"/>
              </a:solidFill>
            </a:endParaRPr>
          </a:p>
          <a:p>
            <a:pPr indent="0" lvl="0" marL="0" rtl="0" algn="ctr">
              <a:spcBef>
                <a:spcPts val="732"/>
              </a:spcBef>
              <a:spcAft>
                <a:spcPts val="0"/>
              </a:spcAft>
              <a:buClr>
                <a:schemeClr val="dk1"/>
              </a:buClr>
              <a:buSzPts val="1100"/>
              <a:buFont typeface="Arial"/>
              <a:buNone/>
            </a:pPr>
            <a:r>
              <a:rPr b="1" lang="en" sz="696">
                <a:solidFill>
                  <a:schemeClr val="lt1"/>
                </a:solidFill>
              </a:rPr>
              <a:t>Alisa Aquino </a:t>
            </a:r>
            <a:endParaRPr b="1"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Director of Grants &amp; Innovative Programs </a:t>
            </a:r>
            <a:endParaRPr sz="696">
              <a:solidFill>
                <a:schemeClr val="lt1"/>
              </a:solidFill>
            </a:endParaRPr>
          </a:p>
          <a:p>
            <a:pPr indent="0" lvl="0" marL="0" rtl="0" algn="ctr">
              <a:spcBef>
                <a:spcPts val="732"/>
              </a:spcBef>
              <a:spcAft>
                <a:spcPts val="0"/>
              </a:spcAft>
              <a:buClr>
                <a:schemeClr val="dk1"/>
              </a:buClr>
              <a:buSzPts val="1100"/>
              <a:buFont typeface="Arial"/>
              <a:buNone/>
            </a:pPr>
            <a:r>
              <a:rPr b="1" lang="en" sz="696">
                <a:solidFill>
                  <a:schemeClr val="lt1"/>
                </a:solidFill>
              </a:rPr>
              <a:t>Nicole Esposito </a:t>
            </a:r>
            <a:endParaRPr b="1" sz="696">
              <a:solidFill>
                <a:schemeClr val="lt1"/>
              </a:solidFill>
            </a:endParaRPr>
          </a:p>
          <a:p>
            <a:pPr indent="0" lvl="0" marL="0" marR="326943" rtl="0" algn="l">
              <a:spcBef>
                <a:spcPts val="0"/>
              </a:spcBef>
              <a:spcAft>
                <a:spcPts val="0"/>
              </a:spcAft>
              <a:buClr>
                <a:schemeClr val="dk1"/>
              </a:buClr>
              <a:buSzPts val="1100"/>
              <a:buFont typeface="Arial"/>
              <a:buNone/>
            </a:pPr>
            <a:r>
              <a:rPr lang="en" sz="696">
                <a:solidFill>
                  <a:schemeClr val="lt1"/>
                </a:solidFill>
              </a:rPr>
              <a:t>                                                                          Director of Curriculum, Planning &amp; Teacher Development  </a:t>
            </a:r>
            <a:endParaRPr sz="696">
              <a:solidFill>
                <a:schemeClr val="lt1"/>
              </a:solidFill>
            </a:endParaRPr>
          </a:p>
          <a:p>
            <a:pPr indent="0" lvl="0" marL="0" rtl="0" algn="ctr">
              <a:spcBef>
                <a:spcPts val="735"/>
              </a:spcBef>
              <a:spcAft>
                <a:spcPts val="0"/>
              </a:spcAft>
              <a:buClr>
                <a:schemeClr val="dk1"/>
              </a:buClr>
              <a:buSzPts val="1100"/>
              <a:buFont typeface="Arial"/>
              <a:buNone/>
            </a:pPr>
            <a:r>
              <a:rPr b="1" lang="en" sz="696">
                <a:solidFill>
                  <a:schemeClr val="lt1"/>
                </a:solidFill>
              </a:rPr>
              <a:t>Peter E. Genovese III, RSBO, QPA </a:t>
            </a:r>
            <a:endParaRPr b="1"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School Business Administrator/Board Secretary </a:t>
            </a:r>
            <a:endParaRPr sz="696">
              <a:solidFill>
                <a:schemeClr val="lt1"/>
              </a:solidFill>
            </a:endParaRPr>
          </a:p>
          <a:p>
            <a:pPr indent="0" lvl="0" marL="0" rtl="0" algn="ctr">
              <a:spcBef>
                <a:spcPts val="720"/>
              </a:spcBef>
              <a:spcAft>
                <a:spcPts val="0"/>
              </a:spcAft>
              <a:buClr>
                <a:schemeClr val="dk1"/>
              </a:buClr>
              <a:buSzPts val="1100"/>
              <a:buFont typeface="Arial"/>
              <a:buNone/>
            </a:pPr>
            <a:r>
              <a:rPr b="1" lang="en" sz="696">
                <a:solidFill>
                  <a:schemeClr val="lt1"/>
                </a:solidFill>
              </a:rPr>
              <a:t>Markus Rodriguez </a:t>
            </a:r>
            <a:endParaRPr b="1"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Director of Diversity, Equity &amp; Inclusion </a:t>
            </a:r>
            <a:endParaRPr sz="696">
              <a:solidFill>
                <a:schemeClr val="lt1"/>
              </a:solidFill>
            </a:endParaRPr>
          </a:p>
          <a:p>
            <a:pPr indent="0" lvl="0" marL="0" rtl="0" algn="ctr">
              <a:spcBef>
                <a:spcPts val="731"/>
              </a:spcBef>
              <a:spcAft>
                <a:spcPts val="0"/>
              </a:spcAft>
              <a:buClr>
                <a:schemeClr val="dk1"/>
              </a:buClr>
              <a:buSzPts val="1100"/>
              <a:buFont typeface="Arial"/>
              <a:buNone/>
            </a:pPr>
            <a:r>
              <a:rPr b="1" lang="en" sz="696">
                <a:solidFill>
                  <a:schemeClr val="lt1"/>
                </a:solidFill>
              </a:rPr>
              <a:t>Nancy L. Valenti </a:t>
            </a:r>
            <a:endParaRPr b="1"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Assistant School Business Administrator/Assistant Board Secretary </a:t>
            </a:r>
            <a:endParaRPr sz="696">
              <a:solidFill>
                <a:schemeClr val="lt1"/>
              </a:solidFill>
            </a:endParaRPr>
          </a:p>
          <a:p>
            <a:pPr indent="0" lvl="0" marL="0" rtl="0" algn="ctr">
              <a:spcBef>
                <a:spcPts val="732"/>
              </a:spcBef>
              <a:spcAft>
                <a:spcPts val="0"/>
              </a:spcAft>
              <a:buClr>
                <a:schemeClr val="dk1"/>
              </a:buClr>
              <a:buSzPts val="1100"/>
              <a:buFont typeface="Arial"/>
              <a:buNone/>
            </a:pPr>
            <a:r>
              <a:rPr b="1" lang="en" sz="696">
                <a:solidFill>
                  <a:schemeClr val="lt1"/>
                </a:solidFill>
              </a:rPr>
              <a:t>Jena Valdiviezo, Ed.D. </a:t>
            </a:r>
            <a:endParaRPr b="1" sz="696">
              <a:solidFill>
                <a:schemeClr val="lt1"/>
              </a:solidFill>
            </a:endParaRPr>
          </a:p>
          <a:p>
            <a:pPr indent="0" lvl="0" marL="0" rtl="0" algn="ctr">
              <a:spcBef>
                <a:spcPts val="0"/>
              </a:spcBef>
              <a:spcAft>
                <a:spcPts val="0"/>
              </a:spcAft>
              <a:buClr>
                <a:schemeClr val="dk1"/>
              </a:buClr>
              <a:buSzPts val="1100"/>
              <a:buFont typeface="Arial"/>
              <a:buNone/>
            </a:pPr>
            <a:r>
              <a:rPr lang="en" sz="696">
                <a:solidFill>
                  <a:schemeClr val="lt1"/>
                </a:solidFill>
              </a:rPr>
              <a:t>Director of Personnel</a:t>
            </a:r>
            <a:endParaRPr sz="696">
              <a:solidFill>
                <a:schemeClr val="lt1"/>
              </a:solidFill>
            </a:endParaRPr>
          </a:p>
          <a:p>
            <a:pPr indent="0" lvl="0" marL="0" rtl="0" algn="ctr">
              <a:spcBef>
                <a:spcPts val="0"/>
              </a:spcBef>
              <a:spcAft>
                <a:spcPts val="0"/>
              </a:spcAft>
              <a:buNone/>
            </a:pPr>
            <a:r>
              <a:t/>
            </a:r>
            <a:endParaRPr sz="800">
              <a:solidFill>
                <a:srgbClr val="EFEFEF"/>
              </a:solidFill>
              <a:latin typeface="Times New Roman"/>
              <a:ea typeface="Times New Roman"/>
              <a:cs typeface="Times New Roman"/>
              <a:sym typeface="Times New Roman"/>
            </a:endParaRPr>
          </a:p>
        </p:txBody>
      </p:sp>
      <p:pic>
        <p:nvPicPr>
          <p:cNvPr id="62" name="Google Shape;62;p9"/>
          <p:cNvPicPr preferRelativeResize="0"/>
          <p:nvPr/>
        </p:nvPicPr>
        <p:blipFill>
          <a:blip r:embed="rId3">
            <a:alphaModFix/>
          </a:blip>
          <a:stretch>
            <a:fillRect/>
          </a:stretch>
        </p:blipFill>
        <p:spPr>
          <a:xfrm>
            <a:off x="4349876" y="1599225"/>
            <a:ext cx="442025" cy="2894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7"/>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A group of individuals, known as the Section 504 team, conducts the evaluation and makes the eligibility and placement decisions for the student. The Section 504 team is responsible for receiving the Section 504 referral, securing evaluation information, determining eligibility, and developing appropriate accommodations, related aids, or services for eligible students. The team shall be composed of a group of persons who are (1) knowledgeable about the student, (2) understand the meaning of evaluation data, and (3) are familiar with placement options. (34 CFR §104.35(c)). Typically this means the child's teacher(s), building administrator, and other relevant members make up the team. For example, if a psycho-educational assessment or behavioral assessment is being considered, a school psychologist should be included on the team. When medical or health related issues are of concern, a school nurse should be in attendance. Parents of the student being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referred will be afforded the opportunity to participate in Section 504 Team meetings.</a:t>
            </a:r>
            <a:endParaRPr b="0" sz="1400">
              <a:latin typeface="Arial"/>
              <a:ea typeface="Arial"/>
              <a:cs typeface="Arial"/>
              <a:sym typeface="Arial"/>
            </a:endParaRPr>
          </a:p>
          <a:p>
            <a:pPr indent="0" lvl="0" marL="0" rtl="0" algn="l">
              <a:spcBef>
                <a:spcPts val="0"/>
              </a:spcBef>
              <a:spcAft>
                <a:spcPts val="0"/>
              </a:spcAft>
              <a:buNone/>
            </a:pPr>
            <a:r>
              <a:t/>
            </a:r>
            <a:endParaRPr sz="1400">
              <a:latin typeface="Arial"/>
              <a:ea typeface="Arial"/>
              <a:cs typeface="Arial"/>
              <a:sym typeface="Arial"/>
            </a:endParaRPr>
          </a:p>
        </p:txBody>
      </p:sp>
      <p:sp>
        <p:nvSpPr>
          <p:cNvPr id="168" name="Google Shape;168;p27"/>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Team Membership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8"/>
          <p:cNvSpPr txBox="1"/>
          <p:nvPr/>
        </p:nvSpPr>
        <p:spPr>
          <a:xfrm>
            <a:off x="4453100" y="1587925"/>
            <a:ext cx="4971000" cy="57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pic>
        <p:nvPicPr>
          <p:cNvPr descr="504 flow.jpg" id="174" name="Google Shape;174;p28"/>
          <p:cNvPicPr preferRelativeResize="0"/>
          <p:nvPr/>
        </p:nvPicPr>
        <p:blipFill>
          <a:blip r:embed="rId3">
            <a:alphaModFix/>
          </a:blip>
          <a:stretch>
            <a:fillRect/>
          </a:stretch>
        </p:blipFill>
        <p:spPr>
          <a:xfrm>
            <a:off x="215750" y="86300"/>
            <a:ext cx="8517850" cy="500542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9"/>
          <p:cNvSpPr txBox="1"/>
          <p:nvPr>
            <p:ph idx="1" type="body"/>
          </p:nvPr>
        </p:nvSpPr>
        <p:spPr>
          <a:xfrm>
            <a:off x="597850" y="994200"/>
            <a:ext cx="8330400" cy="388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0" lang="en" sz="1200">
                <a:latin typeface="Arial"/>
                <a:ea typeface="Arial"/>
                <a:cs typeface="Arial"/>
                <a:sym typeface="Arial"/>
              </a:rPr>
              <a:t>In order for the school district to comply with the regulations implementing the federal law, the school district must document that it followed the required process. This page provides an outline of the steps followed from initial identification of a student to the completed written plan. The sections following go into more depth explaining the required steps.</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200">
              <a:latin typeface="Arial"/>
              <a:ea typeface="Arial"/>
              <a:cs typeface="Arial"/>
              <a:sym typeface="Arial"/>
            </a:endParaRPr>
          </a:p>
          <a:p>
            <a:pPr indent="0" lvl="0" marL="0" rtl="0" algn="l">
              <a:spcBef>
                <a:spcPts val="0"/>
              </a:spcBef>
              <a:spcAft>
                <a:spcPts val="0"/>
              </a:spcAft>
              <a:buNone/>
            </a:pPr>
            <a:r>
              <a:rPr lang="en" sz="1200">
                <a:latin typeface="Arial"/>
                <a:ea typeface="Arial"/>
                <a:cs typeface="Arial"/>
                <a:sym typeface="Arial"/>
              </a:rPr>
              <a:t>1)</a:t>
            </a:r>
            <a:r>
              <a:rPr b="0" lang="en" sz="1200">
                <a:latin typeface="Arial"/>
                <a:ea typeface="Arial"/>
                <a:cs typeface="Arial"/>
                <a:sym typeface="Arial"/>
              </a:rPr>
              <a:t> When a concern is raised about a student due to a </a:t>
            </a:r>
            <a:r>
              <a:rPr lang="en" sz="1200">
                <a:latin typeface="Arial"/>
                <a:ea typeface="Arial"/>
                <a:cs typeface="Arial"/>
                <a:sym typeface="Arial"/>
              </a:rPr>
              <a:t>documented or suspected medical condition </a:t>
            </a:r>
            <a:r>
              <a:rPr b="0" lang="en" sz="1200">
                <a:latin typeface="Arial"/>
                <a:ea typeface="Arial"/>
                <a:cs typeface="Arial"/>
                <a:sym typeface="Arial"/>
              </a:rPr>
              <a:t>that </a:t>
            </a:r>
            <a:r>
              <a:rPr lang="en" sz="1200">
                <a:latin typeface="Arial"/>
                <a:ea typeface="Arial"/>
                <a:cs typeface="Arial"/>
                <a:sym typeface="Arial"/>
              </a:rPr>
              <a:t>does not </a:t>
            </a:r>
            <a:r>
              <a:rPr b="0" lang="en" sz="1200">
                <a:latin typeface="Arial"/>
                <a:ea typeface="Arial"/>
                <a:cs typeface="Arial"/>
                <a:sym typeface="Arial"/>
              </a:rPr>
              <a:t>impact academic, social or emotional skills, proceed as follows:</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AutoNum type="arabicPeriod"/>
            </a:pPr>
            <a:r>
              <a:rPr b="0" lang="en" sz="1200">
                <a:latin typeface="Arial"/>
                <a:ea typeface="Arial"/>
                <a:cs typeface="Arial"/>
                <a:sym typeface="Arial"/>
              </a:rPr>
              <a:t>a.   Refer to the Section 504 team for an evaluation. Complete referral (Form 504 A), send meeting notice (Form 504 B), and obtain consent (Form 504 C). Provide copy of parent/student rights (Form 504 D). If necessary, have parent sign a request for release of information (Form 504 E) and/or a request for medical information (medical reIease I&amp;RS form)</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AutoNum type="arabicPeriod"/>
            </a:pPr>
            <a:r>
              <a:rPr b="0" lang="en" sz="1200">
                <a:latin typeface="Arial"/>
                <a:ea typeface="Arial"/>
                <a:cs typeface="Arial"/>
                <a:sym typeface="Arial"/>
              </a:rPr>
              <a:t>b. Determine whether student is eligible for a Section 504 Accommodation Plan (complete Form 504 G to document eligibility).</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AutoNum type="arabicPeriod"/>
            </a:pPr>
            <a:r>
              <a:rPr b="0" lang="en" sz="1200">
                <a:latin typeface="Arial"/>
                <a:ea typeface="Arial"/>
                <a:cs typeface="Arial"/>
                <a:sym typeface="Arial"/>
              </a:rPr>
              <a:t>c.  If eligible and there is a need, develop an accommodation plan (Accommodation form).</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AutoNum type="arabicPeriod"/>
            </a:pPr>
            <a:r>
              <a:rPr b="0" lang="en" sz="1200">
                <a:latin typeface="Arial"/>
                <a:ea typeface="Arial"/>
                <a:cs typeface="Arial"/>
                <a:sym typeface="Arial"/>
              </a:rPr>
              <a:t>d.  If eligible but there is no need for an accommodation plan, the student must still be protected from discrimination.</a:t>
            </a:r>
            <a:endParaRPr b="0" sz="1200">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p:txBody>
      </p:sp>
      <p:sp>
        <p:nvSpPr>
          <p:cNvPr id="180" name="Google Shape;180;p29"/>
          <p:cNvSpPr txBox="1"/>
          <p:nvPr>
            <p:ph type="title"/>
          </p:nvPr>
        </p:nvSpPr>
        <p:spPr>
          <a:xfrm>
            <a:off x="457200" y="3"/>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Step by Step Outline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30"/>
          <p:cNvSpPr txBox="1"/>
          <p:nvPr>
            <p:ph idx="1" type="body"/>
          </p:nvPr>
        </p:nvSpPr>
        <p:spPr>
          <a:xfrm>
            <a:off x="49000" y="294025"/>
            <a:ext cx="8866500" cy="4635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Arial"/>
                <a:ea typeface="Arial"/>
                <a:cs typeface="Arial"/>
                <a:sym typeface="Arial"/>
              </a:rPr>
              <a:t>2) </a:t>
            </a:r>
            <a:r>
              <a:rPr b="0" lang="en" sz="1200">
                <a:latin typeface="Arial"/>
                <a:ea typeface="Arial"/>
                <a:cs typeface="Arial"/>
                <a:sym typeface="Arial"/>
              </a:rPr>
              <a:t>If a concern is raised about a student that </a:t>
            </a:r>
            <a:r>
              <a:rPr lang="en" sz="1200">
                <a:latin typeface="Arial"/>
                <a:ea typeface="Arial"/>
                <a:cs typeface="Arial"/>
                <a:sym typeface="Arial"/>
              </a:rPr>
              <a:t>impacts academic, social or emotional skills</a:t>
            </a:r>
            <a:r>
              <a:rPr b="0" lang="en" sz="1200">
                <a:latin typeface="Arial"/>
                <a:ea typeface="Arial"/>
                <a:cs typeface="Arial"/>
                <a:sym typeface="Arial"/>
              </a:rPr>
              <a:t>, proceed as follows:</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AutoNum type="arabicPeriod" startAt="2"/>
            </a:pPr>
            <a:r>
              <a:rPr lang="en" sz="1200">
                <a:latin typeface="Arial"/>
                <a:ea typeface="Arial"/>
                <a:cs typeface="Arial"/>
                <a:sym typeface="Arial"/>
              </a:rPr>
              <a:t>a</a:t>
            </a:r>
            <a:r>
              <a:rPr b="0" lang="en" sz="1200">
                <a:latin typeface="Arial"/>
                <a:ea typeface="Arial"/>
                <a:cs typeface="Arial"/>
                <a:sym typeface="Arial"/>
              </a:rPr>
              <a:t>) The school Intervention and Referral  (I&amp;RS) team will design, implement, and monitor interventions. If successful, student returns to Tier I instruction.</a:t>
            </a:r>
            <a:endParaRPr b="0" sz="1200">
              <a:latin typeface="Arial"/>
              <a:ea typeface="Arial"/>
              <a:cs typeface="Arial"/>
              <a:sym typeface="Arial"/>
            </a:endParaRPr>
          </a:p>
          <a:p>
            <a:pPr indent="0" lvl="0" marL="91440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AutoNum type="arabicPeriod" startAt="2"/>
            </a:pPr>
            <a:r>
              <a:rPr lang="en" sz="1200">
                <a:latin typeface="Arial"/>
                <a:ea typeface="Arial"/>
                <a:cs typeface="Arial"/>
                <a:sym typeface="Arial"/>
              </a:rPr>
              <a:t>b</a:t>
            </a:r>
            <a:r>
              <a:rPr b="0" lang="en" sz="1200">
                <a:latin typeface="Arial"/>
                <a:ea typeface="Arial"/>
                <a:cs typeface="Arial"/>
                <a:sym typeface="Arial"/>
              </a:rPr>
              <a:t>) If interventions are not successful, refer to Child Study Team (CST) using current school-specific referral/meeting request form.</a:t>
            </a:r>
            <a:endParaRPr b="0" sz="1200">
              <a:latin typeface="Arial"/>
              <a:ea typeface="Arial"/>
              <a:cs typeface="Arial"/>
              <a:sym typeface="Arial"/>
            </a:endParaRPr>
          </a:p>
          <a:p>
            <a:pPr indent="0" lvl="0" marL="91440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AutoNum type="arabicPeriod" startAt="2"/>
            </a:pPr>
            <a:r>
              <a:rPr lang="en" sz="1200">
                <a:latin typeface="Arial"/>
                <a:ea typeface="Arial"/>
                <a:cs typeface="Arial"/>
                <a:sym typeface="Arial"/>
              </a:rPr>
              <a:t>c)</a:t>
            </a:r>
            <a:r>
              <a:rPr b="0" lang="en" sz="1200">
                <a:latin typeface="Arial"/>
                <a:ea typeface="Arial"/>
                <a:cs typeface="Arial"/>
                <a:sym typeface="Arial"/>
              </a:rPr>
              <a:t> CST will determine need for special education evaluation. If decision is not to evaluate, continue tiered interventions.</a:t>
            </a:r>
            <a:endParaRPr b="0" sz="1200">
              <a:latin typeface="Arial"/>
              <a:ea typeface="Arial"/>
              <a:cs typeface="Arial"/>
              <a:sym typeface="Arial"/>
            </a:endParaRPr>
          </a:p>
          <a:p>
            <a:pPr indent="0" lvl="0" marL="91440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AutoNum type="arabicPeriod" startAt="2"/>
            </a:pPr>
            <a:r>
              <a:rPr lang="en" sz="1200">
                <a:latin typeface="Arial"/>
                <a:ea typeface="Arial"/>
                <a:cs typeface="Arial"/>
                <a:sym typeface="Arial"/>
              </a:rPr>
              <a:t>d)</a:t>
            </a:r>
            <a:r>
              <a:rPr b="0" lang="en" sz="1200">
                <a:latin typeface="Arial"/>
                <a:ea typeface="Arial"/>
                <a:cs typeface="Arial"/>
                <a:sym typeface="Arial"/>
              </a:rPr>
              <a:t> If student is evaluated and is eligible for special education services, an IEP will be developed.</a:t>
            </a:r>
            <a:endParaRPr b="0" sz="1200">
              <a:latin typeface="Arial"/>
              <a:ea typeface="Arial"/>
              <a:cs typeface="Arial"/>
              <a:sym typeface="Arial"/>
            </a:endParaRPr>
          </a:p>
          <a:p>
            <a:pPr indent="457200" lvl="0" marL="45720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AutoNum type="arabicPeriod" startAt="2"/>
            </a:pPr>
            <a:r>
              <a:rPr lang="en" sz="1200">
                <a:latin typeface="Arial"/>
                <a:ea typeface="Arial"/>
                <a:cs typeface="Arial"/>
                <a:sym typeface="Arial"/>
              </a:rPr>
              <a:t>e)</a:t>
            </a:r>
            <a:r>
              <a:rPr b="0" lang="en" sz="1200">
                <a:latin typeface="Arial"/>
                <a:ea typeface="Arial"/>
                <a:cs typeface="Arial"/>
                <a:sym typeface="Arial"/>
              </a:rPr>
              <a:t> If student is not eligible for special education services, IEP team determines if referral for a Section 504 </a:t>
            </a:r>
            <a:endParaRPr b="0" sz="1200">
              <a:latin typeface="Arial"/>
              <a:ea typeface="Arial"/>
              <a:cs typeface="Arial"/>
              <a:sym typeface="Arial"/>
            </a:endParaRPr>
          </a:p>
          <a:p>
            <a:pPr indent="0" lvl="0" marL="457200" rtl="0" algn="l">
              <a:spcBef>
                <a:spcPts val="0"/>
              </a:spcBef>
              <a:spcAft>
                <a:spcPts val="0"/>
              </a:spcAft>
              <a:buNone/>
            </a:pPr>
            <a:r>
              <a:rPr b="0" lang="en" sz="1200">
                <a:latin typeface="Arial"/>
                <a:ea typeface="Arial"/>
                <a:cs typeface="Arial"/>
                <a:sym typeface="Arial"/>
              </a:rPr>
              <a:t>evaluation is necessary. If so, complete a referral form (Form 504 A), send meeting notice (Form 504 B), and obtain consent (Form 504 C). Provide copy of parent/student rights (Form 504 D). If necessary, have parent sign a request for release of information (Form 504 E) and/or a request for medical information (I&amp;RS forms).</a:t>
            </a:r>
            <a:endParaRPr b="0" sz="1200">
              <a:latin typeface="Arial"/>
              <a:ea typeface="Arial"/>
              <a:cs typeface="Arial"/>
              <a:sym typeface="Arial"/>
            </a:endParaRPr>
          </a:p>
          <a:p>
            <a:pPr indent="0" lvl="0" marL="91440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AutoNum type="arabicPeriod" startAt="2"/>
            </a:pPr>
            <a:r>
              <a:rPr lang="en" sz="1200">
                <a:latin typeface="Arial"/>
                <a:ea typeface="Arial"/>
                <a:cs typeface="Arial"/>
                <a:sym typeface="Arial"/>
              </a:rPr>
              <a:t>f</a:t>
            </a:r>
            <a:r>
              <a:rPr b="0" lang="en" sz="1200">
                <a:latin typeface="Arial"/>
                <a:ea typeface="Arial"/>
                <a:cs typeface="Arial"/>
                <a:sym typeface="Arial"/>
              </a:rPr>
              <a:t>) Section 504 team determines if additional evaluation data is needed. If so, data is collected. Determine whether student is eligible for a Section 504 Accommodation Plan (complete Form 504 G to document eligibility).</a:t>
            </a:r>
            <a:endParaRPr b="0" sz="1200">
              <a:latin typeface="Arial"/>
              <a:ea typeface="Arial"/>
              <a:cs typeface="Arial"/>
              <a:sym typeface="Arial"/>
            </a:endParaRPr>
          </a:p>
          <a:p>
            <a:pPr indent="0" lvl="0" marL="91440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AutoNum type="arabicPeriod" startAt="2"/>
            </a:pPr>
            <a:r>
              <a:rPr lang="en" sz="1200">
                <a:latin typeface="Arial"/>
                <a:ea typeface="Arial"/>
                <a:cs typeface="Arial"/>
                <a:sym typeface="Arial"/>
              </a:rPr>
              <a:t>g)</a:t>
            </a:r>
            <a:r>
              <a:rPr b="0" lang="en" sz="1200">
                <a:latin typeface="Arial"/>
                <a:ea typeface="Arial"/>
                <a:cs typeface="Arial"/>
                <a:sym typeface="Arial"/>
              </a:rPr>
              <a:t> If eligible and there is a need, develop an accommodation plan .</a:t>
            </a:r>
            <a:endParaRPr b="0" sz="1200">
              <a:latin typeface="Arial"/>
              <a:ea typeface="Arial"/>
              <a:cs typeface="Arial"/>
              <a:sym typeface="Arial"/>
            </a:endParaRPr>
          </a:p>
          <a:p>
            <a:pPr indent="457200" lvl="0" marL="45720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AutoNum type="arabicPeriod" startAt="2"/>
            </a:pPr>
            <a:r>
              <a:rPr lang="en" sz="1200">
                <a:latin typeface="Arial"/>
                <a:ea typeface="Arial"/>
                <a:cs typeface="Arial"/>
                <a:sym typeface="Arial"/>
              </a:rPr>
              <a:t>h)</a:t>
            </a:r>
            <a:r>
              <a:rPr b="0" lang="en" sz="1200">
                <a:latin typeface="Arial"/>
                <a:ea typeface="Arial"/>
                <a:cs typeface="Arial"/>
                <a:sym typeface="Arial"/>
              </a:rPr>
              <a:t> If eligible but there is no need for an accommodation plan, student must still be protected against discrimination.</a:t>
            </a:r>
            <a:endParaRPr b="0" sz="1200">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1"/>
          <p:cNvSpPr txBox="1"/>
          <p:nvPr>
            <p:ph idx="1" type="body"/>
          </p:nvPr>
        </p:nvSpPr>
        <p:spPr>
          <a:xfrm>
            <a:off x="1146675" y="1244250"/>
            <a:ext cx="71547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800">
                <a:latin typeface="Arial"/>
                <a:ea typeface="Arial"/>
                <a:cs typeface="Arial"/>
                <a:sym typeface="Arial"/>
              </a:rPr>
              <a:t>Under Section 504, schools are not required to provide evaluations of children based solely upon parental request. Only when school personnel have reason to believe that the child has a disability and may need special instruction, accommodations, or related services, must an evaluation be conducted. If a parent disagrees with the school’s decision not to evaluate a student for Section 504, school personnel will seek assistance from the Section 504 compliance coordinator who will attempt to resolve the issue.</a:t>
            </a:r>
            <a:endParaRPr b="0" sz="1800">
              <a:latin typeface="Arial"/>
              <a:ea typeface="Arial"/>
              <a:cs typeface="Arial"/>
              <a:sym typeface="Arial"/>
            </a:endParaRPr>
          </a:p>
          <a:p>
            <a:pPr indent="0" lvl="0" marL="0" rtl="0" algn="l">
              <a:spcBef>
                <a:spcPts val="0"/>
              </a:spcBef>
              <a:spcAft>
                <a:spcPts val="0"/>
              </a:spcAft>
              <a:buNone/>
            </a:pPr>
            <a:r>
              <a:t/>
            </a:r>
            <a:endParaRPr sz="1800">
              <a:latin typeface="Arial"/>
              <a:ea typeface="Arial"/>
              <a:cs typeface="Arial"/>
              <a:sym typeface="Arial"/>
            </a:endParaRPr>
          </a:p>
        </p:txBody>
      </p:sp>
      <p:sp>
        <p:nvSpPr>
          <p:cNvPr id="191" name="Google Shape;191;p31"/>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Parent  Request for an Evaluation</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2"/>
          <p:cNvSpPr txBox="1"/>
          <p:nvPr>
            <p:ph idx="1" type="body"/>
          </p:nvPr>
        </p:nvSpPr>
        <p:spPr>
          <a:xfrm>
            <a:off x="970275" y="1283450"/>
            <a:ext cx="75498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It is the intent of Section 504 and the ADA to keep parents/guardians fully informed concerning decisions about their child. With respect to the identification, evaluation, or educational placement of students who, because of a disability, need or are believed to need special instruction or related services,</a:t>
            </a:r>
            <a:r>
              <a:rPr b="0" lang="en" sz="1400">
                <a:solidFill>
                  <a:srgbClr val="FFFF00"/>
                </a:solidFill>
                <a:latin typeface="Arial"/>
                <a:ea typeface="Arial"/>
                <a:cs typeface="Arial"/>
                <a:sym typeface="Arial"/>
              </a:rPr>
              <a:t> </a:t>
            </a:r>
            <a:r>
              <a:rPr b="0" lang="en" sz="1400">
                <a:solidFill>
                  <a:srgbClr val="000000"/>
                </a:solidFill>
                <a:latin typeface="Arial"/>
                <a:ea typeface="Arial"/>
                <a:cs typeface="Arial"/>
                <a:sym typeface="Arial"/>
              </a:rPr>
              <a:t>Long Branch Public Schools </a:t>
            </a:r>
            <a:r>
              <a:rPr b="0" lang="en" sz="1400">
                <a:latin typeface="Arial"/>
                <a:ea typeface="Arial"/>
                <a:cs typeface="Arial"/>
                <a:sym typeface="Arial"/>
              </a:rPr>
              <a:t>provides notice of Parent/Student Rights. These Parent/Student Rights include the right to a written notice and the opportunity for parents to examine relevant records, as well as the right to an impartial hearing which includes the right to be represented by counsel. (34 CFR §104.36). Parents should be provided the </a:t>
            </a:r>
            <a:r>
              <a:rPr lang="en" sz="1400">
                <a:latin typeface="Arial"/>
                <a:ea typeface="Arial"/>
                <a:cs typeface="Arial"/>
                <a:sym typeface="Arial"/>
              </a:rPr>
              <a:t>Parent/Student Rights in Identification, Evaluation, and Placement </a:t>
            </a:r>
            <a:r>
              <a:rPr b="0" lang="en" sz="1400">
                <a:latin typeface="Arial"/>
                <a:ea typeface="Arial"/>
                <a:cs typeface="Arial"/>
                <a:sym typeface="Arial"/>
              </a:rPr>
              <a:t>(see appendix for Form 504 D) at the initial meeting to discuss possible referral, evaluation, eligibility or placement under Section 504.</a:t>
            </a:r>
            <a:endParaRPr b="0" sz="1400">
              <a:latin typeface="Arial"/>
              <a:ea typeface="Arial"/>
              <a:cs typeface="Arial"/>
              <a:sym typeface="Arial"/>
            </a:endParaRPr>
          </a:p>
          <a:p>
            <a:pPr indent="0" lvl="0" marL="0" rtl="0" algn="l">
              <a:spcBef>
                <a:spcPts val="0"/>
              </a:spcBef>
              <a:spcAft>
                <a:spcPts val="0"/>
              </a:spcAft>
              <a:buNone/>
            </a:pPr>
            <a:r>
              <a:t/>
            </a:r>
            <a:endParaRPr sz="1400">
              <a:latin typeface="Arial"/>
              <a:ea typeface="Arial"/>
              <a:cs typeface="Arial"/>
              <a:sym typeface="Arial"/>
            </a:endParaRPr>
          </a:p>
        </p:txBody>
      </p:sp>
      <p:sp>
        <p:nvSpPr>
          <p:cNvPr id="197" name="Google Shape;197;p32"/>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Notice of Parent Student Rights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3"/>
          <p:cNvSpPr txBox="1"/>
          <p:nvPr>
            <p:ph idx="1" type="body"/>
          </p:nvPr>
        </p:nvSpPr>
        <p:spPr>
          <a:xfrm>
            <a:off x="457200" y="970276"/>
            <a:ext cx="8229600" cy="3904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0" lang="en" sz="1200">
                <a:latin typeface="Arial"/>
                <a:ea typeface="Arial"/>
                <a:cs typeface="Arial"/>
                <a:sym typeface="Arial"/>
              </a:rPr>
              <a:t>When concerns about a student’s academic, social, or emotional skills are raised, the student’s teacher will discuss those concerns with their school I&amp;RS team. The team will design, implement and monitor interventions. If it is determined that these interventions have not been successful a referral to the Student Support Team-CST Team should be initiated.</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200">
              <a:latin typeface="Arial"/>
              <a:ea typeface="Arial"/>
              <a:cs typeface="Arial"/>
              <a:sym typeface="Arial"/>
            </a:endParaRPr>
          </a:p>
          <a:p>
            <a:pPr indent="0" lvl="0" marL="0" rtl="0" algn="l">
              <a:spcBef>
                <a:spcPts val="0"/>
              </a:spcBef>
              <a:spcAft>
                <a:spcPts val="0"/>
              </a:spcAft>
              <a:buNone/>
            </a:pPr>
            <a:r>
              <a:rPr b="0" lang="en" sz="1200">
                <a:latin typeface="Arial"/>
                <a:ea typeface="Arial"/>
                <a:cs typeface="Arial"/>
                <a:sym typeface="Arial"/>
              </a:rPr>
              <a:t>Certain situations or circumstances may trigger a referral to the building team (e.g., PLC) for development of interventions. The following circumstances are occasions or events that </a:t>
            </a:r>
            <a:r>
              <a:rPr b="0" i="1" lang="en" sz="1200">
                <a:latin typeface="Arial"/>
                <a:ea typeface="Arial"/>
                <a:cs typeface="Arial"/>
                <a:sym typeface="Arial"/>
              </a:rPr>
              <a:t>may </a:t>
            </a:r>
            <a:r>
              <a:rPr b="0" lang="en" sz="1200">
                <a:latin typeface="Arial"/>
                <a:ea typeface="Arial"/>
                <a:cs typeface="Arial"/>
                <a:sym typeface="Arial"/>
              </a:rPr>
              <a:t>trigger such a referral:</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200">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b="0" lang="en" sz="1200">
                <a:latin typeface="Arial"/>
                <a:ea typeface="Arial"/>
                <a:cs typeface="Arial"/>
                <a:sym typeface="Arial"/>
              </a:rPr>
              <a:t>• A suspension or expulsion occurs for any student.</a:t>
            </a:r>
            <a:endParaRPr b="0" sz="1200">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b="0" lang="en" sz="1200">
                <a:latin typeface="Arial"/>
                <a:ea typeface="Arial"/>
                <a:cs typeface="Arial"/>
                <a:sym typeface="Arial"/>
              </a:rPr>
              <a:t>• Retention is considered for any student.</a:t>
            </a:r>
            <a:endParaRPr b="0" sz="1200">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b="0" lang="en" sz="1200">
                <a:latin typeface="Arial"/>
                <a:ea typeface="Arial"/>
                <a:cs typeface="Arial"/>
                <a:sym typeface="Arial"/>
              </a:rPr>
              <a:t>• Academic performance is lower than expected.</a:t>
            </a:r>
            <a:endParaRPr b="0" sz="1200">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b="0" lang="en" sz="1200">
                <a:latin typeface="Arial"/>
                <a:ea typeface="Arial"/>
                <a:cs typeface="Arial"/>
                <a:sym typeface="Arial"/>
              </a:rPr>
              <a:t>• A student returns to school after a critical illness or injury.</a:t>
            </a:r>
            <a:endParaRPr b="0" sz="1200">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b="0" lang="en" sz="1200">
                <a:latin typeface="Arial"/>
                <a:ea typeface="Arial"/>
                <a:cs typeface="Arial"/>
                <a:sym typeface="Arial"/>
              </a:rPr>
              <a:t>• A student exhibits a persistent health problem.</a:t>
            </a:r>
            <a:endParaRPr b="0" sz="1200">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b="0" lang="en" sz="1200">
                <a:latin typeface="Arial"/>
                <a:ea typeface="Arial"/>
                <a:cs typeface="Arial"/>
                <a:sym typeface="Arial"/>
              </a:rPr>
              <a:t>• A mental or physical impairment of any type is suspected.</a:t>
            </a:r>
            <a:endParaRPr b="0" sz="1200">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b="0" lang="en" sz="1200">
                <a:latin typeface="Arial"/>
                <a:ea typeface="Arial"/>
                <a:cs typeface="Arial"/>
                <a:sym typeface="Arial"/>
              </a:rPr>
              <a:t>• A student is "at risk" for dropping out of school.</a:t>
            </a:r>
            <a:endParaRPr b="0" sz="1200">
              <a:latin typeface="Arial"/>
              <a:ea typeface="Arial"/>
              <a:cs typeface="Arial"/>
              <a:sym typeface="Arial"/>
            </a:endParaRPr>
          </a:p>
          <a:p>
            <a:pPr indent="0" lvl="0" marL="0" rtl="0" algn="ctr">
              <a:spcBef>
                <a:spcPts val="0"/>
              </a:spcBef>
              <a:spcAft>
                <a:spcPts val="0"/>
              </a:spcAft>
              <a:buNone/>
            </a:pPr>
            <a:r>
              <a:rPr b="0" lang="en" sz="1200">
                <a:latin typeface="Arial"/>
                <a:ea typeface="Arial"/>
                <a:cs typeface="Arial"/>
                <a:sym typeface="Arial"/>
              </a:rPr>
              <a:t>• A student's academic and/or behavioral performance may indicate the existence of a disability.</a:t>
            </a:r>
            <a:endParaRPr b="0" sz="1200">
              <a:latin typeface="Arial"/>
              <a:ea typeface="Arial"/>
              <a:cs typeface="Arial"/>
              <a:sym typeface="Arial"/>
            </a:endParaRPr>
          </a:p>
          <a:p>
            <a:pPr indent="0" lvl="0" marL="0" rtl="0" algn="ctr">
              <a:spcBef>
                <a:spcPts val="0"/>
              </a:spcBef>
              <a:spcAft>
                <a:spcPts val="0"/>
              </a:spcAft>
              <a:buClr>
                <a:schemeClr val="dk1"/>
              </a:buClr>
              <a:buSzPts val="1100"/>
              <a:buFont typeface="Arial"/>
              <a:buNone/>
            </a:pPr>
            <a:r>
              <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200">
                <a:latin typeface="Arial"/>
                <a:ea typeface="Arial"/>
                <a:cs typeface="Arial"/>
                <a:sym typeface="Arial"/>
              </a:rPr>
              <a:t>Parents, teachers, or school professionals may refer some students with medical or health conditions that do not negatively affect learning or behavior directly to the Section 504 team without going through the intervention process.</a:t>
            </a:r>
            <a:endParaRPr b="0" sz="1200">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p:txBody>
      </p:sp>
      <p:sp>
        <p:nvSpPr>
          <p:cNvPr id="203" name="Google Shape;203;p33"/>
          <p:cNvSpPr txBox="1"/>
          <p:nvPr>
            <p:ph type="title"/>
          </p:nvPr>
        </p:nvSpPr>
        <p:spPr>
          <a:xfrm>
            <a:off x="908050" y="117600"/>
            <a:ext cx="7991100" cy="70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400"/>
              <a:t>Pre Referral Interventions/Tiered Interventions</a:t>
            </a:r>
            <a:endParaRPr sz="24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4"/>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If implementation of interventions designed by the building team have not been successful, the team may make a referral to the I&amp;RS team. When the student is thought to have a disability adversely affecting his or her educational performance, the I&amp;RS team refers the student to the IEP team for an evaluation for possible IDEA eligibility.</a:t>
            </a:r>
            <a:endParaRPr b="0" sz="1400">
              <a:latin typeface="Arial"/>
              <a:ea typeface="Arial"/>
              <a:cs typeface="Arial"/>
              <a:sym typeface="Arial"/>
            </a:endParaRPr>
          </a:p>
          <a:p>
            <a:pPr indent="0" lvl="0" marL="0" rtl="0" algn="l">
              <a:spcBef>
                <a:spcPts val="0"/>
              </a:spcBef>
              <a:spcAft>
                <a:spcPts val="0"/>
              </a:spcAft>
              <a:buNone/>
            </a:pPr>
            <a:r>
              <a:t/>
            </a:r>
            <a:endParaRPr b="0" sz="1400">
              <a:latin typeface="Arial"/>
              <a:ea typeface="Arial"/>
              <a:cs typeface="Arial"/>
              <a:sym typeface="Arial"/>
            </a:endParaRPr>
          </a:p>
          <a:p>
            <a:pPr indent="0" lvl="0" marL="0" rtl="0" algn="l">
              <a:spcBef>
                <a:spcPts val="0"/>
              </a:spcBef>
              <a:spcAft>
                <a:spcPts val="0"/>
              </a:spcAft>
              <a:buNone/>
            </a:pPr>
            <a:r>
              <a:rPr b="0" lang="en" sz="1400">
                <a:latin typeface="Arial"/>
                <a:ea typeface="Arial"/>
                <a:cs typeface="Arial"/>
                <a:sym typeface="Arial"/>
              </a:rPr>
              <a:t>If it is determined that a child is not eligible under the IDEA, the IEP team may consider referring the student to the Section 504 team. The team must complete the </a:t>
            </a:r>
            <a:r>
              <a:rPr lang="en" sz="1400" u="sng">
                <a:latin typeface="Arial"/>
                <a:ea typeface="Arial"/>
                <a:cs typeface="Arial"/>
                <a:sym typeface="Arial"/>
              </a:rPr>
              <a:t>Section 504 Referral Form</a:t>
            </a:r>
            <a:r>
              <a:rPr lang="en" sz="1400">
                <a:latin typeface="Times New Roman"/>
                <a:ea typeface="Times New Roman"/>
                <a:cs typeface="Times New Roman"/>
                <a:sym typeface="Times New Roman"/>
              </a:rPr>
              <a:t> </a:t>
            </a:r>
            <a:r>
              <a:rPr b="0" lang="en" sz="1400">
                <a:latin typeface="Arial"/>
                <a:ea typeface="Arial"/>
                <a:cs typeface="Arial"/>
                <a:sym typeface="Arial"/>
              </a:rPr>
              <a:t>(see appendix for Form 504 A) and submit it to the 504 case manager. The Section 504 team then considers eligibility. There may be occasions when the student is referred directly to the Section 504 team. For example, some students with medical/health needs that do not negatively affect learning or behavior may be referred directly to the team. Under these circumstances, the Section 504 team will be responsible for meeting the evaluation requirements prior to determining eligibility.</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None/>
            </a:pPr>
            <a:r>
              <a:t/>
            </a:r>
            <a:endParaRPr sz="1400">
              <a:latin typeface="Arial"/>
              <a:ea typeface="Arial"/>
              <a:cs typeface="Arial"/>
              <a:sym typeface="Arial"/>
            </a:endParaRPr>
          </a:p>
        </p:txBody>
      </p:sp>
      <p:sp>
        <p:nvSpPr>
          <p:cNvPr id="209" name="Google Shape;209;p34"/>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Referral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5"/>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0" sz="1100">
              <a:latin typeface="Arial"/>
              <a:ea typeface="Arial"/>
              <a:cs typeface="Arial"/>
              <a:sym typeface="Arial"/>
            </a:endParaRPr>
          </a:p>
          <a:p>
            <a:pPr indent="0" lvl="0" marL="0" rtl="0" algn="l">
              <a:spcBef>
                <a:spcPts val="0"/>
              </a:spcBef>
              <a:spcAft>
                <a:spcPts val="0"/>
              </a:spcAft>
              <a:buNone/>
            </a:pPr>
            <a:r>
              <a:rPr b="0" lang="en" sz="1400">
                <a:latin typeface="Arial"/>
                <a:ea typeface="Arial"/>
                <a:cs typeface="Arial"/>
                <a:sym typeface="Arial"/>
              </a:rPr>
              <a:t>An evaluation must be conducted prior to a student's initial placement into regular or special education programs and prior to any subsequent significant change in services. (34 CFR §104.35). The parent’s consent is required prior to the conduct of the initial evaluation for identification, diagnosis and prescription for educational services. Before conducting an evaluation, parents must provide written consent for the evaluation. (See appendix for Form 504 C, </a:t>
            </a:r>
            <a:r>
              <a:rPr lang="en" sz="1400">
                <a:latin typeface="Arial"/>
                <a:ea typeface="Arial"/>
                <a:cs typeface="Arial"/>
                <a:sym typeface="Arial"/>
              </a:rPr>
              <a:t>Notice and Consent to Evaluate Under Section 504</a:t>
            </a:r>
            <a:r>
              <a:rPr b="0" lang="en" sz="1400">
                <a:latin typeface="Arial"/>
                <a:ea typeface="Arial"/>
                <a:cs typeface="Arial"/>
                <a:sym typeface="Arial"/>
              </a:rPr>
              <a:t>).</a:t>
            </a:r>
            <a:endParaRPr b="0" sz="1400">
              <a:latin typeface="Arial"/>
              <a:ea typeface="Arial"/>
              <a:cs typeface="Arial"/>
              <a:sym typeface="Arial"/>
            </a:endParaRPr>
          </a:p>
          <a:p>
            <a:pPr indent="0" lvl="0" marL="0" rtl="0" algn="l">
              <a:spcBef>
                <a:spcPts val="0"/>
              </a:spcBef>
              <a:spcAft>
                <a:spcPts val="0"/>
              </a:spcAft>
              <a:buNone/>
            </a:pPr>
            <a:r>
              <a:t/>
            </a:r>
            <a:endParaRPr b="0" sz="1400">
              <a:latin typeface="Arial"/>
              <a:ea typeface="Arial"/>
              <a:cs typeface="Arial"/>
              <a:sym typeface="Arial"/>
            </a:endParaRPr>
          </a:p>
          <a:p>
            <a:pPr indent="0" lvl="0" marL="0" rtl="0" algn="l">
              <a:spcBef>
                <a:spcPts val="0"/>
              </a:spcBef>
              <a:spcAft>
                <a:spcPts val="0"/>
              </a:spcAft>
              <a:buNone/>
            </a:pPr>
            <a:r>
              <a:rPr b="0" lang="en" sz="1400">
                <a:latin typeface="Arial"/>
                <a:ea typeface="Arial"/>
                <a:cs typeface="Arial"/>
                <a:sym typeface="Arial"/>
              </a:rPr>
              <a:t>If the student recently underwent an evaluation under IDEA, it is not likely that additional information will be required. If this is the case, indicate on the </a:t>
            </a:r>
            <a:r>
              <a:rPr lang="en" sz="1400">
                <a:latin typeface="Arial"/>
                <a:ea typeface="Arial"/>
                <a:cs typeface="Arial"/>
                <a:sym typeface="Arial"/>
              </a:rPr>
              <a:t>Notice and Consent to Evaluate Under Section 504 </a:t>
            </a:r>
            <a:r>
              <a:rPr b="0" lang="en" sz="1400">
                <a:latin typeface="Arial"/>
                <a:ea typeface="Arial"/>
                <a:cs typeface="Arial"/>
                <a:sym typeface="Arial"/>
              </a:rPr>
              <a:t>form (Form 504 C) that eligibility will be determined after reviewing existing data. Obtain parental consent before reviewing existing data or when conducting an evaluation. Parents must also be provided a Parent/Student Rights notice.</a:t>
            </a:r>
            <a:endParaRPr b="0" sz="1400">
              <a:latin typeface="Arial"/>
              <a:ea typeface="Arial"/>
              <a:cs typeface="Arial"/>
              <a:sym typeface="Arial"/>
            </a:endParaRPr>
          </a:p>
          <a:p>
            <a:pPr indent="0" lvl="0" marL="0" rtl="0" algn="l">
              <a:spcBef>
                <a:spcPts val="0"/>
              </a:spcBef>
              <a:spcAft>
                <a:spcPts val="0"/>
              </a:spcAft>
              <a:buNone/>
            </a:pPr>
            <a:r>
              <a:rPr b="0" lang="en" sz="1400">
                <a:latin typeface="Arial"/>
                <a:ea typeface="Arial"/>
                <a:cs typeface="Arial"/>
                <a:sym typeface="Arial"/>
              </a:rPr>
              <a:t>An evaluation should be sufficiently comprehensive to enable the Section 504 team to determine the existence of a physical or mental impairment and whether or not the impairment results in a substantial limitation in one or more major life activities/major bodily functions.</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None/>
            </a:pPr>
            <a:r>
              <a:t/>
            </a:r>
            <a:endParaRPr sz="1400">
              <a:latin typeface="Arial"/>
              <a:ea typeface="Arial"/>
              <a:cs typeface="Arial"/>
              <a:sym typeface="Arial"/>
            </a:endParaRPr>
          </a:p>
        </p:txBody>
      </p:sp>
      <p:sp>
        <p:nvSpPr>
          <p:cNvPr id="215" name="Google Shape;215;p35"/>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Evaluation</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6"/>
          <p:cNvSpPr txBox="1"/>
          <p:nvPr>
            <p:ph idx="1" type="body"/>
          </p:nvPr>
        </p:nvSpPr>
        <p:spPr>
          <a:xfrm>
            <a:off x="457200" y="691925"/>
            <a:ext cx="8229600" cy="4305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0" lang="en" sz="1400">
                <a:latin typeface="Arial"/>
                <a:ea typeface="Arial"/>
                <a:cs typeface="Arial"/>
                <a:sym typeface="Arial"/>
              </a:rPr>
              <a:t>Prior to making Section 504 eligibility and placement decisions, information from a variety of sources must be considered. An evaluation may include cognitive and achievement tests, teacher recommendations, social or cultural background information, adaptive behavior data, etc. Formal evaluations are required when necessary to determine eligibility and accommodations. Much of the evaluation data considered by the 504 team will come from "informal" sources. Examples of both formal and informal evaluation information include:</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Scholastic record</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Report cards</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Student work samples</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Behavioral evaluation</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State proficiency assessments</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Psychological evaluation</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Norm-referenced educational assessments</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Curriculum-based assessment</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0" lvl="0" marL="0" rtl="0" algn="l">
              <a:spcBef>
                <a:spcPts val="0"/>
              </a:spcBef>
              <a:spcAft>
                <a:spcPts val="0"/>
              </a:spcAft>
              <a:buNone/>
            </a:pPr>
            <a:r>
              <a:t/>
            </a:r>
            <a:endParaRPr sz="1200">
              <a:latin typeface="Arial"/>
              <a:ea typeface="Arial"/>
              <a:cs typeface="Arial"/>
              <a:sym typeface="Arial"/>
            </a:endParaRPr>
          </a:p>
        </p:txBody>
      </p:sp>
      <p:sp>
        <p:nvSpPr>
          <p:cNvPr id="221" name="Google Shape;221;p36"/>
          <p:cNvSpPr txBox="1"/>
          <p:nvPr>
            <p:ph type="title"/>
          </p:nvPr>
        </p:nvSpPr>
        <p:spPr>
          <a:xfrm>
            <a:off x="509175" y="94925"/>
            <a:ext cx="8177700" cy="552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t>Sources of Evaluation Information</a:t>
            </a:r>
            <a:endParaRPr sz="3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0"/>
          <p:cNvSpPr txBox="1"/>
          <p:nvPr>
            <p:ph idx="1" type="body"/>
          </p:nvPr>
        </p:nvSpPr>
        <p:spPr>
          <a:xfrm>
            <a:off x="457200" y="185550"/>
            <a:ext cx="8229600" cy="485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0" lang="en" sz="1100">
                <a:latin typeface="Arial"/>
                <a:ea typeface="Arial"/>
                <a:cs typeface="Arial"/>
                <a:sym typeface="Arial"/>
              </a:rPr>
              <a:t>                                                Background 							             1</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100">
                <a:latin typeface="Arial"/>
                <a:ea typeface="Arial"/>
                <a:cs typeface="Arial"/>
                <a:sym typeface="Arial"/>
              </a:rPr>
              <a:t>                                                Purpose 								 2</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100">
                <a:latin typeface="Arial"/>
                <a:ea typeface="Arial"/>
                <a:cs typeface="Arial"/>
                <a:sym typeface="Arial"/>
              </a:rPr>
              <a:t>                                                Discrimination							             3</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100">
                <a:latin typeface="Arial"/>
                <a:ea typeface="Arial"/>
                <a:cs typeface="Arial"/>
                <a:sym typeface="Arial"/>
              </a:rPr>
              <a:t>                                                Non Academic Service                                                                      6</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100">
                <a:latin typeface="Arial"/>
                <a:ea typeface="Arial"/>
                <a:cs typeface="Arial"/>
                <a:sym typeface="Arial"/>
              </a:rPr>
              <a:t>                                                Definition of Disability                                                                        7</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100">
                <a:latin typeface="Arial"/>
                <a:ea typeface="Arial"/>
                <a:cs typeface="Arial"/>
                <a:sym typeface="Arial"/>
              </a:rPr>
              <a:t>                                                P</a:t>
            </a:r>
            <a:r>
              <a:rPr b="0" lang="en" sz="800">
                <a:latin typeface="Arial"/>
                <a:ea typeface="Arial"/>
                <a:cs typeface="Arial"/>
                <a:sym typeface="Arial"/>
              </a:rPr>
              <a:t>HYSICAL OR </a:t>
            </a:r>
            <a:r>
              <a:rPr b="0" lang="en" sz="1100">
                <a:latin typeface="Arial"/>
                <a:ea typeface="Arial"/>
                <a:cs typeface="Arial"/>
                <a:sym typeface="Arial"/>
              </a:rPr>
              <a:t>M</a:t>
            </a:r>
            <a:r>
              <a:rPr b="0" lang="en" sz="800">
                <a:latin typeface="Arial"/>
                <a:ea typeface="Arial"/>
                <a:cs typeface="Arial"/>
                <a:sym typeface="Arial"/>
              </a:rPr>
              <a:t>ENTAL </a:t>
            </a:r>
            <a:r>
              <a:rPr b="0" lang="en" sz="1100">
                <a:latin typeface="Arial"/>
                <a:ea typeface="Arial"/>
                <a:cs typeface="Arial"/>
                <a:sym typeface="Arial"/>
              </a:rPr>
              <a:t>I</a:t>
            </a:r>
            <a:r>
              <a:rPr b="0" lang="en" sz="800">
                <a:latin typeface="Arial"/>
                <a:ea typeface="Arial"/>
                <a:cs typeface="Arial"/>
                <a:sym typeface="Arial"/>
              </a:rPr>
              <a:t>MPAIRMENTS 					  </a:t>
            </a:r>
            <a:r>
              <a:rPr b="0" lang="en" sz="1100">
                <a:latin typeface="Arial"/>
                <a:ea typeface="Arial"/>
                <a:cs typeface="Arial"/>
                <a:sym typeface="Arial"/>
              </a:rPr>
              <a:t>8</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100">
                <a:latin typeface="Arial"/>
                <a:ea typeface="Arial"/>
                <a:cs typeface="Arial"/>
                <a:sym typeface="Arial"/>
              </a:rPr>
              <a:t>                                                S</a:t>
            </a:r>
            <a:r>
              <a:rPr b="0" lang="en" sz="800">
                <a:latin typeface="Arial"/>
                <a:ea typeface="Arial"/>
                <a:cs typeface="Arial"/>
                <a:sym typeface="Arial"/>
              </a:rPr>
              <a:t>UBSTANTIAL </a:t>
            </a:r>
            <a:r>
              <a:rPr b="0" lang="en" sz="1100">
                <a:latin typeface="Arial"/>
                <a:ea typeface="Arial"/>
                <a:cs typeface="Arial"/>
                <a:sym typeface="Arial"/>
              </a:rPr>
              <a:t>L</a:t>
            </a:r>
            <a:r>
              <a:rPr b="0" lang="en" sz="800">
                <a:latin typeface="Arial"/>
                <a:ea typeface="Arial"/>
                <a:cs typeface="Arial"/>
                <a:sym typeface="Arial"/>
              </a:rPr>
              <a:t>IMITATION 						</a:t>
            </a:r>
            <a:r>
              <a:rPr b="0" lang="en" sz="1100">
                <a:latin typeface="Arial"/>
                <a:ea typeface="Arial"/>
                <a:cs typeface="Arial"/>
                <a:sym typeface="Arial"/>
              </a:rPr>
              <a:t>11</a:t>
            </a:r>
            <a:endParaRPr b="0" sz="1100">
              <a:latin typeface="Arial"/>
              <a:ea typeface="Arial"/>
              <a:cs typeface="Arial"/>
              <a:sym typeface="Arial"/>
            </a:endParaRPr>
          </a:p>
          <a:p>
            <a:pPr indent="0" lvl="0" marL="1828800" rtl="0" algn="l">
              <a:spcBef>
                <a:spcPts val="0"/>
              </a:spcBef>
              <a:spcAft>
                <a:spcPts val="0"/>
              </a:spcAft>
              <a:buClr>
                <a:schemeClr val="dk1"/>
              </a:buClr>
              <a:buSzPts val="1100"/>
              <a:buFont typeface="Arial"/>
              <a:buNone/>
            </a:pPr>
            <a:r>
              <a:rPr b="0" lang="en" sz="1100">
                <a:latin typeface="Arial"/>
                <a:ea typeface="Arial"/>
                <a:cs typeface="Arial"/>
                <a:sym typeface="Arial"/>
              </a:rPr>
              <a:t> M</a:t>
            </a:r>
            <a:r>
              <a:rPr b="0" lang="en" sz="800">
                <a:latin typeface="Arial"/>
                <a:ea typeface="Arial"/>
                <a:cs typeface="Arial"/>
                <a:sym typeface="Arial"/>
              </a:rPr>
              <a:t>AJOR </a:t>
            </a:r>
            <a:r>
              <a:rPr b="0" lang="en" sz="1100">
                <a:latin typeface="Arial"/>
                <a:ea typeface="Arial"/>
                <a:cs typeface="Arial"/>
                <a:sym typeface="Arial"/>
              </a:rPr>
              <a:t>L</a:t>
            </a:r>
            <a:r>
              <a:rPr b="0" lang="en" sz="800">
                <a:latin typeface="Arial"/>
                <a:ea typeface="Arial"/>
                <a:cs typeface="Arial"/>
                <a:sym typeface="Arial"/>
              </a:rPr>
              <a:t>IFE </a:t>
            </a:r>
            <a:r>
              <a:rPr b="0" lang="en" sz="1100">
                <a:latin typeface="Arial"/>
                <a:ea typeface="Arial"/>
                <a:cs typeface="Arial"/>
                <a:sym typeface="Arial"/>
              </a:rPr>
              <a:t>A</a:t>
            </a:r>
            <a:r>
              <a:rPr b="0" lang="en" sz="800">
                <a:latin typeface="Arial"/>
                <a:ea typeface="Arial"/>
                <a:cs typeface="Arial"/>
                <a:sym typeface="Arial"/>
              </a:rPr>
              <a:t>CTIVITIES</a:t>
            </a:r>
            <a:r>
              <a:rPr b="0" lang="en" sz="1100">
                <a:latin typeface="Arial"/>
                <a:ea typeface="Arial"/>
                <a:cs typeface="Arial"/>
                <a:sym typeface="Arial"/>
              </a:rPr>
              <a:t>/M</a:t>
            </a:r>
            <a:r>
              <a:rPr b="0" lang="en" sz="800">
                <a:latin typeface="Arial"/>
                <a:ea typeface="Arial"/>
                <a:cs typeface="Arial"/>
                <a:sym typeface="Arial"/>
              </a:rPr>
              <a:t>AJOR </a:t>
            </a:r>
            <a:r>
              <a:rPr b="0" lang="en" sz="1100">
                <a:latin typeface="Arial"/>
                <a:ea typeface="Arial"/>
                <a:cs typeface="Arial"/>
                <a:sym typeface="Arial"/>
              </a:rPr>
              <a:t>B</a:t>
            </a:r>
            <a:r>
              <a:rPr b="0" lang="en" sz="800">
                <a:latin typeface="Arial"/>
                <a:ea typeface="Arial"/>
                <a:cs typeface="Arial"/>
                <a:sym typeface="Arial"/>
              </a:rPr>
              <a:t>ODILY </a:t>
            </a:r>
            <a:r>
              <a:rPr b="0" lang="en" sz="1100">
                <a:latin typeface="Arial"/>
                <a:ea typeface="Arial"/>
                <a:cs typeface="Arial"/>
                <a:sym typeface="Arial"/>
              </a:rPr>
              <a:t>F</a:t>
            </a:r>
            <a:r>
              <a:rPr b="0" lang="en" sz="800">
                <a:latin typeface="Arial"/>
                <a:ea typeface="Arial"/>
                <a:cs typeface="Arial"/>
                <a:sym typeface="Arial"/>
              </a:rPr>
              <a:t>UNCTIONS 		                </a:t>
            </a:r>
            <a:r>
              <a:rPr b="0" lang="en" sz="1100">
                <a:latin typeface="Arial"/>
                <a:ea typeface="Arial"/>
                <a:cs typeface="Arial"/>
                <a:sym typeface="Arial"/>
              </a:rPr>
              <a:t>12</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100">
                <a:latin typeface="Arial"/>
                <a:ea typeface="Arial"/>
                <a:cs typeface="Arial"/>
                <a:sym typeface="Arial"/>
              </a:rPr>
              <a:t>                                                M</a:t>
            </a:r>
            <a:r>
              <a:rPr b="0" lang="en" sz="800">
                <a:latin typeface="Arial"/>
                <a:ea typeface="Arial"/>
                <a:cs typeface="Arial"/>
                <a:sym typeface="Arial"/>
              </a:rPr>
              <a:t>ITIGATING </a:t>
            </a:r>
            <a:r>
              <a:rPr b="0" lang="en" sz="1100">
                <a:latin typeface="Arial"/>
                <a:ea typeface="Arial"/>
                <a:cs typeface="Arial"/>
                <a:sym typeface="Arial"/>
              </a:rPr>
              <a:t>M</a:t>
            </a:r>
            <a:r>
              <a:rPr b="0" lang="en" sz="800">
                <a:latin typeface="Arial"/>
                <a:ea typeface="Arial"/>
                <a:cs typeface="Arial"/>
                <a:sym typeface="Arial"/>
              </a:rPr>
              <a:t>EASURES 						                </a:t>
            </a:r>
            <a:r>
              <a:rPr b="0" lang="en" sz="1100">
                <a:latin typeface="Arial"/>
                <a:ea typeface="Arial"/>
                <a:cs typeface="Arial"/>
                <a:sym typeface="Arial"/>
              </a:rPr>
              <a:t>14</a:t>
            </a:r>
            <a:endParaRPr b="0" sz="1100">
              <a:latin typeface="Arial"/>
              <a:ea typeface="Arial"/>
              <a:cs typeface="Arial"/>
              <a:sym typeface="Arial"/>
            </a:endParaRPr>
          </a:p>
          <a:p>
            <a:pPr indent="0" lvl="0" marL="0" rtl="0" algn="l">
              <a:spcBef>
                <a:spcPts val="0"/>
              </a:spcBef>
              <a:spcAft>
                <a:spcPts val="0"/>
              </a:spcAft>
              <a:buNone/>
            </a:pPr>
            <a:r>
              <a:rPr b="0" lang="en" sz="1100">
                <a:latin typeface="Arial"/>
                <a:ea typeface="Arial"/>
                <a:cs typeface="Arial"/>
                <a:sym typeface="Arial"/>
              </a:rPr>
              <a:t>                                                Free Appropriate Public Education		                                   15</a:t>
            </a:r>
            <a:endParaRPr b="0" sz="1100">
              <a:latin typeface="Arial"/>
              <a:ea typeface="Arial"/>
              <a:cs typeface="Arial"/>
              <a:sym typeface="Arial"/>
            </a:endParaRPr>
          </a:p>
          <a:p>
            <a:pPr indent="0" lvl="0" marL="0" rtl="0" algn="l">
              <a:spcBef>
                <a:spcPts val="0"/>
              </a:spcBef>
              <a:spcAft>
                <a:spcPts val="0"/>
              </a:spcAft>
              <a:buNone/>
            </a:pPr>
            <a:r>
              <a:rPr b="0" lang="en" sz="1100">
                <a:latin typeface="Arial"/>
                <a:ea typeface="Arial"/>
                <a:cs typeface="Arial"/>
                <a:sym typeface="Arial"/>
              </a:rPr>
              <a:t>                                                Educational Setting	                                                  		16</a:t>
            </a:r>
            <a:endParaRPr b="0" sz="1100">
              <a:latin typeface="Arial"/>
              <a:ea typeface="Arial"/>
              <a:cs typeface="Arial"/>
              <a:sym typeface="Arial"/>
            </a:endParaRPr>
          </a:p>
          <a:p>
            <a:pPr indent="0" lvl="0" marL="0" rtl="0" algn="l">
              <a:spcBef>
                <a:spcPts val="0"/>
              </a:spcBef>
              <a:spcAft>
                <a:spcPts val="0"/>
              </a:spcAft>
              <a:buNone/>
            </a:pPr>
            <a:r>
              <a:rPr b="0" lang="en" sz="1100">
                <a:latin typeface="Arial"/>
                <a:ea typeface="Arial"/>
                <a:cs typeface="Arial"/>
                <a:sym typeface="Arial"/>
              </a:rPr>
              <a:t>                                                (FERPA) 							            17</a:t>
            </a:r>
            <a:endParaRPr b="0" sz="1100">
              <a:latin typeface="Arial"/>
              <a:ea typeface="Arial"/>
              <a:cs typeface="Arial"/>
              <a:sym typeface="Arial"/>
            </a:endParaRPr>
          </a:p>
          <a:p>
            <a:pPr indent="457200" lvl="0" marL="1371600" rtl="0" algn="l">
              <a:spcBef>
                <a:spcPts val="0"/>
              </a:spcBef>
              <a:spcAft>
                <a:spcPts val="0"/>
              </a:spcAft>
              <a:buNone/>
            </a:pPr>
            <a:r>
              <a:rPr b="0" lang="en" sz="1100">
                <a:latin typeface="Arial"/>
                <a:ea typeface="Arial"/>
                <a:cs typeface="Arial"/>
                <a:sym typeface="Arial"/>
              </a:rPr>
              <a:t> The 504 Team						            18</a:t>
            </a:r>
            <a:endParaRPr sz="1100">
              <a:latin typeface="Arial"/>
              <a:ea typeface="Arial"/>
              <a:cs typeface="Arial"/>
              <a:sym typeface="Arial"/>
            </a:endParaRPr>
          </a:p>
          <a:p>
            <a:pPr indent="0" lvl="0" marL="0" rtl="0" algn="l">
              <a:spcBef>
                <a:spcPts val="0"/>
              </a:spcBef>
              <a:spcAft>
                <a:spcPts val="0"/>
              </a:spcAft>
              <a:buNone/>
            </a:pPr>
            <a:r>
              <a:rPr lang="en" sz="1100">
                <a:latin typeface="Arial"/>
                <a:ea typeface="Arial"/>
                <a:cs typeface="Arial"/>
                <a:sym typeface="Arial"/>
              </a:rPr>
              <a:t>                                                </a:t>
            </a:r>
            <a:r>
              <a:rPr b="0" lang="en" sz="1100">
                <a:latin typeface="Arial"/>
                <a:ea typeface="Arial"/>
                <a:cs typeface="Arial"/>
                <a:sym typeface="Arial"/>
              </a:rPr>
              <a:t>Section 504 Process &amp; Flow Chart</a:t>
            </a:r>
            <a:r>
              <a:rPr lang="en" sz="1100">
                <a:latin typeface="Arial"/>
                <a:ea typeface="Arial"/>
                <a:cs typeface="Arial"/>
                <a:sym typeface="Arial"/>
              </a:rPr>
              <a:t>			           </a:t>
            </a:r>
            <a:r>
              <a:rPr b="0" lang="en" sz="1100">
                <a:latin typeface="Arial"/>
                <a:ea typeface="Arial"/>
                <a:cs typeface="Arial"/>
                <a:sym typeface="Arial"/>
              </a:rPr>
              <a:t>             19</a:t>
            </a:r>
            <a:r>
              <a:rPr lang="en" sz="1100">
                <a:latin typeface="Arial"/>
                <a:ea typeface="Arial"/>
                <a:cs typeface="Arial"/>
                <a:sym typeface="Arial"/>
              </a:rPr>
              <a:t>	 </a:t>
            </a:r>
            <a:endParaRPr sz="1100">
              <a:latin typeface="Arial"/>
              <a:ea typeface="Arial"/>
              <a:cs typeface="Arial"/>
              <a:sym typeface="Arial"/>
            </a:endParaRPr>
          </a:p>
          <a:p>
            <a:pPr indent="457200" lvl="0" marL="1371600" rtl="0" algn="l">
              <a:spcBef>
                <a:spcPts val="0"/>
              </a:spcBef>
              <a:spcAft>
                <a:spcPts val="0"/>
              </a:spcAft>
              <a:buNone/>
            </a:pPr>
            <a:r>
              <a:rPr b="0" lang="en" sz="1100">
                <a:latin typeface="Arial"/>
                <a:ea typeface="Arial"/>
                <a:cs typeface="Arial"/>
                <a:sym typeface="Arial"/>
              </a:rPr>
              <a:t> Step by Step Outline                                                                        20</a:t>
            </a:r>
            <a:endParaRPr b="0" sz="1100">
              <a:latin typeface="Arial"/>
              <a:ea typeface="Arial"/>
              <a:cs typeface="Arial"/>
              <a:sym typeface="Arial"/>
            </a:endParaRPr>
          </a:p>
          <a:p>
            <a:pPr indent="457200" lvl="0" marL="1371600" rtl="0" algn="l">
              <a:spcBef>
                <a:spcPts val="0"/>
              </a:spcBef>
              <a:spcAft>
                <a:spcPts val="0"/>
              </a:spcAft>
              <a:buNone/>
            </a:pPr>
            <a:r>
              <a:rPr b="0" lang="en" sz="1100">
                <a:latin typeface="Arial"/>
                <a:ea typeface="Arial"/>
                <a:cs typeface="Arial"/>
                <a:sym typeface="Arial"/>
              </a:rPr>
              <a:t> Parent Request							22</a:t>
            </a:r>
            <a:endParaRPr b="0" sz="1100">
              <a:latin typeface="Arial"/>
              <a:ea typeface="Arial"/>
              <a:cs typeface="Arial"/>
              <a:sym typeface="Arial"/>
            </a:endParaRPr>
          </a:p>
          <a:p>
            <a:pPr indent="457200" lvl="0" marL="1371600" rtl="0" algn="l">
              <a:spcBef>
                <a:spcPts val="0"/>
              </a:spcBef>
              <a:spcAft>
                <a:spcPts val="0"/>
              </a:spcAft>
              <a:buNone/>
            </a:pPr>
            <a:r>
              <a:rPr b="0" lang="en" sz="1100">
                <a:latin typeface="Arial"/>
                <a:ea typeface="Arial"/>
                <a:cs typeface="Arial"/>
                <a:sym typeface="Arial"/>
              </a:rPr>
              <a:t> Notice of Student Rights                                                                  23</a:t>
            </a:r>
            <a:endParaRPr b="0" sz="1100">
              <a:latin typeface="Arial"/>
              <a:ea typeface="Arial"/>
              <a:cs typeface="Arial"/>
              <a:sym typeface="Arial"/>
            </a:endParaRPr>
          </a:p>
          <a:p>
            <a:pPr indent="457200" lvl="0" marL="1371600" rtl="0" algn="l">
              <a:spcBef>
                <a:spcPts val="0"/>
              </a:spcBef>
              <a:spcAft>
                <a:spcPts val="0"/>
              </a:spcAft>
              <a:buNone/>
            </a:pPr>
            <a:r>
              <a:rPr b="0" lang="en" sz="1100">
                <a:latin typeface="Arial"/>
                <a:ea typeface="Arial"/>
                <a:cs typeface="Arial"/>
                <a:sym typeface="Arial"/>
              </a:rPr>
              <a:t> Pre Referral/Interventions, Referral                                                 24</a:t>
            </a:r>
            <a:endParaRPr b="0" sz="1100">
              <a:latin typeface="Arial"/>
              <a:ea typeface="Arial"/>
              <a:cs typeface="Arial"/>
              <a:sym typeface="Arial"/>
            </a:endParaRPr>
          </a:p>
          <a:p>
            <a:pPr indent="457200" lvl="0" marL="1371600" rtl="0" algn="l">
              <a:spcBef>
                <a:spcPts val="0"/>
              </a:spcBef>
              <a:spcAft>
                <a:spcPts val="0"/>
              </a:spcAft>
              <a:buNone/>
            </a:pPr>
            <a:r>
              <a:rPr b="0" lang="en" sz="1100">
                <a:latin typeface="Arial"/>
                <a:ea typeface="Arial"/>
                <a:cs typeface="Arial"/>
                <a:sym typeface="Arial"/>
              </a:rPr>
              <a:t> Evaluation/Eligibility</a:t>
            </a:r>
            <a:endParaRPr b="0" sz="1100">
              <a:latin typeface="Arial"/>
              <a:ea typeface="Arial"/>
              <a:cs typeface="Arial"/>
              <a:sym typeface="Arial"/>
            </a:endParaRPr>
          </a:p>
          <a:p>
            <a:pPr indent="457200" lvl="0" marL="1371600" rtl="0" algn="l">
              <a:spcBef>
                <a:spcPts val="0"/>
              </a:spcBef>
              <a:spcAft>
                <a:spcPts val="0"/>
              </a:spcAft>
              <a:buNone/>
            </a:pPr>
            <a:r>
              <a:rPr b="0" lang="en" sz="1100">
                <a:latin typeface="Arial"/>
                <a:ea typeface="Arial"/>
                <a:cs typeface="Arial"/>
                <a:sym typeface="Arial"/>
              </a:rPr>
              <a:t>Accommodations, Plans, Services					29</a:t>
            </a:r>
            <a:endParaRPr b="0" sz="1100">
              <a:latin typeface="Arial"/>
              <a:ea typeface="Arial"/>
              <a:cs typeface="Arial"/>
              <a:sym typeface="Arial"/>
            </a:endParaRPr>
          </a:p>
          <a:p>
            <a:pPr indent="457200" lvl="0" marL="1371600" rtl="0" algn="l">
              <a:spcBef>
                <a:spcPts val="0"/>
              </a:spcBef>
              <a:spcAft>
                <a:spcPts val="0"/>
              </a:spcAft>
              <a:buNone/>
            </a:pPr>
            <a:r>
              <a:rPr b="0" lang="en" sz="1100">
                <a:latin typeface="Arial"/>
                <a:ea typeface="Arial"/>
                <a:cs typeface="Arial"/>
                <a:sym typeface="Arial"/>
              </a:rPr>
              <a:t>Annual Review, Reevaluation &amp; Transfer 504’s			30</a:t>
            </a:r>
            <a:endParaRPr b="0" sz="1100">
              <a:latin typeface="Arial"/>
              <a:ea typeface="Arial"/>
              <a:cs typeface="Arial"/>
              <a:sym typeface="Arial"/>
            </a:endParaRPr>
          </a:p>
          <a:p>
            <a:pPr indent="457200" lvl="0" marL="1371600" rtl="0" algn="l">
              <a:spcBef>
                <a:spcPts val="0"/>
              </a:spcBef>
              <a:spcAft>
                <a:spcPts val="0"/>
              </a:spcAft>
              <a:buNone/>
            </a:pPr>
            <a:r>
              <a:rPr b="0" lang="en" sz="1100">
                <a:latin typeface="Arial"/>
                <a:ea typeface="Arial"/>
                <a:cs typeface="Arial"/>
                <a:sym typeface="Arial"/>
              </a:rPr>
              <a:t>Student Discipline							33</a:t>
            </a:r>
            <a:endParaRPr b="0" sz="1100">
              <a:latin typeface="Arial"/>
              <a:ea typeface="Arial"/>
              <a:cs typeface="Arial"/>
              <a:sym typeface="Arial"/>
            </a:endParaRPr>
          </a:p>
          <a:p>
            <a:pPr indent="457200" lvl="0" marL="1371600" rtl="0" algn="l">
              <a:spcBef>
                <a:spcPts val="0"/>
              </a:spcBef>
              <a:spcAft>
                <a:spcPts val="0"/>
              </a:spcAft>
              <a:buNone/>
            </a:pPr>
            <a:r>
              <a:rPr b="0" lang="en" sz="1100">
                <a:latin typeface="Arial"/>
                <a:ea typeface="Arial"/>
                <a:cs typeface="Arial"/>
                <a:sym typeface="Arial"/>
              </a:rPr>
              <a:t>Enforcement								34</a:t>
            </a:r>
            <a:endParaRPr b="0" sz="1100">
              <a:latin typeface="Arial"/>
              <a:ea typeface="Arial"/>
              <a:cs typeface="Arial"/>
              <a:sym typeface="Arial"/>
            </a:endParaRPr>
          </a:p>
          <a:p>
            <a:pPr indent="457200" lvl="0" marL="1371600" rtl="0" algn="l">
              <a:spcBef>
                <a:spcPts val="0"/>
              </a:spcBef>
              <a:spcAft>
                <a:spcPts val="0"/>
              </a:spcAft>
              <a:buNone/>
            </a:pPr>
            <a:r>
              <a:rPr b="0" lang="en" sz="1100">
                <a:latin typeface="Arial"/>
                <a:ea typeface="Arial"/>
                <a:cs typeface="Arial"/>
                <a:sym typeface="Arial"/>
              </a:rPr>
              <a:t>Acronyms                							36</a:t>
            </a:r>
            <a:endParaRPr b="0" sz="1100">
              <a:latin typeface="Arial"/>
              <a:ea typeface="Arial"/>
              <a:cs typeface="Arial"/>
              <a:sym typeface="Arial"/>
            </a:endParaRPr>
          </a:p>
          <a:p>
            <a:pPr indent="457200" lvl="0" marL="1371600" rtl="0" algn="l">
              <a:spcBef>
                <a:spcPts val="0"/>
              </a:spcBef>
              <a:spcAft>
                <a:spcPts val="0"/>
              </a:spcAft>
              <a:buNone/>
            </a:pPr>
            <a:r>
              <a:rPr b="0" lang="en" sz="1100">
                <a:latin typeface="Arial"/>
                <a:ea typeface="Arial"/>
                <a:cs typeface="Arial"/>
                <a:sym typeface="Arial"/>
              </a:rPr>
              <a:t>Glossary                                                                                            37</a:t>
            </a:r>
            <a:endParaRPr b="0" sz="1100">
              <a:latin typeface="Arial"/>
              <a:ea typeface="Arial"/>
              <a:cs typeface="Arial"/>
              <a:sym typeface="Arial"/>
            </a:endParaRPr>
          </a:p>
          <a:p>
            <a:pPr indent="457200" lvl="0" marL="1371600" rtl="0" algn="l">
              <a:spcBef>
                <a:spcPts val="0"/>
              </a:spcBef>
              <a:spcAft>
                <a:spcPts val="0"/>
              </a:spcAft>
              <a:buNone/>
            </a:pPr>
            <a:r>
              <a:rPr b="0" lang="en" sz="1100">
                <a:latin typeface="Arial"/>
                <a:ea typeface="Arial"/>
                <a:cs typeface="Arial"/>
                <a:sym typeface="Arial"/>
              </a:rPr>
              <a:t>504 Form Explanation/Checklist 					46</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900">
                <a:latin typeface="Arial"/>
                <a:ea typeface="Arial"/>
                <a:cs typeface="Arial"/>
                <a:sym typeface="Arial"/>
              </a:rPr>
              <a:t>				</a:t>
            </a:r>
            <a:r>
              <a:rPr b="0" lang="en" sz="1000">
                <a:latin typeface="Arial"/>
                <a:ea typeface="Arial"/>
                <a:cs typeface="Arial"/>
                <a:sym typeface="Arial"/>
              </a:rPr>
              <a:t>Rubric - Assist in determining level of disability on school functioning        49</a:t>
            </a:r>
            <a:endParaRPr b="0" sz="1000">
              <a:latin typeface="Arial"/>
              <a:ea typeface="Arial"/>
              <a:cs typeface="Arial"/>
              <a:sym typeface="Arial"/>
            </a:endParaRPr>
          </a:p>
          <a:p>
            <a:pPr indent="457200" lvl="0" marL="1371600" rtl="0" algn="l">
              <a:spcBef>
                <a:spcPts val="0"/>
              </a:spcBef>
              <a:spcAft>
                <a:spcPts val="0"/>
              </a:spcAft>
              <a:buNone/>
            </a:pPr>
            <a:r>
              <a:t/>
            </a:r>
            <a:endParaRPr b="0" sz="1000">
              <a:latin typeface="Arial"/>
              <a:ea typeface="Arial"/>
              <a:cs typeface="Arial"/>
              <a:sym typeface="Arial"/>
            </a:endParaRPr>
          </a:p>
          <a:p>
            <a:pPr indent="457200" lvl="0" marL="1371600" rtl="0" algn="l">
              <a:spcBef>
                <a:spcPts val="0"/>
              </a:spcBef>
              <a:spcAft>
                <a:spcPts val="0"/>
              </a:spcAft>
              <a:buNone/>
            </a:pPr>
            <a:r>
              <a:t/>
            </a:r>
            <a:endParaRPr b="0" sz="1100">
              <a:latin typeface="Arial"/>
              <a:ea typeface="Arial"/>
              <a:cs typeface="Arial"/>
              <a:sym typeface="Arial"/>
            </a:endParaRPr>
          </a:p>
          <a:p>
            <a:pPr indent="457200" lvl="0" marL="1371600" rtl="0" algn="l">
              <a:spcBef>
                <a:spcPts val="0"/>
              </a:spcBef>
              <a:spcAft>
                <a:spcPts val="0"/>
              </a:spcAft>
              <a:buNone/>
            </a:pPr>
            <a:r>
              <a:t/>
            </a:r>
            <a:endParaRPr b="0" sz="1100">
              <a:latin typeface="Arial"/>
              <a:ea typeface="Arial"/>
              <a:cs typeface="Arial"/>
              <a:sym typeface="Arial"/>
            </a:endParaRPr>
          </a:p>
          <a:p>
            <a:pPr indent="457200" lvl="0" marL="1371600" rtl="0" algn="l">
              <a:spcBef>
                <a:spcPts val="0"/>
              </a:spcBef>
              <a:spcAft>
                <a:spcPts val="0"/>
              </a:spcAft>
              <a:buNone/>
            </a:pPr>
            <a:r>
              <a:t/>
            </a:r>
            <a:endParaRPr b="0" sz="1100">
              <a:latin typeface="Arial"/>
              <a:ea typeface="Arial"/>
              <a:cs typeface="Arial"/>
              <a:sym typeface="Arial"/>
            </a:endParaRPr>
          </a:p>
          <a:p>
            <a:pPr indent="457200" lvl="0" marL="1371600" rtl="0" algn="l">
              <a:spcBef>
                <a:spcPts val="0"/>
              </a:spcBef>
              <a:spcAft>
                <a:spcPts val="0"/>
              </a:spcAft>
              <a:buNone/>
            </a:pPr>
            <a:r>
              <a:t/>
            </a:r>
            <a:endParaRPr b="0" sz="1100">
              <a:latin typeface="Arial"/>
              <a:ea typeface="Arial"/>
              <a:cs typeface="Arial"/>
              <a:sym typeface="Arial"/>
            </a:endParaRPr>
          </a:p>
          <a:p>
            <a:pPr indent="457200" lvl="0" marL="1371600" rtl="0" algn="l">
              <a:spcBef>
                <a:spcPts val="0"/>
              </a:spcBef>
              <a:spcAft>
                <a:spcPts val="0"/>
              </a:spcAft>
              <a:buNone/>
            </a:pPr>
            <a:r>
              <a:t/>
            </a:r>
            <a:endParaRPr b="0" sz="1100">
              <a:latin typeface="Arial"/>
              <a:ea typeface="Arial"/>
              <a:cs typeface="Arial"/>
              <a:sym typeface="Arial"/>
            </a:endParaRPr>
          </a:p>
          <a:p>
            <a:pPr indent="457200" lvl="0" marL="1371600" rtl="0" algn="l">
              <a:spcBef>
                <a:spcPts val="0"/>
              </a:spcBef>
              <a:spcAft>
                <a:spcPts val="0"/>
              </a:spcAft>
              <a:buNone/>
            </a:pPr>
            <a:r>
              <a:t/>
            </a:r>
            <a:endParaRPr b="0" sz="1100">
              <a:latin typeface="Arial"/>
              <a:ea typeface="Arial"/>
              <a:cs typeface="Arial"/>
              <a:sym typeface="Arial"/>
            </a:endParaRPr>
          </a:p>
          <a:p>
            <a:pPr indent="457200" lvl="0" marL="1371600" rtl="0" algn="l">
              <a:spcBef>
                <a:spcPts val="0"/>
              </a:spcBef>
              <a:spcAft>
                <a:spcPts val="0"/>
              </a:spcAft>
              <a:buNone/>
            </a:pPr>
            <a:r>
              <a:t/>
            </a:r>
            <a:endParaRPr b="0" sz="1100">
              <a:latin typeface="Arial"/>
              <a:ea typeface="Arial"/>
              <a:cs typeface="Arial"/>
              <a:sym typeface="Arial"/>
            </a:endParaRPr>
          </a:p>
          <a:p>
            <a:pPr indent="457200" lvl="0" marL="1371600" rtl="0" algn="l">
              <a:spcBef>
                <a:spcPts val="0"/>
              </a:spcBef>
              <a:spcAft>
                <a:spcPts val="0"/>
              </a:spcAft>
              <a:buNone/>
            </a:pPr>
            <a:r>
              <a:t/>
            </a:r>
            <a:endParaRPr b="0" sz="1100">
              <a:latin typeface="Arial"/>
              <a:ea typeface="Arial"/>
              <a:cs typeface="Arial"/>
              <a:sym typeface="Arial"/>
            </a:endParaRPr>
          </a:p>
          <a:p>
            <a:pPr indent="0" lvl="0" marL="0" rtl="0" algn="l">
              <a:spcBef>
                <a:spcPts val="0"/>
              </a:spcBef>
              <a:spcAft>
                <a:spcPts val="0"/>
              </a:spcAft>
              <a:buNone/>
            </a:pPr>
            <a:r>
              <a:t/>
            </a:r>
            <a:endParaRPr b="0" sz="8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ctr">
              <a:spcBef>
                <a:spcPts val="0"/>
              </a:spcBef>
              <a:spcAft>
                <a:spcPts val="0"/>
              </a:spcAft>
              <a:buNone/>
            </a:pPr>
            <a:r>
              <a:t/>
            </a:r>
            <a:endParaRPr sz="1100">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lang="en" sz="1000">
                <a:latin typeface="Arial"/>
                <a:ea typeface="Arial"/>
                <a:cs typeface="Arial"/>
                <a:sym typeface="Arial"/>
              </a:rPr>
              <a:t>Acknowledgment</a:t>
            </a:r>
            <a:r>
              <a:rPr b="0" lang="en" sz="1000">
                <a:latin typeface="Arial"/>
                <a:ea typeface="Arial"/>
                <a:cs typeface="Arial"/>
                <a:sym typeface="Arial"/>
              </a:rPr>
              <a:t>: Various documents from school districts, state agencies, organizations and individuals throughout the United States have been used in the development of this reference document.</a:t>
            </a:r>
            <a:endParaRPr b="0" sz="1000">
              <a:latin typeface="Arial"/>
              <a:ea typeface="Arial"/>
              <a:cs typeface="Arial"/>
              <a:sym typeface="Arial"/>
            </a:endParaRPr>
          </a:p>
          <a:p>
            <a:pPr indent="0" lvl="0" marL="0" rtl="0" algn="ctr">
              <a:spcBef>
                <a:spcPts val="0"/>
              </a:spcBef>
              <a:spcAft>
                <a:spcPts val="0"/>
              </a:spcAft>
              <a:buNone/>
            </a:pPr>
            <a:r>
              <a:t/>
            </a:r>
            <a:endParaRPr/>
          </a:p>
        </p:txBody>
      </p:sp>
      <p:sp>
        <p:nvSpPr>
          <p:cNvPr id="68" name="Google Shape;68;p10"/>
          <p:cNvSpPr txBox="1"/>
          <p:nvPr>
            <p:ph type="title"/>
          </p:nvPr>
        </p:nvSpPr>
        <p:spPr>
          <a:xfrm>
            <a:off x="569400" y="0"/>
            <a:ext cx="8229600" cy="388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1800"/>
              <a:t>Table of Contents</a:t>
            </a:r>
            <a:endParaRPr sz="18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37"/>
          <p:cNvSpPr txBox="1"/>
          <p:nvPr>
            <p:ph idx="1" type="body"/>
          </p:nvPr>
        </p:nvSpPr>
        <p:spPr>
          <a:xfrm>
            <a:off x="422675" y="993975"/>
            <a:ext cx="8229600" cy="3735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Structured academic and behavioral interventions</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Social and health history</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Information provided by parent</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Teachers’ anecdotal notes, impressions and charting data</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Parent-provided information</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"Outside" evaluations</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Medical and health evaluations</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304800" lvl="0" marL="457200" rtl="0" algn="l">
              <a:spcBef>
                <a:spcPts val="0"/>
              </a:spcBef>
              <a:spcAft>
                <a:spcPts val="0"/>
              </a:spcAft>
              <a:buSzPts val="1200"/>
              <a:buFont typeface="Arial"/>
              <a:buChar char="●"/>
            </a:pPr>
            <a:r>
              <a:rPr b="0" lang="en" sz="1200">
                <a:latin typeface="Arial"/>
                <a:ea typeface="Arial"/>
                <a:cs typeface="Arial"/>
                <a:sym typeface="Arial"/>
              </a:rPr>
              <a:t>Observation data</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0" lvl="0" marL="0" rtl="0" algn="l">
              <a:spcBef>
                <a:spcPts val="0"/>
              </a:spcBef>
              <a:spcAft>
                <a:spcPts val="0"/>
              </a:spcAft>
              <a:buNone/>
            </a:pPr>
            <a:r>
              <a:rPr b="0" lang="en" sz="1200">
                <a:latin typeface="Arial"/>
                <a:ea typeface="Arial"/>
                <a:cs typeface="Arial"/>
                <a:sym typeface="Arial"/>
              </a:rPr>
              <a:t>The </a:t>
            </a:r>
            <a:r>
              <a:rPr lang="en" sz="1200">
                <a:latin typeface="Times New Roman"/>
                <a:ea typeface="Times New Roman"/>
                <a:cs typeface="Times New Roman"/>
                <a:sym typeface="Times New Roman"/>
              </a:rPr>
              <a:t>Consent for Release of Information </a:t>
            </a:r>
            <a:r>
              <a:rPr b="0" lang="en" sz="1200">
                <a:latin typeface="Arial"/>
                <a:ea typeface="Arial"/>
                <a:cs typeface="Arial"/>
                <a:sym typeface="Arial"/>
              </a:rPr>
              <a:t>form (See appendix for Form 504 E) and the </a:t>
            </a:r>
            <a:r>
              <a:rPr lang="en" sz="1200">
                <a:latin typeface="Times New Roman"/>
                <a:ea typeface="Times New Roman"/>
                <a:cs typeface="Times New Roman"/>
                <a:sym typeface="Times New Roman"/>
              </a:rPr>
              <a:t>Request for Medical Information </a:t>
            </a:r>
            <a:r>
              <a:rPr b="0" lang="en" sz="1200">
                <a:latin typeface="Arial"/>
                <a:ea typeface="Arial"/>
                <a:cs typeface="Arial"/>
                <a:sym typeface="Arial"/>
              </a:rPr>
              <a:t>form (See I&amp;RS form ) must be completed and signed, as appropriate, before information is sought from outside service providers or physicians.</a:t>
            </a:r>
            <a:endParaRPr/>
          </a:p>
        </p:txBody>
      </p:sp>
      <p:sp>
        <p:nvSpPr>
          <p:cNvPr id="227" name="Google Shape;227;p37"/>
          <p:cNvSpPr txBox="1"/>
          <p:nvPr>
            <p:ph type="title"/>
          </p:nvPr>
        </p:nvSpPr>
        <p:spPr>
          <a:xfrm>
            <a:off x="457200" y="205974"/>
            <a:ext cx="8229600" cy="838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Sources of Evaluation Information</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38"/>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The Section 504 team will consider evaluation data, both formal and informal, from a variety of sources to determine if the student has a mental or physical impairment that substantially impairs a Major Life Activity/Major Bodily Function (MLA/MBF).</a:t>
            </a:r>
            <a:endParaRPr b="0" sz="1400">
              <a:latin typeface="Arial"/>
              <a:ea typeface="Arial"/>
              <a:cs typeface="Arial"/>
              <a:sym typeface="Arial"/>
            </a:endParaRPr>
          </a:p>
          <a:p>
            <a:pPr indent="0" lvl="0" marL="0" rtl="0" algn="l">
              <a:spcBef>
                <a:spcPts val="0"/>
              </a:spcBef>
              <a:spcAft>
                <a:spcPts val="0"/>
              </a:spcAft>
              <a:buNone/>
            </a:pPr>
            <a:r>
              <a:t/>
            </a:r>
            <a:endParaRPr b="0" sz="1400">
              <a:latin typeface="Arial"/>
              <a:ea typeface="Arial"/>
              <a:cs typeface="Arial"/>
              <a:sym typeface="Arial"/>
            </a:endParaRPr>
          </a:p>
          <a:p>
            <a:pPr indent="0" lvl="0" marL="0" rtl="0" algn="l">
              <a:spcBef>
                <a:spcPts val="0"/>
              </a:spcBef>
              <a:spcAft>
                <a:spcPts val="0"/>
              </a:spcAft>
              <a:buNone/>
            </a:pPr>
            <a:r>
              <a:rPr b="0" lang="en" sz="1400">
                <a:latin typeface="Arial"/>
                <a:ea typeface="Arial"/>
                <a:cs typeface="Arial"/>
                <a:sym typeface="Arial"/>
              </a:rPr>
              <a:t>The student has a substantial limitation if he/she is limited in the performance of one or more MLA/MBF's that the average student at the same age or grade in the general population can perform. The </a:t>
            </a:r>
            <a:r>
              <a:rPr lang="en" sz="1400">
                <a:latin typeface="Arial"/>
                <a:ea typeface="Arial"/>
                <a:cs typeface="Arial"/>
                <a:sym typeface="Arial"/>
              </a:rPr>
              <a:t>Rubric to Assist in Determining Level of Impact of Disability on School Functioning </a:t>
            </a:r>
            <a:r>
              <a:rPr b="0" lang="en" sz="1400">
                <a:latin typeface="Arial"/>
                <a:ea typeface="Arial"/>
                <a:cs typeface="Arial"/>
                <a:sym typeface="Arial"/>
              </a:rPr>
              <a:t>is provided in the appendix to assist teams.</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The </a:t>
            </a:r>
            <a:r>
              <a:rPr lang="en" sz="1400">
                <a:latin typeface="Arial"/>
                <a:ea typeface="Arial"/>
                <a:cs typeface="Arial"/>
                <a:sym typeface="Arial"/>
              </a:rPr>
              <a:t>Section 504 Evaluation Eligibility and Eligibility Determination </a:t>
            </a:r>
            <a:r>
              <a:rPr b="0" lang="en" sz="1400">
                <a:latin typeface="Arial"/>
                <a:ea typeface="Arial"/>
                <a:cs typeface="Arial"/>
                <a:sym typeface="Arial"/>
              </a:rPr>
              <a:t>form (See appendix for Form 504 G) is used to guide the team in making Section 504 eligibility decisions. A copy of the completed eligibility paperwork and the Parent/Student Rights notice is given to the parents.</a:t>
            </a:r>
            <a:endParaRPr b="0" sz="1400">
              <a:latin typeface="Arial"/>
              <a:ea typeface="Arial"/>
              <a:cs typeface="Arial"/>
              <a:sym typeface="Arial"/>
            </a:endParaRPr>
          </a:p>
          <a:p>
            <a:pPr indent="0" lvl="0" marL="0" rtl="0" algn="l">
              <a:spcBef>
                <a:spcPts val="0"/>
              </a:spcBef>
              <a:spcAft>
                <a:spcPts val="0"/>
              </a:spcAft>
              <a:buNone/>
            </a:pPr>
            <a:r>
              <a:t/>
            </a:r>
            <a:endParaRPr sz="1400">
              <a:latin typeface="Arial"/>
              <a:ea typeface="Arial"/>
              <a:cs typeface="Arial"/>
              <a:sym typeface="Arial"/>
            </a:endParaRPr>
          </a:p>
        </p:txBody>
      </p:sp>
      <p:sp>
        <p:nvSpPr>
          <p:cNvPr id="233" name="Google Shape;233;p38"/>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Eligibility</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39"/>
          <p:cNvSpPr txBox="1"/>
          <p:nvPr>
            <p:ph idx="1" type="body"/>
          </p:nvPr>
        </p:nvSpPr>
        <p:spPr>
          <a:xfrm>
            <a:off x="370900" y="1200168"/>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Section 504 requires an appropriate educational program be designed to meet the individual educational needs of qualified disabled students. The 504 team, consisting of members knowledgeable of the student, the evaluation data, and the placement options is responsible for the development of an accommodation plan.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Accommodations, services, and related aids must focus on the identified substantial limitation(s) in a MLA/MBF. For example if a student's impairment results in a substantial limitation in the major life activity of reading, then accommodations that address motor limitations, etc., would not be appropriate. Accommodations must be designed to meet individual educational needs of students with disabilities as adequately as the needs of non-disabled students are met.</a:t>
            </a:r>
            <a:endParaRPr b="0" sz="1400">
              <a:latin typeface="Arial"/>
              <a:ea typeface="Arial"/>
              <a:cs typeface="Arial"/>
              <a:sym typeface="Arial"/>
            </a:endParaRPr>
          </a:p>
          <a:p>
            <a:pPr indent="0" lvl="0" marL="0" rtl="0" algn="l">
              <a:spcBef>
                <a:spcPts val="0"/>
              </a:spcBef>
              <a:spcAft>
                <a:spcPts val="0"/>
              </a:spcAft>
              <a:buNone/>
            </a:pPr>
            <a:r>
              <a:t/>
            </a:r>
            <a:endParaRPr sz="1400">
              <a:latin typeface="Arial"/>
              <a:ea typeface="Arial"/>
              <a:cs typeface="Arial"/>
              <a:sym typeface="Arial"/>
            </a:endParaRPr>
          </a:p>
        </p:txBody>
      </p:sp>
      <p:sp>
        <p:nvSpPr>
          <p:cNvPr id="239" name="Google Shape;239;p39"/>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t>Accommodation Plan Development </a:t>
            </a:r>
            <a:endParaRPr sz="360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40"/>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The </a:t>
            </a:r>
            <a:r>
              <a:rPr lang="en" sz="1400">
                <a:latin typeface="Arial"/>
                <a:ea typeface="Arial"/>
                <a:cs typeface="Arial"/>
                <a:sym typeface="Arial"/>
              </a:rPr>
              <a:t>Section 504 Accommodation Plan </a:t>
            </a:r>
            <a:r>
              <a:rPr b="0" lang="en" sz="1400">
                <a:latin typeface="Arial"/>
                <a:ea typeface="Arial"/>
                <a:cs typeface="Arial"/>
                <a:sym typeface="Arial"/>
              </a:rPr>
              <a:t>form (See appendix for form) is used to record accommodations and services. The Section 504 case manager must provide teachers and other staff responsible for implementing the plan with a copy of the student’s accommodations and services. Assure that teacher(s) and staff are trained on special accommodations and services, such as the use and administration of EpiPen, etc., when necessary. The Section 504 case manager monitors the implementation of the plan and the progress of the student.</a:t>
            </a:r>
            <a:endParaRPr b="0" sz="1400">
              <a:latin typeface="Arial"/>
              <a:ea typeface="Arial"/>
              <a:cs typeface="Arial"/>
              <a:sym typeface="Arial"/>
            </a:endParaRPr>
          </a:p>
          <a:p>
            <a:pPr indent="0" lvl="0" marL="0" rtl="0" algn="l">
              <a:spcBef>
                <a:spcPts val="0"/>
              </a:spcBef>
              <a:spcAft>
                <a:spcPts val="0"/>
              </a:spcAft>
              <a:buNone/>
            </a:pPr>
            <a:r>
              <a:t/>
            </a:r>
            <a:endParaRPr sz="1400">
              <a:latin typeface="Arial"/>
              <a:ea typeface="Arial"/>
              <a:cs typeface="Arial"/>
              <a:sym typeface="Arial"/>
            </a:endParaRPr>
          </a:p>
        </p:txBody>
      </p:sp>
      <p:sp>
        <p:nvSpPr>
          <p:cNvPr id="245" name="Google Shape;245;p40"/>
          <p:cNvSpPr txBox="1"/>
          <p:nvPr>
            <p:ph type="title"/>
          </p:nvPr>
        </p:nvSpPr>
        <p:spPr>
          <a:xfrm>
            <a:off x="457200" y="2821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Plan &amp; Service Implementation</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41"/>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Each student with accommodations and/or services shall have their plan reviewed annually. The review may occur more often if the student’s rate of progress changes significantly, if there is a noticeable change in behavior, or upon parental request.</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Attendees at annual reviews are generally the student's teachers and other Section 504 team members. Recognizing that some teachers may not be able to attend due to schedule conflicts, teachers should provide the team with information about the student's classroom performance.</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The review should address the need for additional evaluation information, whether the student continues to have a qualified disability, and the effectiveness of the accommodations.</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All pertinent information will be collected ( i.e., medical assessments, therapist updates, progress reporting.</a:t>
            </a:r>
            <a:endParaRPr b="0" sz="1400">
              <a:latin typeface="Arial"/>
              <a:ea typeface="Arial"/>
              <a:cs typeface="Arial"/>
              <a:sym typeface="Arial"/>
            </a:endParaRPr>
          </a:p>
          <a:p>
            <a:pPr indent="0" lvl="0" marL="0" rtl="0" algn="l">
              <a:spcBef>
                <a:spcPts val="0"/>
              </a:spcBef>
              <a:spcAft>
                <a:spcPts val="0"/>
              </a:spcAft>
              <a:buNone/>
            </a:pPr>
            <a:r>
              <a:t/>
            </a:r>
            <a:endParaRPr/>
          </a:p>
        </p:txBody>
      </p:sp>
      <p:sp>
        <p:nvSpPr>
          <p:cNvPr id="251" name="Google Shape;251;p41"/>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Annual Review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42"/>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A reevaluation shall be conducted every three years. The reevaluation may occur sooner, though no more than one time each year, when requested by parents or school personnel. In addition, the Section 504 team will conduct a reevaluation prior to any significant change of placement, e.g., changing from a regular education setting to a special education setting, or facing a long-term suspension/expulsion. Keep in mind that the discontinuation of services is a significant change of placement. (34 CFR §104.35(d)).</a:t>
            </a:r>
            <a:endParaRPr b="0" sz="1400">
              <a:latin typeface="Arial"/>
              <a:ea typeface="Arial"/>
              <a:cs typeface="Arial"/>
              <a:sym typeface="Arial"/>
            </a:endParaRPr>
          </a:p>
          <a:p>
            <a:pPr indent="0" lvl="0" marL="0" rtl="0" algn="l">
              <a:spcBef>
                <a:spcPts val="0"/>
              </a:spcBef>
              <a:spcAft>
                <a:spcPts val="0"/>
              </a:spcAft>
              <a:buNone/>
            </a:pPr>
            <a:r>
              <a:t/>
            </a:r>
            <a:endParaRPr sz="1400">
              <a:latin typeface="Arial"/>
              <a:ea typeface="Arial"/>
              <a:cs typeface="Arial"/>
              <a:sym typeface="Arial"/>
            </a:endParaRPr>
          </a:p>
        </p:txBody>
      </p:sp>
      <p:sp>
        <p:nvSpPr>
          <p:cNvPr id="257" name="Google Shape;257;p42"/>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Reevaluation</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43"/>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When a student transfers into the </a:t>
            </a:r>
            <a:r>
              <a:rPr b="0" lang="en" sz="1400">
                <a:solidFill>
                  <a:srgbClr val="000000"/>
                </a:solidFill>
                <a:latin typeface="Arial"/>
                <a:ea typeface="Arial"/>
                <a:cs typeface="Arial"/>
                <a:sym typeface="Arial"/>
              </a:rPr>
              <a:t>Long Branch Public Schools</a:t>
            </a:r>
            <a:r>
              <a:rPr b="0" lang="en" sz="1400">
                <a:latin typeface="Arial"/>
                <a:ea typeface="Arial"/>
                <a:cs typeface="Arial"/>
                <a:sym typeface="Arial"/>
              </a:rPr>
              <a:t> from another school district with an existing Section 504 Plan, the team must meet to review the plan. If there are no concerns about the transfer student’s eligibility or the accommodation plan, the transfer plan should be implemented without delay. On the other hand, if the Section 504 team does not agree with the decision and/or plan from the previous district, the student should be promptly evaluated to determine eligibility and the need for accommodations. In this case, the existing plan will be followed until the reevaluation and eligibility determination are completed.</a:t>
            </a:r>
            <a:endParaRPr b="0" sz="1400">
              <a:latin typeface="Arial"/>
              <a:ea typeface="Arial"/>
              <a:cs typeface="Arial"/>
              <a:sym typeface="Arial"/>
            </a:endParaRPr>
          </a:p>
          <a:p>
            <a:pPr indent="0" lvl="0" marL="0" rtl="0" algn="l">
              <a:spcBef>
                <a:spcPts val="0"/>
              </a:spcBef>
              <a:spcAft>
                <a:spcPts val="0"/>
              </a:spcAft>
              <a:buNone/>
            </a:pPr>
            <a:r>
              <a:t/>
            </a:r>
            <a:endParaRPr/>
          </a:p>
        </p:txBody>
      </p:sp>
      <p:sp>
        <p:nvSpPr>
          <p:cNvPr id="263" name="Google Shape;263;p43"/>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t>Transfer Student Section 504 Plan</a:t>
            </a:r>
            <a:endParaRPr sz="360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44"/>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0" lang="en" sz="1400">
                <a:latin typeface="Arial"/>
                <a:ea typeface="Arial"/>
                <a:cs typeface="Arial"/>
                <a:sym typeface="Arial"/>
              </a:rPr>
              <a:t>When a student commits a violation of the school’s code of conduct for which a suspension, e.g. in-school, out-of-school, bus suspension, expulsion, etc., is considered which could result in more than 10 cumulative days for the school year, the Section 504 team must meet first to determine if the behavior is directly caused by the student's disability or the failure of the district to provide FAPE. The </a:t>
            </a:r>
            <a:r>
              <a:rPr lang="en" sz="1400">
                <a:latin typeface="Arial"/>
                <a:ea typeface="Arial"/>
                <a:cs typeface="Arial"/>
                <a:sym typeface="Arial"/>
              </a:rPr>
              <a:t>Section 504 Manifestation Determination </a:t>
            </a:r>
            <a:r>
              <a:rPr b="0" lang="en" sz="1400">
                <a:latin typeface="Arial"/>
                <a:ea typeface="Arial"/>
                <a:cs typeface="Arial"/>
                <a:sym typeface="Arial"/>
              </a:rPr>
              <a:t>form (See appendix for Form 504 I) must be completed at this meeting.</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If it is determined that the behavior is caused by the disability, the 504 team shall modify the current educational placement or provide, if appropriate, an alternative educational placement.</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On the other hand, if the team determines that the violation of the school code of conduct is not caused by the disability, the relevant disciplinary procedures applicable to students without disabilities may be applied. This means that Section 504 eligible students may be suspended without educational services if non-disabled students would not receive services during the same suspension. If non-disabled students are offered enrollment in an alternative school during the suspension, the same offer must be made to Section 504 eligible students.</a:t>
            </a:r>
            <a:endParaRPr b="0" sz="1400">
              <a:latin typeface="Arial"/>
              <a:ea typeface="Arial"/>
              <a:cs typeface="Arial"/>
              <a:sym typeface="Arial"/>
            </a:endParaRPr>
          </a:p>
          <a:p>
            <a:pPr indent="0" lvl="0" marL="0" rtl="0" algn="l">
              <a:spcBef>
                <a:spcPts val="0"/>
              </a:spcBef>
              <a:spcAft>
                <a:spcPts val="0"/>
              </a:spcAft>
              <a:buNone/>
            </a:pPr>
            <a:r>
              <a:t/>
            </a:r>
            <a:endParaRPr/>
          </a:p>
        </p:txBody>
      </p:sp>
      <p:sp>
        <p:nvSpPr>
          <p:cNvPr id="269" name="Google Shape;269;p44"/>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Student Discipline</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45"/>
          <p:cNvSpPr txBox="1"/>
          <p:nvPr>
            <p:ph idx="1" type="body"/>
          </p:nvPr>
        </p:nvSpPr>
        <p:spPr>
          <a:xfrm>
            <a:off x="690400" y="1277250"/>
            <a:ext cx="7870500" cy="319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200">
                <a:latin typeface="Times New Roman"/>
                <a:ea typeface="Times New Roman"/>
                <a:cs typeface="Times New Roman"/>
                <a:sym typeface="Times New Roman"/>
              </a:rPr>
              <a:t>T</a:t>
            </a:r>
            <a:r>
              <a:rPr b="0" lang="en" sz="1200">
                <a:latin typeface="Arial"/>
                <a:ea typeface="Arial"/>
                <a:cs typeface="Arial"/>
                <a:sym typeface="Arial"/>
              </a:rPr>
              <a:t>he school district has specific responsibilities under the Act, which include the responsibility to identify, evaluate, and if the child is determined to be eligible under Section 504, to afford access to appropriate educational services through a written accommodation plan. The substantive standard is commensurate opportunity. 17</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200">
                <a:latin typeface="Arial"/>
                <a:ea typeface="Arial"/>
                <a:cs typeface="Arial"/>
                <a:sym typeface="Arial"/>
              </a:rPr>
              <a:t>The school district must also provide notice and due process. If the parent/guardian disagrees with the determination made by the professional staff of the school district, he/she has a right to a hearing with an impartial hearing officer.</a:t>
            </a:r>
            <a:endParaRPr b="0" sz="1200">
              <a:latin typeface="Arial"/>
              <a:ea typeface="Arial"/>
              <a:cs typeface="Arial"/>
              <a:sym typeface="Arial"/>
            </a:endParaRPr>
          </a:p>
          <a:p>
            <a:pPr indent="0" lvl="0" marL="0" rtl="0" algn="l">
              <a:spcBef>
                <a:spcPts val="0"/>
              </a:spcBef>
              <a:spcAft>
                <a:spcPts val="0"/>
              </a:spcAft>
              <a:buNone/>
            </a:pPr>
            <a:r>
              <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200">
                <a:latin typeface="Arial"/>
                <a:ea typeface="Arial"/>
                <a:cs typeface="Arial"/>
                <a:sym typeface="Arial"/>
              </a:rPr>
              <a:t>The </a:t>
            </a:r>
            <a:r>
              <a:rPr lang="en" sz="1200">
                <a:latin typeface="Arial"/>
                <a:ea typeface="Arial"/>
                <a:cs typeface="Arial"/>
                <a:sym typeface="Arial"/>
              </a:rPr>
              <a:t>United States Department of Education’s Office of Civil Rights (OCR) </a:t>
            </a:r>
            <a:r>
              <a:rPr b="0" lang="en" sz="1200">
                <a:latin typeface="Arial"/>
                <a:ea typeface="Arial"/>
                <a:cs typeface="Arial"/>
                <a:sym typeface="Arial"/>
              </a:rPr>
              <a:t>is charged with the responsibility of ensuring compliance with Section 504 in order to: 1) protect qualified disabled students from denials or exclusions from educational opportunities based on a disability; 2) prohibit unequal treatment of qualified disabled students based on their disability; and, 3) protect qualified disabled students when IDEA protection is not applicable or available.</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200">
                <a:latin typeface="Arial"/>
                <a:ea typeface="Arial"/>
                <a:cs typeface="Arial"/>
                <a:sym typeface="Arial"/>
              </a:rPr>
              <a:t>Regulations grant OCR the authority to investigate individual complaints of discrimination. It has virtually no discretionary power not to investigate complaints. Unlike IDEA, where the federal government’s impact on local schools is mediated through the state department of education, OCR’s regulatory authority to investigate complaints places the federal government face-to-face with local administrators.</a:t>
            </a:r>
            <a:endParaRPr b="0" sz="1200">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p:txBody>
      </p:sp>
      <p:sp>
        <p:nvSpPr>
          <p:cNvPr id="275" name="Google Shape;275;p45"/>
          <p:cNvSpPr txBox="1"/>
          <p:nvPr>
            <p:ph type="title"/>
          </p:nvPr>
        </p:nvSpPr>
        <p:spPr>
          <a:xfrm>
            <a:off x="510850" y="3526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Enforcement</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46"/>
          <p:cNvSpPr txBox="1"/>
          <p:nvPr>
            <p:ph idx="1" type="body"/>
          </p:nvPr>
        </p:nvSpPr>
        <p:spPr>
          <a:xfrm>
            <a:off x="457200" y="1097525"/>
            <a:ext cx="8229600" cy="374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0" lang="en" sz="1200">
                <a:latin typeface="Arial"/>
                <a:ea typeface="Arial"/>
                <a:cs typeface="Arial"/>
                <a:sym typeface="Arial"/>
              </a:rPr>
              <a:t>Enforcement of Section 504 is the responsibility of the Office for Civil Rights. The Headquarters is located at:</a:t>
            </a:r>
            <a:endParaRPr b="0" sz="1200">
              <a:latin typeface="Arial"/>
              <a:ea typeface="Arial"/>
              <a:cs typeface="Arial"/>
              <a:sym typeface="Arial"/>
            </a:endParaRPr>
          </a:p>
          <a:p>
            <a:pPr indent="0" lvl="0" marL="0" rtl="0" algn="ctr">
              <a:spcBef>
                <a:spcPts val="0"/>
              </a:spcBef>
              <a:spcAft>
                <a:spcPts val="0"/>
              </a:spcAft>
              <a:buNone/>
            </a:pPr>
            <a:r>
              <a:t/>
            </a:r>
            <a:endParaRPr b="0" sz="1100">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b="0" lang="en" sz="1200">
                <a:latin typeface="Arial"/>
                <a:ea typeface="Arial"/>
                <a:cs typeface="Arial"/>
                <a:sym typeface="Arial"/>
              </a:rPr>
              <a:t>U.S. Department of Education Office for Civil Rights</a:t>
            </a:r>
            <a:endParaRPr b="0" sz="1200">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b="0" lang="en" sz="1200">
                <a:latin typeface="Arial"/>
                <a:ea typeface="Arial"/>
                <a:cs typeface="Arial"/>
                <a:sym typeface="Arial"/>
              </a:rPr>
              <a:t>Customer Service Team</a:t>
            </a:r>
            <a:endParaRPr b="0" sz="1200">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b="0" lang="en" sz="1200">
                <a:latin typeface="Arial"/>
                <a:ea typeface="Arial"/>
                <a:cs typeface="Arial"/>
                <a:sym typeface="Arial"/>
              </a:rPr>
              <a:t>400 Maryland Avenue, SW</a:t>
            </a:r>
            <a:endParaRPr b="0" sz="1200">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b="0" lang="en" sz="1200">
                <a:latin typeface="Arial"/>
                <a:ea typeface="Arial"/>
                <a:cs typeface="Arial"/>
                <a:sym typeface="Arial"/>
              </a:rPr>
              <a:t>Washington, D.C. 20202-1100</a:t>
            </a:r>
            <a:endParaRPr b="0" sz="1200">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b="0" lang="en" sz="1200">
                <a:latin typeface="Arial"/>
                <a:ea typeface="Arial"/>
                <a:cs typeface="Arial"/>
                <a:sym typeface="Arial"/>
              </a:rPr>
              <a:t>OCR National Office Contact Information:</a:t>
            </a:r>
            <a:endParaRPr b="0" sz="1200">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b="0" lang="en" sz="1200">
                <a:latin typeface="Arial"/>
                <a:ea typeface="Arial"/>
                <a:cs typeface="Arial"/>
                <a:sym typeface="Arial"/>
              </a:rPr>
              <a:t>Telephone: 800-421-3481 TDD: 877-521-2172</a:t>
            </a:r>
            <a:endParaRPr b="0" sz="1200">
              <a:latin typeface="Arial"/>
              <a:ea typeface="Arial"/>
              <a:cs typeface="Arial"/>
              <a:sym typeface="Arial"/>
            </a:endParaRPr>
          </a:p>
          <a:p>
            <a:pPr indent="0" lvl="0" marL="0" rtl="0" algn="ctr">
              <a:spcBef>
                <a:spcPts val="0"/>
              </a:spcBef>
              <a:spcAft>
                <a:spcPts val="0"/>
              </a:spcAft>
              <a:buNone/>
            </a:pPr>
            <a:r>
              <a:rPr b="0" lang="en" sz="1200">
                <a:latin typeface="Arial"/>
                <a:ea typeface="Arial"/>
                <a:cs typeface="Arial"/>
                <a:sym typeface="Arial"/>
              </a:rPr>
              <a:t>FAX: 202-245-6840 Email: </a:t>
            </a:r>
            <a:r>
              <a:rPr b="0" lang="en" sz="1200" u="sng">
                <a:solidFill>
                  <a:schemeClr val="hlink"/>
                </a:solidFill>
                <a:latin typeface="Arial"/>
                <a:ea typeface="Arial"/>
                <a:cs typeface="Arial"/>
                <a:sym typeface="Arial"/>
                <a:hlinkClick r:id="rId3"/>
              </a:rPr>
              <a:t>OCR@ed.gov</a:t>
            </a:r>
            <a:endParaRPr b="0" sz="1200">
              <a:latin typeface="Arial"/>
              <a:ea typeface="Arial"/>
              <a:cs typeface="Arial"/>
              <a:sym typeface="Arial"/>
            </a:endParaRPr>
          </a:p>
          <a:p>
            <a:pPr indent="0" lvl="0" marL="0" rtl="0" algn="ctr">
              <a:spcBef>
                <a:spcPts val="0"/>
              </a:spcBef>
              <a:spcAft>
                <a:spcPts val="0"/>
              </a:spcAft>
              <a:buClr>
                <a:schemeClr val="dk1"/>
              </a:buClr>
              <a:buSzPts val="1100"/>
              <a:buFont typeface="Arial"/>
              <a:buNone/>
            </a:pPr>
            <a:r>
              <a:t/>
            </a:r>
            <a:endParaRPr b="0" sz="1100">
              <a:latin typeface="Arial"/>
              <a:ea typeface="Arial"/>
              <a:cs typeface="Arial"/>
              <a:sym typeface="Arial"/>
            </a:endParaRPr>
          </a:p>
          <a:p>
            <a:pPr indent="0" lvl="0" marL="0" rtl="0" algn="l">
              <a:spcBef>
                <a:spcPts val="0"/>
              </a:spcBef>
              <a:spcAft>
                <a:spcPts val="0"/>
              </a:spcAft>
              <a:buNone/>
            </a:pPr>
            <a:r>
              <a:rPr b="0" lang="en" sz="1200">
                <a:latin typeface="Arial"/>
                <a:ea typeface="Arial"/>
                <a:cs typeface="Arial"/>
                <a:sym typeface="Arial"/>
              </a:rPr>
              <a:t>The regional OCR office serving the district is located at:</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200">
              <a:latin typeface="Arial"/>
              <a:ea typeface="Arial"/>
              <a:cs typeface="Arial"/>
              <a:sym typeface="Arial"/>
            </a:endParaRPr>
          </a:p>
          <a:p>
            <a:pPr indent="0" lvl="0" marL="0" rtl="0" algn="ctr">
              <a:lnSpc>
                <a:spcPct val="115000"/>
              </a:lnSpc>
              <a:spcBef>
                <a:spcPts val="0"/>
              </a:spcBef>
              <a:spcAft>
                <a:spcPts val="0"/>
              </a:spcAft>
              <a:buClr>
                <a:schemeClr val="dk1"/>
              </a:buClr>
              <a:buSzPts val="1100"/>
              <a:buFont typeface="Arial"/>
              <a:buNone/>
            </a:pPr>
            <a:r>
              <a:rPr b="0" lang="en" sz="1200">
                <a:latin typeface="Arial"/>
                <a:ea typeface="Arial"/>
                <a:cs typeface="Arial"/>
                <a:sym typeface="Arial"/>
              </a:rPr>
              <a:t>Michael Carter, Regional Manager, Office for Civil Rights</a:t>
            </a:r>
            <a:endParaRPr b="0" sz="1200">
              <a:latin typeface="Arial"/>
              <a:ea typeface="Arial"/>
              <a:cs typeface="Arial"/>
              <a:sym typeface="Arial"/>
            </a:endParaRPr>
          </a:p>
          <a:p>
            <a:pPr indent="0" lvl="0" marL="0" rtl="0" algn="ctr">
              <a:lnSpc>
                <a:spcPct val="115000"/>
              </a:lnSpc>
              <a:spcBef>
                <a:spcPts val="0"/>
              </a:spcBef>
              <a:spcAft>
                <a:spcPts val="0"/>
              </a:spcAft>
              <a:buClr>
                <a:schemeClr val="dk1"/>
              </a:buClr>
              <a:buSzPts val="1100"/>
              <a:buFont typeface="Arial"/>
              <a:buNone/>
            </a:pPr>
            <a:r>
              <a:rPr b="0" lang="en" sz="1200">
                <a:latin typeface="Arial"/>
                <a:ea typeface="Arial"/>
                <a:cs typeface="Arial"/>
                <a:sym typeface="Arial"/>
              </a:rPr>
              <a:t>US Department of Health and Human Services</a:t>
            </a:r>
            <a:endParaRPr b="0" sz="1200">
              <a:latin typeface="Arial"/>
              <a:ea typeface="Arial"/>
              <a:cs typeface="Arial"/>
              <a:sym typeface="Arial"/>
            </a:endParaRPr>
          </a:p>
          <a:p>
            <a:pPr indent="0" lvl="0" marL="0" rtl="0" algn="ctr">
              <a:lnSpc>
                <a:spcPct val="115000"/>
              </a:lnSpc>
              <a:spcBef>
                <a:spcPts val="0"/>
              </a:spcBef>
              <a:spcAft>
                <a:spcPts val="0"/>
              </a:spcAft>
              <a:buClr>
                <a:schemeClr val="dk1"/>
              </a:buClr>
              <a:buSzPts val="1100"/>
              <a:buFont typeface="Arial"/>
              <a:buNone/>
            </a:pPr>
            <a:r>
              <a:rPr b="0" lang="en" sz="1200">
                <a:latin typeface="Arial"/>
                <a:ea typeface="Arial"/>
                <a:cs typeface="Arial"/>
                <a:sym typeface="Arial"/>
              </a:rPr>
              <a:t>Jacob Javits Federal Building</a:t>
            </a:r>
            <a:endParaRPr b="0" sz="1200">
              <a:latin typeface="Arial"/>
              <a:ea typeface="Arial"/>
              <a:cs typeface="Arial"/>
              <a:sym typeface="Arial"/>
            </a:endParaRPr>
          </a:p>
          <a:p>
            <a:pPr indent="0" lvl="0" marL="0" rtl="0" algn="ctr">
              <a:lnSpc>
                <a:spcPct val="115000"/>
              </a:lnSpc>
              <a:spcBef>
                <a:spcPts val="0"/>
              </a:spcBef>
              <a:spcAft>
                <a:spcPts val="0"/>
              </a:spcAft>
              <a:buClr>
                <a:schemeClr val="dk1"/>
              </a:buClr>
              <a:buSzPts val="1100"/>
              <a:buFont typeface="Arial"/>
              <a:buNone/>
            </a:pPr>
            <a:r>
              <a:rPr b="0" lang="en" sz="1200">
                <a:latin typeface="Arial"/>
                <a:ea typeface="Arial"/>
                <a:cs typeface="Arial"/>
                <a:sym typeface="Arial"/>
              </a:rPr>
              <a:t>26 Federal Plaza – Suite 3312</a:t>
            </a:r>
            <a:endParaRPr b="0" sz="1200">
              <a:latin typeface="Arial"/>
              <a:ea typeface="Arial"/>
              <a:cs typeface="Arial"/>
              <a:sym typeface="Arial"/>
            </a:endParaRPr>
          </a:p>
          <a:p>
            <a:pPr indent="0" lvl="0" marL="0" rtl="0" algn="ctr">
              <a:lnSpc>
                <a:spcPct val="115000"/>
              </a:lnSpc>
              <a:spcBef>
                <a:spcPts val="0"/>
              </a:spcBef>
              <a:spcAft>
                <a:spcPts val="0"/>
              </a:spcAft>
              <a:buClr>
                <a:schemeClr val="dk1"/>
              </a:buClr>
              <a:buSzPts val="1100"/>
              <a:buFont typeface="Arial"/>
              <a:buNone/>
            </a:pPr>
            <a:r>
              <a:rPr b="0" lang="en" sz="1200">
                <a:latin typeface="Arial"/>
                <a:ea typeface="Arial"/>
                <a:cs typeface="Arial"/>
                <a:sym typeface="Arial"/>
              </a:rPr>
              <a:t>New York, NY 10278</a:t>
            </a:r>
            <a:endParaRPr b="0" sz="1200">
              <a:latin typeface="Arial"/>
              <a:ea typeface="Arial"/>
              <a:cs typeface="Arial"/>
              <a:sym typeface="Arial"/>
            </a:endParaRPr>
          </a:p>
          <a:p>
            <a:pPr indent="0" lvl="0" marL="0" rtl="0" algn="ctr">
              <a:lnSpc>
                <a:spcPct val="115000"/>
              </a:lnSpc>
              <a:spcBef>
                <a:spcPts val="0"/>
              </a:spcBef>
              <a:spcAft>
                <a:spcPts val="0"/>
              </a:spcAft>
              <a:buClr>
                <a:schemeClr val="dk1"/>
              </a:buClr>
              <a:buSzPts val="1100"/>
              <a:buFont typeface="Arial"/>
              <a:buNone/>
            </a:pPr>
            <a:r>
              <a:rPr b="0" lang="en" sz="1200">
                <a:latin typeface="Arial"/>
                <a:ea typeface="Arial"/>
                <a:cs typeface="Arial"/>
                <a:sym typeface="Arial"/>
              </a:rPr>
              <a:t>Voice Phone (212) 264-3313 Fax (212) 264-3039</a:t>
            </a:r>
            <a:endParaRPr b="0" sz="1200">
              <a:latin typeface="Arial"/>
              <a:ea typeface="Arial"/>
              <a:cs typeface="Arial"/>
              <a:sym typeface="Arial"/>
            </a:endParaRPr>
          </a:p>
          <a:p>
            <a:pPr indent="0" lvl="0" marL="0" rtl="0" algn="ctr">
              <a:lnSpc>
                <a:spcPct val="115000"/>
              </a:lnSpc>
              <a:spcBef>
                <a:spcPts val="0"/>
              </a:spcBef>
              <a:spcAft>
                <a:spcPts val="0"/>
              </a:spcAft>
              <a:buClr>
                <a:schemeClr val="dk1"/>
              </a:buClr>
              <a:buSzPts val="1100"/>
              <a:buFont typeface="Arial"/>
              <a:buNone/>
            </a:pPr>
            <a:r>
              <a:rPr b="0" lang="en" sz="1200">
                <a:latin typeface="Arial"/>
                <a:ea typeface="Arial"/>
                <a:cs typeface="Arial"/>
                <a:sym typeface="Arial"/>
              </a:rPr>
              <a:t>TDD (212) 264-2355</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2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a:latin typeface="Arial"/>
              <a:ea typeface="Arial"/>
              <a:cs typeface="Arial"/>
              <a:sym typeface="Arial"/>
            </a:endParaRPr>
          </a:p>
          <a:p>
            <a:pPr indent="0" lvl="0" marL="0" rtl="0" algn="l">
              <a:spcBef>
                <a:spcPts val="0"/>
              </a:spcBef>
              <a:spcAft>
                <a:spcPts val="0"/>
              </a:spcAft>
              <a:buNone/>
            </a:pPr>
            <a:r>
              <a:t/>
            </a:r>
            <a:endParaRPr/>
          </a:p>
        </p:txBody>
      </p:sp>
      <p:sp>
        <p:nvSpPr>
          <p:cNvPr id="281" name="Google Shape;281;p46"/>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Enforcement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1"/>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0" sz="1200">
              <a:solidFill>
                <a:schemeClr val="dk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solidFill>
                  <a:schemeClr val="dk1"/>
                </a:solidFill>
                <a:latin typeface="Arial"/>
                <a:ea typeface="Arial"/>
                <a:cs typeface="Arial"/>
                <a:sym typeface="Arial"/>
              </a:rPr>
              <a:t>Three federal laws regulate provision of educational services to children and adolescents with disabilities: Individuals with Disabilities Act (IDEA); Section 504 of the Rehabilitation Act of 1973 (§504); and the Americans with Disabilities Act (ADA). These laws fundamentally mandate that each child with a disability be provided a free education that is appropriate to the child’s educational needs in light of his or her particular disability. The definition of what constitutes a disability, however, is not identical under each of these laws. The information contained in this document focuses mainly on Section 504 and the ADA Amendments Act of 2008. The school district has specific responsibilities under the Act, which include the responsibility to identify, evaluate, and if the child is determined to be eligible under Section 504 and has needs, to afford access to appropriate educational services through a written accommodation plan. </a:t>
            </a:r>
            <a:endParaRPr b="0" sz="1400">
              <a:solidFill>
                <a:schemeClr val="dk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000">
                <a:latin typeface="Arial"/>
                <a:ea typeface="Arial"/>
                <a:cs typeface="Arial"/>
                <a:sym typeface="Arial"/>
              </a:rPr>
              <a:t>*Acknowledgment</a:t>
            </a:r>
            <a:r>
              <a:rPr b="0" lang="en" sz="1000">
                <a:latin typeface="Arial"/>
                <a:ea typeface="Arial"/>
                <a:cs typeface="Arial"/>
                <a:sym typeface="Arial"/>
              </a:rPr>
              <a:t>: Various documents from school districts, state agencies, organizations and individuals throughout the United States have been used in the development of this reference document.</a:t>
            </a:r>
            <a:endParaRPr b="0" sz="10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None/>
            </a:pPr>
            <a:r>
              <a:t/>
            </a:r>
            <a:endParaRPr b="0" sz="1400">
              <a:latin typeface="Arial"/>
              <a:ea typeface="Arial"/>
              <a:cs typeface="Arial"/>
              <a:sym typeface="Arial"/>
            </a:endParaRPr>
          </a:p>
        </p:txBody>
      </p:sp>
      <p:sp>
        <p:nvSpPr>
          <p:cNvPr id="74" name="Google Shape;74;p11"/>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Background </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47"/>
          <p:cNvSpPr txBox="1"/>
          <p:nvPr>
            <p:ph type="title"/>
          </p:nvPr>
        </p:nvSpPr>
        <p:spPr>
          <a:xfrm>
            <a:off x="457200" y="205976"/>
            <a:ext cx="8229600" cy="786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Section 504 Terms &amp; Acronyms</a:t>
            </a:r>
            <a:endParaRPr/>
          </a:p>
        </p:txBody>
      </p:sp>
      <p:sp>
        <p:nvSpPr>
          <p:cNvPr id="287" name="Google Shape;287;p47"/>
          <p:cNvSpPr txBox="1"/>
          <p:nvPr>
            <p:ph idx="1" type="body"/>
          </p:nvPr>
        </p:nvSpPr>
        <p:spPr>
          <a:xfrm>
            <a:off x="457200" y="855875"/>
            <a:ext cx="4038600" cy="410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The following list is common terms and acronyms used in Section 504, the Americans with Disabilities Amendments Act and the IDEA:</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chemeClr val="dk1"/>
                </a:solidFill>
                <a:latin typeface="Arial"/>
                <a:ea typeface="Arial"/>
                <a:cs typeface="Arial"/>
                <a:sym typeface="Arial"/>
              </a:rPr>
              <a:t>ADA </a:t>
            </a:r>
            <a:r>
              <a:rPr lang="en" sz="1200">
                <a:solidFill>
                  <a:schemeClr val="dk1"/>
                </a:solidFill>
                <a:latin typeface="Times New Roman"/>
                <a:ea typeface="Times New Roman"/>
                <a:cs typeface="Times New Roman"/>
                <a:sym typeface="Times New Roman"/>
              </a:rPr>
              <a:t>— Americans with Disabilities Act</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chemeClr val="dk1"/>
                </a:solidFill>
                <a:latin typeface="Arial"/>
                <a:ea typeface="Arial"/>
                <a:cs typeface="Arial"/>
                <a:sym typeface="Arial"/>
              </a:rPr>
              <a:t>ADAAA08 </a:t>
            </a:r>
            <a:r>
              <a:rPr lang="en" sz="1200">
                <a:solidFill>
                  <a:schemeClr val="dk1"/>
                </a:solidFill>
                <a:latin typeface="Times New Roman"/>
                <a:ea typeface="Times New Roman"/>
                <a:cs typeface="Times New Roman"/>
                <a:sym typeface="Times New Roman"/>
              </a:rPr>
              <a:t>— Americans with Disabilities Amendments Act of 2008</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chemeClr val="dk1"/>
                </a:solidFill>
                <a:latin typeface="Arial"/>
                <a:ea typeface="Arial"/>
                <a:cs typeface="Arial"/>
                <a:sym typeface="Arial"/>
              </a:rPr>
              <a:t>ADD </a:t>
            </a:r>
            <a:r>
              <a:rPr lang="en" sz="1200">
                <a:solidFill>
                  <a:schemeClr val="dk1"/>
                </a:solidFill>
                <a:latin typeface="Times New Roman"/>
                <a:ea typeface="Times New Roman"/>
                <a:cs typeface="Times New Roman"/>
                <a:sym typeface="Times New Roman"/>
              </a:rPr>
              <a:t>— Attention Deficit Disorder</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chemeClr val="dk1"/>
                </a:solidFill>
                <a:latin typeface="Arial"/>
                <a:ea typeface="Arial"/>
                <a:cs typeface="Arial"/>
                <a:sym typeface="Arial"/>
              </a:rPr>
              <a:t>ADHD </a:t>
            </a:r>
            <a:r>
              <a:rPr lang="en" sz="1200">
                <a:solidFill>
                  <a:schemeClr val="dk1"/>
                </a:solidFill>
                <a:latin typeface="Times New Roman"/>
                <a:ea typeface="Times New Roman"/>
                <a:cs typeface="Times New Roman"/>
                <a:sym typeface="Times New Roman"/>
              </a:rPr>
              <a:t>— Attention Deficit Hyperactivity Disorder</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chemeClr val="dk1"/>
                </a:solidFill>
                <a:latin typeface="Arial"/>
                <a:ea typeface="Arial"/>
                <a:cs typeface="Arial"/>
                <a:sym typeface="Arial"/>
              </a:rPr>
              <a:t>CEE </a:t>
            </a:r>
            <a:r>
              <a:rPr lang="en" sz="1200">
                <a:solidFill>
                  <a:schemeClr val="dk1"/>
                </a:solidFill>
                <a:latin typeface="Times New Roman"/>
                <a:ea typeface="Times New Roman"/>
                <a:cs typeface="Times New Roman"/>
                <a:sym typeface="Times New Roman"/>
              </a:rPr>
              <a:t>— Cultural, Environmental and Economic Factors</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chemeClr val="dk1"/>
                </a:solidFill>
                <a:latin typeface="Arial"/>
                <a:ea typeface="Arial"/>
                <a:cs typeface="Arial"/>
                <a:sym typeface="Arial"/>
              </a:rPr>
              <a:t>CFR </a:t>
            </a:r>
            <a:r>
              <a:rPr lang="en" sz="1200">
                <a:solidFill>
                  <a:schemeClr val="dk1"/>
                </a:solidFill>
                <a:latin typeface="Times New Roman"/>
                <a:ea typeface="Times New Roman"/>
                <a:cs typeface="Times New Roman"/>
                <a:sym typeface="Times New Roman"/>
              </a:rPr>
              <a:t>— Code of Federal Regulations</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chemeClr val="dk1"/>
                </a:solidFill>
                <a:latin typeface="Arial"/>
                <a:ea typeface="Arial"/>
                <a:cs typeface="Arial"/>
                <a:sym typeface="Arial"/>
              </a:rPr>
              <a:t>DD </a:t>
            </a:r>
            <a:r>
              <a:rPr lang="en" sz="1200">
                <a:solidFill>
                  <a:schemeClr val="dk1"/>
                </a:solidFill>
                <a:latin typeface="Times New Roman"/>
                <a:ea typeface="Times New Roman"/>
                <a:cs typeface="Times New Roman"/>
                <a:sym typeface="Times New Roman"/>
              </a:rPr>
              <a:t>— Developmental Disabilities</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chemeClr val="dk1"/>
                </a:solidFill>
                <a:latin typeface="Arial"/>
                <a:ea typeface="Arial"/>
                <a:cs typeface="Arial"/>
                <a:sym typeface="Arial"/>
              </a:rPr>
              <a:t>DNR </a:t>
            </a:r>
            <a:r>
              <a:rPr lang="en" sz="1200">
                <a:solidFill>
                  <a:schemeClr val="dk1"/>
                </a:solidFill>
                <a:latin typeface="Times New Roman"/>
                <a:ea typeface="Times New Roman"/>
                <a:cs typeface="Times New Roman"/>
                <a:sym typeface="Times New Roman"/>
              </a:rPr>
              <a:t>— Do Not Resuscitate</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chemeClr val="dk1"/>
                </a:solidFill>
                <a:latin typeface="Arial"/>
                <a:ea typeface="Arial"/>
                <a:cs typeface="Arial"/>
                <a:sym typeface="Arial"/>
              </a:rPr>
              <a:t>EEOP </a:t>
            </a:r>
            <a:r>
              <a:rPr lang="en" sz="1200">
                <a:solidFill>
                  <a:schemeClr val="dk1"/>
                </a:solidFill>
                <a:latin typeface="Times New Roman"/>
                <a:ea typeface="Times New Roman"/>
                <a:cs typeface="Times New Roman"/>
                <a:sym typeface="Times New Roman"/>
              </a:rPr>
              <a:t>— Equal Education Opportunity Plan (§504 plan)</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p>
        </p:txBody>
      </p:sp>
      <p:sp>
        <p:nvSpPr>
          <p:cNvPr id="288" name="Google Shape;288;p47"/>
          <p:cNvSpPr txBox="1"/>
          <p:nvPr>
            <p:ph idx="2" type="body"/>
          </p:nvPr>
        </p:nvSpPr>
        <p:spPr>
          <a:xfrm>
            <a:off x="4648200" y="833675"/>
            <a:ext cx="4038600" cy="4150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solidFill>
                  <a:schemeClr val="dk1"/>
                </a:solidFill>
                <a:latin typeface="Arial"/>
                <a:ea typeface="Arial"/>
                <a:cs typeface="Arial"/>
                <a:sym typeface="Arial"/>
              </a:rPr>
              <a:t>ED </a:t>
            </a:r>
            <a:r>
              <a:rPr lang="en" sz="1200">
                <a:solidFill>
                  <a:schemeClr val="dk1"/>
                </a:solidFill>
                <a:latin typeface="Times New Roman"/>
                <a:ea typeface="Times New Roman"/>
                <a:cs typeface="Times New Roman"/>
                <a:sym typeface="Times New Roman"/>
              </a:rPr>
              <a:t>— Emotionally Disturbed</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chemeClr val="dk1"/>
                </a:solidFill>
                <a:latin typeface="Arial"/>
                <a:ea typeface="Arial"/>
                <a:cs typeface="Arial"/>
                <a:sym typeface="Arial"/>
              </a:rPr>
              <a:t>ESY </a:t>
            </a:r>
            <a:r>
              <a:rPr lang="en" sz="1200">
                <a:solidFill>
                  <a:schemeClr val="dk1"/>
                </a:solidFill>
                <a:latin typeface="Times New Roman"/>
                <a:ea typeface="Times New Roman"/>
                <a:cs typeface="Times New Roman"/>
                <a:sym typeface="Times New Roman"/>
              </a:rPr>
              <a:t>— Extended School Year</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chemeClr val="dk1"/>
                </a:solidFill>
                <a:latin typeface="Arial"/>
                <a:ea typeface="Arial"/>
                <a:cs typeface="Arial"/>
                <a:sym typeface="Arial"/>
              </a:rPr>
              <a:t>FAPE </a:t>
            </a:r>
            <a:r>
              <a:rPr lang="en" sz="1200">
                <a:solidFill>
                  <a:schemeClr val="dk1"/>
                </a:solidFill>
                <a:latin typeface="Times New Roman"/>
                <a:ea typeface="Times New Roman"/>
                <a:cs typeface="Times New Roman"/>
                <a:sym typeface="Times New Roman"/>
              </a:rPr>
              <a:t>— Free Appropriate Public Education</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chemeClr val="dk1"/>
                </a:solidFill>
                <a:latin typeface="Arial"/>
                <a:ea typeface="Arial"/>
                <a:cs typeface="Arial"/>
                <a:sym typeface="Arial"/>
              </a:rPr>
              <a:t>FERPA </a:t>
            </a:r>
            <a:r>
              <a:rPr lang="en" sz="1200">
                <a:solidFill>
                  <a:schemeClr val="dk1"/>
                </a:solidFill>
                <a:latin typeface="Times New Roman"/>
                <a:ea typeface="Times New Roman"/>
                <a:cs typeface="Times New Roman"/>
                <a:sym typeface="Times New Roman"/>
              </a:rPr>
              <a:t>— Family Educational Rights and Privacy Act</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chemeClr val="dk1"/>
                </a:solidFill>
                <a:latin typeface="Arial"/>
                <a:ea typeface="Arial"/>
                <a:cs typeface="Arial"/>
                <a:sym typeface="Arial"/>
              </a:rPr>
              <a:t>HI </a:t>
            </a:r>
            <a:r>
              <a:rPr lang="en" sz="1200">
                <a:solidFill>
                  <a:schemeClr val="dk1"/>
                </a:solidFill>
                <a:latin typeface="Times New Roman"/>
                <a:ea typeface="Times New Roman"/>
                <a:cs typeface="Times New Roman"/>
                <a:sym typeface="Times New Roman"/>
              </a:rPr>
              <a:t>— Hearing Impaired</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chemeClr val="dk1"/>
                </a:solidFill>
                <a:latin typeface="Arial"/>
                <a:ea typeface="Arial"/>
                <a:cs typeface="Arial"/>
                <a:sym typeface="Arial"/>
              </a:rPr>
              <a:t>IDEA </a:t>
            </a:r>
            <a:r>
              <a:rPr lang="en" sz="1200">
                <a:solidFill>
                  <a:schemeClr val="dk1"/>
                </a:solidFill>
                <a:latin typeface="Times New Roman"/>
                <a:ea typeface="Times New Roman"/>
                <a:cs typeface="Times New Roman"/>
                <a:sym typeface="Times New Roman"/>
              </a:rPr>
              <a:t>— Individuals with Disabilities Education Act—Special Education (2004)</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b="1" lang="en" sz="1200">
                <a:solidFill>
                  <a:schemeClr val="dk1"/>
                </a:solidFill>
                <a:latin typeface="Arial"/>
                <a:ea typeface="Arial"/>
                <a:cs typeface="Arial"/>
                <a:sym typeface="Arial"/>
              </a:rPr>
              <a:t>IEP </a:t>
            </a:r>
            <a:r>
              <a:rPr lang="en" sz="1200">
                <a:solidFill>
                  <a:schemeClr val="dk1"/>
                </a:solidFill>
                <a:latin typeface="Times New Roman"/>
                <a:ea typeface="Times New Roman"/>
                <a:cs typeface="Times New Roman"/>
                <a:sym typeface="Times New Roman"/>
              </a:rPr>
              <a:t>— Individualized Education Program</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chemeClr val="dk1"/>
                </a:solidFill>
                <a:latin typeface="Arial"/>
                <a:ea typeface="Arial"/>
                <a:cs typeface="Arial"/>
                <a:sym typeface="Arial"/>
              </a:rPr>
              <a:t>LEA </a:t>
            </a:r>
            <a:r>
              <a:rPr lang="en" sz="1200">
                <a:solidFill>
                  <a:schemeClr val="dk1"/>
                </a:solidFill>
                <a:latin typeface="Times New Roman"/>
                <a:ea typeface="Times New Roman"/>
                <a:cs typeface="Times New Roman"/>
                <a:sym typeface="Times New Roman"/>
              </a:rPr>
              <a:t>— Local Education Agency</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chemeClr val="dk1"/>
                </a:solidFill>
                <a:latin typeface="Arial"/>
                <a:ea typeface="Arial"/>
                <a:cs typeface="Arial"/>
                <a:sym typeface="Arial"/>
              </a:rPr>
              <a:t>PT </a:t>
            </a:r>
            <a:r>
              <a:rPr lang="en" sz="1200">
                <a:solidFill>
                  <a:schemeClr val="dk1"/>
                </a:solidFill>
                <a:latin typeface="Times New Roman"/>
                <a:ea typeface="Times New Roman"/>
                <a:cs typeface="Times New Roman"/>
                <a:sym typeface="Times New Roman"/>
              </a:rPr>
              <a:t>— Physical Therapy</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b="1" lang="en" sz="1200">
                <a:solidFill>
                  <a:schemeClr val="dk1"/>
                </a:solidFill>
                <a:latin typeface="Arial"/>
                <a:ea typeface="Arial"/>
                <a:cs typeface="Arial"/>
                <a:sym typeface="Arial"/>
              </a:rPr>
              <a:t>RTI — </a:t>
            </a:r>
            <a:r>
              <a:rPr lang="en" sz="1200">
                <a:solidFill>
                  <a:schemeClr val="dk1"/>
                </a:solidFill>
                <a:latin typeface="Times New Roman"/>
                <a:ea typeface="Times New Roman"/>
                <a:cs typeface="Times New Roman"/>
                <a:sym typeface="Times New Roman"/>
              </a:rPr>
              <a:t>Response to Intervention</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b="1" lang="en" sz="1200">
                <a:solidFill>
                  <a:schemeClr val="dk1"/>
                </a:solidFill>
                <a:latin typeface="Arial"/>
                <a:ea typeface="Arial"/>
                <a:cs typeface="Arial"/>
                <a:sym typeface="Arial"/>
              </a:rPr>
              <a:t>SEA </a:t>
            </a:r>
            <a:r>
              <a:rPr lang="en" sz="1200">
                <a:solidFill>
                  <a:schemeClr val="dk1"/>
                </a:solidFill>
                <a:latin typeface="Times New Roman"/>
                <a:ea typeface="Times New Roman"/>
                <a:cs typeface="Times New Roman"/>
                <a:sym typeface="Times New Roman"/>
              </a:rPr>
              <a:t>— State Education Agency 19</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b="1" lang="en" sz="1200">
                <a:solidFill>
                  <a:schemeClr val="dk1"/>
                </a:solidFill>
                <a:latin typeface="Arial"/>
                <a:ea typeface="Arial"/>
                <a:cs typeface="Arial"/>
                <a:sym typeface="Arial"/>
              </a:rPr>
              <a:t>TTY </a:t>
            </a:r>
            <a:r>
              <a:rPr lang="en" sz="1200">
                <a:solidFill>
                  <a:schemeClr val="dk1"/>
                </a:solidFill>
                <a:latin typeface="Times New Roman"/>
                <a:ea typeface="Times New Roman"/>
                <a:cs typeface="Times New Roman"/>
                <a:sym typeface="Times New Roman"/>
              </a:rPr>
              <a:t>— A Telecommunication Device for the Deaf (Teletypewriter)</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48"/>
          <p:cNvSpPr txBox="1"/>
          <p:nvPr>
            <p:ph idx="1" type="body"/>
          </p:nvPr>
        </p:nvSpPr>
        <p:spPr>
          <a:xfrm>
            <a:off x="457200" y="812751"/>
            <a:ext cx="8229600" cy="410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Accommodations </a:t>
            </a:r>
            <a:r>
              <a:rPr b="0" lang="en" sz="1100">
                <a:latin typeface="Arial"/>
                <a:ea typeface="Arial"/>
                <a:cs typeface="Arial"/>
                <a:sym typeface="Arial"/>
              </a:rPr>
              <a:t>—Adaptations and services made by classroom teachers and other school staff to enable the students with disabilities to benefit from their educational program. Changes "how" services are delivered, e.g., shortening assignments, allowing extra time, reading tests aloud, etc.</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Americans With Disabilities Act (ADA)—</a:t>
            </a:r>
            <a:r>
              <a:rPr b="0" lang="en" sz="1100">
                <a:latin typeface="Arial"/>
                <a:ea typeface="Arial"/>
                <a:cs typeface="Arial"/>
                <a:sym typeface="Arial"/>
              </a:rPr>
              <a:t>A civil rights law that prohibits discrimination against persons with disabilities in the areas of accessibility, employment, public services, public accommodations, transportation, and communication.</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Barrier-Free Environment — </a:t>
            </a:r>
            <a:r>
              <a:rPr b="0" lang="en" sz="1100">
                <a:latin typeface="Arial"/>
                <a:ea typeface="Arial"/>
                <a:cs typeface="Arial"/>
                <a:sym typeface="Arial"/>
              </a:rPr>
              <a:t>A barrier free environment is a school/work environment free of obstacles preventing access and use by individuals with disabilities.</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Consent - 504 </a:t>
            </a:r>
            <a:r>
              <a:rPr b="0" lang="en" sz="1100">
                <a:latin typeface="Arial"/>
                <a:ea typeface="Arial"/>
                <a:cs typeface="Arial"/>
                <a:sym typeface="Arial"/>
              </a:rPr>
              <a:t>— OCR policy interpretation requires parental consent prior to conducting the initial Section 504 evaluation. Although the OCR on-line Q &amp; A’s imply consent is required prior to a Section 504 placement, neither Section 504 nor its regulations require consent prior to Section 504 placement.</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Cultural, Environmental, And Economic Factors (CEE) — </a:t>
            </a:r>
            <a:r>
              <a:rPr b="0" lang="en" sz="1100">
                <a:latin typeface="Arial"/>
                <a:ea typeface="Arial"/>
                <a:cs typeface="Arial"/>
                <a:sym typeface="Arial"/>
              </a:rPr>
              <a:t>Cultural, Environmental, and Economic Factors (CEE) include conditions such as transiency, divorce, death of a close family member, military deployment. CEE may be may be the cause of student learning and/or behavioral problems. (CEE) disadvantages such as limited English proficiency, transiency, and divorce. Because CEE factors are not mental or physical impairments, resulting learning problems or behavior problems are not disabilities under Section 504. (Appendix A to Part 104 - analysis of Final Regulation: Subpart A).</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Equal Access – </a:t>
            </a:r>
            <a:r>
              <a:rPr b="0" lang="en" sz="1100">
                <a:latin typeface="Arial"/>
                <a:ea typeface="Arial"/>
                <a:cs typeface="Arial"/>
                <a:sym typeface="Arial"/>
              </a:rPr>
              <a:t>Equal opportunity of a qualified person with a disability to participate in or benefit from educational aide, benefits, or services.</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p:txBody>
      </p:sp>
      <p:sp>
        <p:nvSpPr>
          <p:cNvPr id="294" name="Google Shape;294;p48"/>
          <p:cNvSpPr txBox="1"/>
          <p:nvPr>
            <p:ph type="title"/>
          </p:nvPr>
        </p:nvSpPr>
        <p:spPr>
          <a:xfrm>
            <a:off x="733550" y="336575"/>
            <a:ext cx="2476800" cy="657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Glossary</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49"/>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Family Educational Rights and Privacy Act (FERPA) </a:t>
            </a:r>
            <a:r>
              <a:rPr b="0" lang="en" sz="1100">
                <a:latin typeface="Arial"/>
                <a:ea typeface="Arial"/>
                <a:cs typeface="Arial"/>
                <a:sym typeface="Arial"/>
              </a:rPr>
              <a:t>— The federal law and accompanying regulations that address students’ educational records and confidentiality.</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Free Appropriate Public Education (FAPE)—Related </a:t>
            </a:r>
            <a:r>
              <a:rPr b="0" lang="en" sz="1100">
                <a:latin typeface="Arial"/>
                <a:ea typeface="Arial"/>
                <a:cs typeface="Arial"/>
                <a:sym typeface="Arial"/>
              </a:rPr>
              <a:t>aids and services that are designed to meet individual, educational needs of students with disabilities as adequately as the needs of nondisabled persons are met.</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Individuals With Disabilities </a:t>
            </a:r>
            <a:r>
              <a:rPr b="0" lang="en" sz="1100">
                <a:latin typeface="Arial"/>
                <a:ea typeface="Arial"/>
                <a:cs typeface="Arial"/>
                <a:sym typeface="Arial"/>
              </a:rPr>
              <a:t>— Under Section 504, an individual with a disability is anyone (1) who has a physical or mental impairment which substantially limits one or more major life activities, (2) who has a record of such an impairment, or (3) who is regarded as having such an impairment. (34 CFR 21</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100">
                <a:latin typeface="Arial"/>
                <a:ea typeface="Arial"/>
                <a:cs typeface="Arial"/>
                <a:sym typeface="Arial"/>
              </a:rPr>
              <a:t>§104.3(j)).</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Major Life Activities/Major Bodily Functions </a:t>
            </a:r>
            <a:r>
              <a:rPr b="0" lang="en" sz="1100">
                <a:latin typeface="Arial"/>
                <a:ea typeface="Arial"/>
                <a:cs typeface="Arial"/>
                <a:sym typeface="Arial"/>
              </a:rPr>
              <a:t>— Functions such as caring for one’s self, performing manual tasks, seeing, hearing, eating, sleeping, walking, standing, lifting, bending, speaking, breathing, learning, reading, concentrating, thinking, communicating and working. Also, included are major bodily functions including, but not limited to, functions of the immune system, bowel, brain, endocrine, normal cell growth, respiratory, reproductive, digestive, neurological and circulatory systems. The list of examples is not exhaustive; other functions may be considered major life activities. In addition, the ADAAA08 makes it clear that one need have a substantial limitation in but one major life activity for eligibility purposes. (29 CFR 1630.2(i)).</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p:txBody>
      </p:sp>
      <p:sp>
        <p:nvSpPr>
          <p:cNvPr id="300" name="Google Shape;300;p49"/>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Glossary</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50"/>
          <p:cNvSpPr txBox="1"/>
          <p:nvPr>
            <p:ph idx="1" type="body"/>
          </p:nvPr>
        </p:nvSpPr>
        <p:spPr>
          <a:xfrm>
            <a:off x="457200" y="932050"/>
            <a:ext cx="8229600" cy="371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None/>
            </a:pPr>
            <a:r>
              <a:rPr lang="en" sz="1100">
                <a:latin typeface="Arial"/>
                <a:ea typeface="Arial"/>
                <a:cs typeface="Arial"/>
                <a:sym typeface="Arial"/>
              </a:rPr>
              <a:t>Maximum Extent Appropriate - </a:t>
            </a:r>
            <a:r>
              <a:rPr b="0" lang="en" sz="1100">
                <a:latin typeface="Arial"/>
                <a:ea typeface="Arial"/>
                <a:cs typeface="Arial"/>
                <a:sym typeface="Arial"/>
              </a:rPr>
              <a:t>The maximum integration of children with and without disabilities in the instructional and non-instructional setting consistent with the avoidance of harmful effects.</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None/>
            </a:pPr>
            <a:r>
              <a:rPr lang="en" sz="1100">
                <a:latin typeface="Arial"/>
                <a:ea typeface="Arial"/>
                <a:cs typeface="Arial"/>
                <a:sym typeface="Arial"/>
              </a:rPr>
              <a:t>Mitigating Measures </a:t>
            </a:r>
            <a:r>
              <a:rPr b="0" lang="en" sz="1100">
                <a:latin typeface="Arial"/>
                <a:ea typeface="Arial"/>
                <a:cs typeface="Arial"/>
                <a:sym typeface="Arial"/>
              </a:rPr>
              <a:t>— Mitigating measures are measures that eliminate or reduce the symptoms or impact of impairment. Examples of mitigating measures include, but are not limited to, such things as medication, medical equipment and devices, prosthetic limbs, low vision devices, reasonable accommodations and behavioral modifications. The corrective effect of mitigating measures may not be used to rule out Section 504 eligibility. (ADAAA08).</a:t>
            </a:r>
            <a:endParaRPr b="0" sz="1100">
              <a:latin typeface="Arial"/>
              <a:ea typeface="Arial"/>
              <a:cs typeface="Arial"/>
              <a:sym typeface="Arial"/>
            </a:endParaRPr>
          </a:p>
          <a:p>
            <a:pPr indent="0" lvl="0" marL="0" rtl="0" algn="l">
              <a:spcBef>
                <a:spcPts val="0"/>
              </a:spcBef>
              <a:spcAft>
                <a:spcPts val="0"/>
              </a:spcAft>
              <a:buNone/>
            </a:pPr>
            <a:r>
              <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Modification - </a:t>
            </a:r>
            <a:r>
              <a:rPr b="0" lang="en" sz="1100">
                <a:latin typeface="Arial"/>
                <a:ea typeface="Arial"/>
                <a:cs typeface="Arial"/>
                <a:sym typeface="Arial"/>
              </a:rPr>
              <a:t>Changes that alter what is measured or the validity of the results. Changes "what" is taught.</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None/>
            </a:pPr>
            <a:r>
              <a:rPr lang="en" sz="1100">
                <a:latin typeface="Arial"/>
                <a:ea typeface="Arial"/>
                <a:cs typeface="Arial"/>
                <a:sym typeface="Arial"/>
              </a:rPr>
              <a:t>Office for Civil Rights (OCR) </a:t>
            </a:r>
            <a:r>
              <a:rPr b="0" lang="en" sz="1100">
                <a:latin typeface="Arial"/>
                <a:ea typeface="Arial"/>
                <a:cs typeface="Arial"/>
                <a:sym typeface="Arial"/>
              </a:rPr>
              <a:t>—This federal agency has three, primary responsibilities: (1) investigating complaints, (2) conducting compliance reviews, and (3) providing technical assistance. In addition to its national office, 10 regional OCR offices are located throughout the United States.</a:t>
            </a:r>
            <a:endParaRPr/>
          </a:p>
        </p:txBody>
      </p:sp>
      <p:sp>
        <p:nvSpPr>
          <p:cNvPr id="306" name="Google Shape;306;p50"/>
          <p:cNvSpPr txBox="1"/>
          <p:nvPr>
            <p:ph type="title"/>
          </p:nvPr>
        </p:nvSpPr>
        <p:spPr>
          <a:xfrm>
            <a:off x="457200" y="205975"/>
            <a:ext cx="2623800" cy="786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Glossary</a:t>
            </a:r>
            <a:endParaRPr sz="240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51"/>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Physical Or Mental Impairment </a:t>
            </a:r>
            <a:r>
              <a:rPr b="0" lang="en" sz="1100">
                <a:latin typeface="Arial"/>
                <a:ea typeface="Arial"/>
                <a:cs typeface="Arial"/>
                <a:sym typeface="Arial"/>
              </a:rPr>
              <a:t>— (1) any physiological disorder or condition, cosmetic disfigurement, or anatomical loss affecting one or more of the following body systems: neurological; musculoskeletal; special sense organs; respiratory, including speech organs; cardiovascular; reproductive; digestive; genitourinary; hemic and lymphatic; skin; and endocrine; or (2) any mental or physical disorder, such as mental retardation, organic brain syndrome, emotional or mental illness, and specific learning disabilities.</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100">
                <a:latin typeface="Arial"/>
                <a:ea typeface="Arial"/>
                <a:cs typeface="Arial"/>
                <a:sym typeface="Arial"/>
              </a:rPr>
              <a:t>The term "physical or mental impairment" includes, but is not limited to, such diseases and conditions as orthopedic, visual, speech, and hearing impairments; cerebral palsy; epilepsy; muscular dystrophy; multiple sclerosis; cancer; heart disease; diabetes; mental retardation; emotional illness; drug addiction; and alcoholism.</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100">
                <a:latin typeface="Arial"/>
                <a:ea typeface="Arial"/>
                <a:cs typeface="Arial"/>
                <a:sym typeface="Arial"/>
              </a:rPr>
              <a:t>The following are not impairments: current drug use, pyromania, voyeurism, 22</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100">
                <a:latin typeface="Arial"/>
                <a:ea typeface="Arial"/>
                <a:cs typeface="Arial"/>
                <a:sym typeface="Arial"/>
              </a:rPr>
              <a:t>kleptomania, compulsive gambling, transvestitism, incarceration, pedophilia, sexual disorders, age, and sick building syndrome. Other conditions that are not impairments include pregnancy, lactose intolerance, homosexuality, bisexuality, gender identity, etc. (29 CFR §1630.3(d)(1-2)).</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100">
                <a:latin typeface="Arial"/>
                <a:ea typeface="Arial"/>
                <a:cs typeface="Arial"/>
                <a:sym typeface="Arial"/>
              </a:rPr>
              <a:t>Impairments generally not considered substantially limiting are temporary and non- chronic impairments of short duration with little or no residual effects. These are usually not considered disabilities and include, but are not limited to, the common cold, seasonal or common influenza, a sprained joint, minor and non-chronic gastrointestinal disorders, or a broken bone that is expected to heal completely. Whether or not impairment substantially limits a MLA/MBF must be determined on a case-by-case basis.</a:t>
            </a:r>
            <a:endParaRPr b="0"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
        <p:nvSpPr>
          <p:cNvPr id="312" name="Google Shape;312;p51"/>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Glossary </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52"/>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200">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 sz="1200">
                <a:latin typeface="Times New Roman"/>
                <a:ea typeface="Times New Roman"/>
                <a:cs typeface="Times New Roman"/>
                <a:sym typeface="Times New Roman"/>
              </a:rPr>
              <a:t>P</a:t>
            </a:r>
            <a:r>
              <a:rPr lang="en" sz="1100">
                <a:latin typeface="Arial"/>
                <a:ea typeface="Arial"/>
                <a:cs typeface="Arial"/>
                <a:sym typeface="Arial"/>
              </a:rPr>
              <a:t>lacement – </a:t>
            </a:r>
            <a:r>
              <a:rPr b="0" lang="en" sz="1100">
                <a:latin typeface="Arial"/>
                <a:ea typeface="Arial"/>
                <a:cs typeface="Arial"/>
                <a:sym typeface="Arial"/>
              </a:rPr>
              <a:t>A term used in the elementary and secondary school context that refers to a regular and/or special education program in which a student receives educational and/or related services.</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Program Accessibility </a:t>
            </a:r>
            <a:r>
              <a:rPr b="0" lang="en" sz="1100">
                <a:latin typeface="Arial"/>
                <a:ea typeface="Arial"/>
                <a:cs typeface="Arial"/>
                <a:sym typeface="Arial"/>
              </a:rPr>
              <a:t>— The school will ensure programs and activities are accessible to and usable by persons with disabilities. In many instances, programs and activities may be made accessible through slight modifications and adjustments in procedures, practices, and policies. In others, building renovation or construction may be required. Structural change is required only where program accessibility cannot be achieved effectively through other means.</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Public Notice </a:t>
            </a:r>
            <a:r>
              <a:rPr b="0" lang="en" sz="1100">
                <a:latin typeface="Arial"/>
                <a:ea typeface="Arial"/>
                <a:cs typeface="Arial"/>
                <a:sym typeface="Arial"/>
              </a:rPr>
              <a:t>— School districts and post-secondary institutions are required to provide public and internal notices (i.e., to staff, individuals with disabilities, and students) stating they do not discriminate on the basis of a disability.</a:t>
            </a:r>
            <a:endParaRPr b="0" sz="1100">
              <a:latin typeface="Arial"/>
              <a:ea typeface="Arial"/>
              <a:cs typeface="Arial"/>
              <a:sym typeface="Arial"/>
            </a:endParaRPr>
          </a:p>
          <a:p>
            <a:pPr indent="0" lvl="0" marL="0" rtl="0" algn="l">
              <a:spcBef>
                <a:spcPts val="0"/>
              </a:spcBef>
              <a:spcAft>
                <a:spcPts val="0"/>
              </a:spcAft>
              <a:buNone/>
            </a:pPr>
            <a:r>
              <a:t/>
            </a:r>
            <a:endParaRPr sz="1200">
              <a:latin typeface="Times New Roman"/>
              <a:ea typeface="Times New Roman"/>
              <a:cs typeface="Times New Roman"/>
              <a:sym typeface="Times New Roman"/>
            </a:endParaRPr>
          </a:p>
          <a:p>
            <a:pPr indent="0" lvl="0" marL="0" rtl="0" algn="l">
              <a:spcBef>
                <a:spcPts val="0"/>
              </a:spcBef>
              <a:spcAft>
                <a:spcPts val="0"/>
              </a:spcAft>
              <a:buNone/>
            </a:pPr>
            <a:r>
              <a:rPr lang="en" sz="1100">
                <a:latin typeface="Arial"/>
                <a:ea typeface="Arial"/>
                <a:cs typeface="Arial"/>
                <a:sym typeface="Arial"/>
              </a:rPr>
              <a:t>Qualified Student </a:t>
            </a:r>
            <a:r>
              <a:rPr b="0" lang="en" sz="1100">
                <a:latin typeface="Arial"/>
                <a:ea typeface="Arial"/>
                <a:cs typeface="Arial"/>
                <a:sym typeface="Arial"/>
              </a:rPr>
              <a:t>— "Qualified disabled person" means an elementary or secondary student with a disability is (1) of an age during which non-disabled persons are provided services, (2) or any age during which it is mandatory under state law to provide such services, or (3) to whom a state is required to provide FAPE under the IDEA.</a:t>
            </a:r>
            <a:endParaRPr b="0" sz="1100">
              <a:latin typeface="Arial"/>
              <a:ea typeface="Arial"/>
              <a:cs typeface="Arial"/>
              <a:sym typeface="Arial"/>
            </a:endParaRPr>
          </a:p>
          <a:p>
            <a:pPr indent="0" lvl="0" marL="0" rtl="0" algn="l">
              <a:spcBef>
                <a:spcPts val="0"/>
              </a:spcBef>
              <a:spcAft>
                <a:spcPts val="0"/>
              </a:spcAft>
              <a:buNone/>
            </a:pPr>
            <a:r>
              <a:t/>
            </a:r>
            <a:endParaRPr b="0" sz="1100">
              <a:latin typeface="Arial"/>
              <a:ea typeface="Arial"/>
              <a:cs typeface="Arial"/>
              <a:sym typeface="Arial"/>
            </a:endParaRPr>
          </a:p>
        </p:txBody>
      </p:sp>
      <p:sp>
        <p:nvSpPr>
          <p:cNvPr id="318" name="Google Shape;318;p52"/>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Glossary</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53"/>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Related Services -- </a:t>
            </a:r>
            <a:r>
              <a:rPr b="0" lang="en" sz="1100">
                <a:latin typeface="Arial"/>
                <a:ea typeface="Arial"/>
                <a:cs typeface="Arial"/>
                <a:sym typeface="Arial"/>
              </a:rPr>
              <a:t>Transportation and such developmental, corrective, and other supportive services as are required to assist a child with a disability to benefit from special education, and includes speech-language pathology and audiology services, psychological services, physical and occupational therapy, recreation, including therapeutic recreation, early identification and assessment of disabilities in children, counseling services, including rehabilitation counseling, orientation and mobility services, and medical services for diagnostic or evaluation purposes. The term also includes school health services, social work services on schools, and parent/guardian counseling and training.</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Section 504 </a:t>
            </a:r>
            <a:r>
              <a:rPr b="0" lang="en" sz="1100">
                <a:latin typeface="Arial"/>
                <a:ea typeface="Arial"/>
                <a:cs typeface="Arial"/>
                <a:sym typeface="Arial"/>
              </a:rPr>
              <a:t>— Section 504 of the Rehabilitation Act of 1973 is the federal law prohibiting discrimination on the basis of disability. 23</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Section 504 Coordinator </a:t>
            </a:r>
            <a:r>
              <a:rPr b="0" lang="en" sz="1100">
                <a:latin typeface="Arial"/>
                <a:ea typeface="Arial"/>
                <a:cs typeface="Arial"/>
                <a:sym typeface="Arial"/>
              </a:rPr>
              <a:t>— Section 504 regulations require, a recipient, i.e., school district or post-secondary institution employing 15 or more persons, must assign a person to coordinate compliance with Section 504 regulations.</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School 504 Liaison </a:t>
            </a:r>
            <a:r>
              <a:rPr b="0" lang="en" sz="1100">
                <a:latin typeface="Arial"/>
                <a:ea typeface="Arial"/>
                <a:cs typeface="Arial"/>
                <a:sym typeface="Arial"/>
              </a:rPr>
              <a:t>— A School 504 liaison is generally a student services or general education staff member appointed by the principal to coordinate school-based 504 efforts including convening the 504 team, ensuring accommodations are implemented and providing outreach to parents of 504 students with disabilities.</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Substantial Limitation </a:t>
            </a:r>
            <a:r>
              <a:rPr b="0" lang="en" sz="1100">
                <a:latin typeface="Arial"/>
                <a:ea typeface="Arial"/>
                <a:cs typeface="Arial"/>
                <a:sym typeface="Arial"/>
              </a:rPr>
              <a:t>— A substantial limitation means an individual is substantially limited in the performance of a major life activity as compared to most people in the general population (34 CFR§1630.2(j)).</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p:txBody>
      </p:sp>
      <p:sp>
        <p:nvSpPr>
          <p:cNvPr id="324" name="Google Shape;324;p53"/>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Glossary </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54"/>
          <p:cNvSpPr txBox="1"/>
          <p:nvPr>
            <p:ph idx="1" type="body"/>
          </p:nvPr>
        </p:nvSpPr>
        <p:spPr>
          <a:xfrm>
            <a:off x="457200" y="12442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Supplementary Aids and Services – </a:t>
            </a:r>
            <a:r>
              <a:rPr b="0" lang="en" sz="1100">
                <a:latin typeface="Arial"/>
                <a:ea typeface="Arial"/>
                <a:cs typeface="Arial"/>
                <a:sym typeface="Arial"/>
              </a:rPr>
              <a:t>Aids, services, and other supports that are provided in regular education classes or other education-related settings to enable children with disabilities to be education with children without disabilities to the maximum extent appropriate.</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Student Support Team </a:t>
            </a:r>
            <a:r>
              <a:rPr b="0" lang="en" sz="1100">
                <a:latin typeface="Arial"/>
                <a:ea typeface="Arial"/>
                <a:cs typeface="Arial"/>
                <a:sym typeface="Arial"/>
              </a:rPr>
              <a:t>— Among other things, the Student Support Team is responsible for developing intervention plans for referred students and is comprised of the principal (or designee) and at least two, certified regular education teachers.</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Temporary — Transitory Impairments — </a:t>
            </a:r>
            <a:r>
              <a:rPr b="0" lang="en" sz="1100">
                <a:latin typeface="Arial"/>
                <a:ea typeface="Arial"/>
                <a:cs typeface="Arial"/>
                <a:sym typeface="Arial"/>
              </a:rPr>
              <a:t>A temporary impairment is an impairment of short duration with limited or no residual effect that does not result in substantial limitation of one or more major life activities/major bodily functions for an extended period of time. Whether or not a temporary impairment is substantial enough to be a disability under Section 504 must be determined on a case-by-case basis, taking into consideration both the duration (or expected duration) of the impairment and the extent to which it actually limits a major life activity of the affected individual.</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Transportation – </a:t>
            </a:r>
            <a:r>
              <a:rPr b="0" lang="en" sz="1100">
                <a:latin typeface="Arial"/>
                <a:ea typeface="Arial"/>
                <a:cs typeface="Arial"/>
                <a:sym typeface="Arial"/>
              </a:rPr>
              <a:t>A related service that includes travel to and from school and between schools; travel in and around school buildings; and specialized equipment (such as special or adapted buses, lifts, and ramps), if required to provide special transportation for a child with a disability.</a:t>
            </a:r>
            <a:endParaRPr b="0"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p:txBody>
      </p:sp>
      <p:sp>
        <p:nvSpPr>
          <p:cNvPr id="330" name="Google Shape;330;p54"/>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Glossary </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graphicFrame>
        <p:nvGraphicFramePr>
          <p:cNvPr id="335" name="Google Shape;335;p55"/>
          <p:cNvGraphicFramePr/>
          <p:nvPr/>
        </p:nvGraphicFramePr>
        <p:xfrm>
          <a:off x="218950" y="723025"/>
          <a:ext cx="3000000" cy="3000000"/>
        </p:xfrm>
        <a:graphic>
          <a:graphicData uri="http://schemas.openxmlformats.org/drawingml/2006/table">
            <a:tbl>
              <a:tblPr>
                <a:noFill/>
                <a:tableStyleId>{5C450466-CC24-4A2E-AADF-E34AA8692136}</a:tableStyleId>
              </a:tblPr>
              <a:tblGrid>
                <a:gridCol w="2154925"/>
                <a:gridCol w="520950"/>
                <a:gridCol w="3236650"/>
                <a:gridCol w="2387975"/>
              </a:tblGrid>
              <a:tr h="381000">
                <a:tc>
                  <a:txBody>
                    <a:bodyPr/>
                    <a:lstStyle/>
                    <a:p>
                      <a:pPr indent="0" lvl="0" marL="0" rtl="0" algn="l">
                        <a:lnSpc>
                          <a:spcPct val="115000"/>
                        </a:lnSpc>
                        <a:spcBef>
                          <a:spcPts val="0"/>
                        </a:spcBef>
                        <a:spcAft>
                          <a:spcPts val="0"/>
                        </a:spcAft>
                        <a:buNone/>
                      </a:pPr>
                      <a:r>
                        <a:rPr lang="en" sz="1000"/>
                        <a:t>Section 504 Handbook</a:t>
                      </a:r>
                      <a:endParaRPr sz="1000"/>
                    </a:p>
                  </a:txBody>
                  <a:tcPr marT="91425" marB="91425" marR="91425" marL="91425"/>
                </a:tc>
                <a:tc gridSpan="2">
                  <a:txBody>
                    <a:bodyPr/>
                    <a:lstStyle/>
                    <a:p>
                      <a:pPr indent="0" lvl="0" marL="0" rtl="0" algn="l">
                        <a:lnSpc>
                          <a:spcPct val="115000"/>
                        </a:lnSpc>
                        <a:spcBef>
                          <a:spcPts val="0"/>
                        </a:spcBef>
                        <a:spcAft>
                          <a:spcPts val="0"/>
                        </a:spcAft>
                        <a:buNone/>
                      </a:pPr>
                      <a:r>
                        <a:rPr lang="en" sz="1000"/>
                        <a:t>This handbook defines Section 504 and describes the process in detail. It can be used to educate staff, parents, and community members. It can also serve as a resource for administrators and building staff members</a:t>
                      </a:r>
                      <a:endParaRPr sz="1000"/>
                    </a:p>
                  </a:txBody>
                  <a:tcPr marT="91425" marB="91425" marR="91425" marL="91425"/>
                </a:tc>
                <a:tc hMerge="1"/>
                <a:tc>
                  <a:txBody>
                    <a:bodyPr/>
                    <a:lstStyle/>
                    <a:p>
                      <a:pPr indent="0" lvl="0" marL="0" rtl="0" algn="l">
                        <a:lnSpc>
                          <a:spcPct val="115000"/>
                        </a:lnSpc>
                        <a:spcBef>
                          <a:spcPts val="0"/>
                        </a:spcBef>
                        <a:spcAft>
                          <a:spcPts val="0"/>
                        </a:spcAft>
                        <a:buNone/>
                      </a:pPr>
                      <a:r>
                        <a:rPr lang="en" sz="1000"/>
                        <a:t>Anytime procedural guidance and clarification is needed. Also provides a hard copy of district 504 forms.</a:t>
                      </a:r>
                      <a:endParaRPr sz="1000"/>
                    </a:p>
                  </a:txBody>
                  <a:tcPr marT="91425" marB="91425" marR="91425" marL="91425"/>
                </a:tc>
              </a:tr>
              <a:tr h="782350">
                <a:tc>
                  <a:txBody>
                    <a:bodyPr/>
                    <a:lstStyle/>
                    <a:p>
                      <a:pPr indent="0" lvl="0" marL="0" rtl="0" algn="l">
                        <a:lnSpc>
                          <a:spcPct val="115000"/>
                        </a:lnSpc>
                        <a:spcBef>
                          <a:spcPts val="0"/>
                        </a:spcBef>
                        <a:spcAft>
                          <a:spcPts val="0"/>
                        </a:spcAft>
                        <a:buNone/>
                      </a:pPr>
                      <a:r>
                        <a:rPr lang="en" sz="1000"/>
                        <a:t>Section 504 Referral (Form 504 A)</a:t>
                      </a:r>
                      <a:endParaRPr sz="1000"/>
                    </a:p>
                  </a:txBody>
                  <a:tcPr marT="91425" marB="91425" marR="91425" marL="91425"/>
                </a:tc>
                <a:tc gridSpan="2">
                  <a:txBody>
                    <a:bodyPr/>
                    <a:lstStyle/>
                    <a:p>
                      <a:pPr indent="0" lvl="0" marL="0" rtl="0" algn="l">
                        <a:lnSpc>
                          <a:spcPct val="115000"/>
                        </a:lnSpc>
                        <a:spcBef>
                          <a:spcPts val="0"/>
                        </a:spcBef>
                        <a:spcAft>
                          <a:spcPts val="0"/>
                        </a:spcAft>
                        <a:buNone/>
                      </a:pPr>
                      <a:r>
                        <a:rPr lang="en" sz="1000"/>
                        <a:t>The form that begins the 504 process for a student. It provides the basic information needed to determine if a 504 evaluation is warranted.</a:t>
                      </a:r>
                      <a:endParaRPr sz="1000"/>
                    </a:p>
                  </a:txBody>
                  <a:tcPr marT="91425" marB="91425" marR="91425" marL="91425"/>
                </a:tc>
                <a:tc hMerge="1"/>
                <a:tc>
                  <a:txBody>
                    <a:bodyPr/>
                    <a:lstStyle/>
                    <a:p>
                      <a:pPr indent="0" lvl="0" marL="0" rtl="0" algn="l">
                        <a:lnSpc>
                          <a:spcPct val="115000"/>
                        </a:lnSpc>
                        <a:spcBef>
                          <a:spcPts val="0"/>
                        </a:spcBef>
                        <a:spcAft>
                          <a:spcPts val="0"/>
                        </a:spcAft>
                        <a:buNone/>
                      </a:pPr>
                      <a:r>
                        <a:rPr lang="en" sz="1000"/>
                        <a:t>When staff or parents have concerns about a student’s school functioning and would like to explore the possibility of Section 504 eligibility.</a:t>
                      </a:r>
                      <a:endParaRPr sz="1000"/>
                    </a:p>
                  </a:txBody>
                  <a:tcPr marT="91425" marB="91425" marR="91425" marL="91425"/>
                </a:tc>
              </a:tr>
              <a:tr h="953800">
                <a:tc>
                  <a:txBody>
                    <a:bodyPr/>
                    <a:lstStyle/>
                    <a:p>
                      <a:pPr indent="0" lvl="0" marL="0" rtl="0" algn="l">
                        <a:lnSpc>
                          <a:spcPct val="115000"/>
                        </a:lnSpc>
                        <a:spcBef>
                          <a:spcPts val="0"/>
                        </a:spcBef>
                        <a:spcAft>
                          <a:spcPts val="0"/>
                        </a:spcAft>
                        <a:buNone/>
                      </a:pPr>
                      <a:r>
                        <a:rPr lang="en" sz="1000"/>
                        <a:t>Section 504 Meeting Notice </a:t>
                      </a:r>
                      <a:endParaRPr sz="1000"/>
                    </a:p>
                    <a:p>
                      <a:pPr indent="0" lvl="0" marL="0" rtl="0" algn="l">
                        <a:lnSpc>
                          <a:spcPct val="115000"/>
                        </a:lnSpc>
                        <a:spcBef>
                          <a:spcPts val="0"/>
                        </a:spcBef>
                        <a:spcAft>
                          <a:spcPts val="0"/>
                        </a:spcAft>
                        <a:buNone/>
                      </a:pPr>
                      <a:r>
                        <a:rPr lang="en" sz="1000"/>
                        <a:t>(Form 504 B)</a:t>
                      </a:r>
                      <a:endParaRPr sz="1000"/>
                    </a:p>
                  </a:txBody>
                  <a:tcPr marT="91425" marB="91425" marR="91425" marL="91425"/>
                </a:tc>
                <a:tc gridSpan="2">
                  <a:txBody>
                    <a:bodyPr/>
                    <a:lstStyle/>
                    <a:p>
                      <a:pPr indent="0" lvl="0" marL="0" rtl="0" algn="l">
                        <a:lnSpc>
                          <a:spcPct val="115000"/>
                        </a:lnSpc>
                        <a:spcBef>
                          <a:spcPts val="0"/>
                        </a:spcBef>
                        <a:spcAft>
                          <a:spcPts val="0"/>
                        </a:spcAft>
                        <a:buNone/>
                      </a:pPr>
                      <a:r>
                        <a:rPr lang="en" sz="1000"/>
                        <a:t>This form is used to invite the parent and other team members to Section 504 meetings, for a variety of purposes.</a:t>
                      </a:r>
                      <a:endParaRPr sz="1000"/>
                    </a:p>
                  </a:txBody>
                  <a:tcPr marT="91425" marB="91425" marR="91425" marL="91425"/>
                </a:tc>
                <a:tc hMerge="1"/>
                <a:tc>
                  <a:txBody>
                    <a:bodyPr/>
                    <a:lstStyle/>
                    <a:p>
                      <a:pPr indent="0" lvl="0" marL="0" rtl="0" algn="l">
                        <a:lnSpc>
                          <a:spcPct val="115000"/>
                        </a:lnSpc>
                        <a:spcBef>
                          <a:spcPts val="0"/>
                        </a:spcBef>
                        <a:spcAft>
                          <a:spcPts val="0"/>
                        </a:spcAft>
                        <a:buNone/>
                      </a:pPr>
                      <a:r>
                        <a:rPr lang="en" sz="1000"/>
                        <a:t>Anytime the 504 team is meeting to discuss evaluation, eligibility, the plan, manifestation determinations, or any other topics related to the student’s 504 plan.</a:t>
                      </a:r>
                      <a:endParaRPr sz="1000"/>
                    </a:p>
                  </a:txBody>
                  <a:tcPr marT="91425" marB="91425" marR="91425" marL="91425"/>
                </a:tc>
              </a:tr>
              <a:tr h="381000">
                <a:tc>
                  <a:txBody>
                    <a:bodyPr/>
                    <a:lstStyle/>
                    <a:p>
                      <a:pPr indent="0" lvl="0" marL="0" rtl="0" algn="l">
                        <a:lnSpc>
                          <a:spcPct val="115000"/>
                        </a:lnSpc>
                        <a:spcBef>
                          <a:spcPts val="0"/>
                        </a:spcBef>
                        <a:spcAft>
                          <a:spcPts val="0"/>
                        </a:spcAft>
                        <a:buNone/>
                      </a:pPr>
                      <a:r>
                        <a:rPr lang="en" sz="1000"/>
                        <a:t>Notice of Consent to Evaluate (Form 504 C)</a:t>
                      </a:r>
                      <a:endParaRPr sz="1000"/>
                    </a:p>
                  </a:txBody>
                  <a:tcPr marT="91425" marB="91425" marR="91425" marL="91425"/>
                </a:tc>
                <a:tc gridSpan="2">
                  <a:txBody>
                    <a:bodyPr/>
                    <a:lstStyle/>
                    <a:p>
                      <a:pPr indent="0" lvl="0" marL="0" rtl="0" algn="l">
                        <a:lnSpc>
                          <a:spcPct val="115000"/>
                        </a:lnSpc>
                        <a:spcBef>
                          <a:spcPts val="0"/>
                        </a:spcBef>
                        <a:spcAft>
                          <a:spcPts val="0"/>
                        </a:spcAft>
                        <a:buNone/>
                      </a:pPr>
                      <a:r>
                        <a:rPr lang="en" sz="1000"/>
                        <a:t>This form is provided to parent/guardian to obtain written consent for evaluation or reevaluation.</a:t>
                      </a:r>
                      <a:endParaRPr sz="1000"/>
                    </a:p>
                  </a:txBody>
                  <a:tcPr marT="91425" marB="91425" marR="91425" marL="91425"/>
                </a:tc>
                <a:tc hMerge="1"/>
                <a:tc>
                  <a:txBody>
                    <a:bodyPr/>
                    <a:lstStyle/>
                    <a:p>
                      <a:pPr indent="0" lvl="0" marL="0" rtl="0" algn="l">
                        <a:lnSpc>
                          <a:spcPct val="115000"/>
                        </a:lnSpc>
                        <a:spcBef>
                          <a:spcPts val="0"/>
                        </a:spcBef>
                        <a:spcAft>
                          <a:spcPts val="0"/>
                        </a:spcAft>
                        <a:buNone/>
                      </a:pPr>
                      <a:r>
                        <a:rPr lang="en" sz="1000"/>
                        <a:t>Prior to completing an initial evaluation or reevaluation for a student.</a:t>
                      </a:r>
                      <a:endParaRPr sz="1000"/>
                    </a:p>
                  </a:txBody>
                  <a:tcPr marT="91425" marB="91425" marR="91425" marL="91425"/>
                </a:tc>
              </a:tr>
              <a:tr h="381000">
                <a:tc>
                  <a:txBody>
                    <a:bodyPr/>
                    <a:lstStyle/>
                    <a:p>
                      <a:pPr indent="0" lvl="0" marL="0" rtl="0" algn="l">
                        <a:lnSpc>
                          <a:spcPct val="115000"/>
                        </a:lnSpc>
                        <a:spcBef>
                          <a:spcPts val="0"/>
                        </a:spcBef>
                        <a:spcAft>
                          <a:spcPts val="0"/>
                        </a:spcAft>
                        <a:buNone/>
                      </a:pPr>
                      <a:r>
                        <a:rPr lang="en" sz="1000"/>
                        <a:t>Parent/Student Rights </a:t>
                      </a:r>
                      <a:endParaRPr sz="1000"/>
                    </a:p>
                    <a:p>
                      <a:pPr indent="0" lvl="0" marL="0" rtl="0" algn="l">
                        <a:lnSpc>
                          <a:spcPct val="115000"/>
                        </a:lnSpc>
                        <a:spcBef>
                          <a:spcPts val="0"/>
                        </a:spcBef>
                        <a:spcAft>
                          <a:spcPts val="0"/>
                        </a:spcAft>
                        <a:buNone/>
                      </a:pPr>
                      <a:r>
                        <a:rPr lang="en" sz="1000"/>
                        <a:t>(Form 504 D)</a:t>
                      </a:r>
                      <a:endParaRPr sz="1000"/>
                    </a:p>
                  </a:txBody>
                  <a:tcPr marT="91425" marB="91425" marR="91425" marL="91425"/>
                </a:tc>
                <a:tc gridSpan="2">
                  <a:txBody>
                    <a:bodyPr/>
                    <a:lstStyle/>
                    <a:p>
                      <a:pPr indent="0" lvl="0" marL="0" rtl="0" algn="l">
                        <a:lnSpc>
                          <a:spcPct val="115000"/>
                        </a:lnSpc>
                        <a:spcBef>
                          <a:spcPts val="0"/>
                        </a:spcBef>
                        <a:spcAft>
                          <a:spcPts val="0"/>
                        </a:spcAft>
                        <a:buNone/>
                      </a:pPr>
                      <a:r>
                        <a:rPr lang="en" sz="1000"/>
                        <a:t>This form explains the rights afforded to parents and students under Section 504.</a:t>
                      </a:r>
                      <a:endParaRPr sz="1000"/>
                    </a:p>
                  </a:txBody>
                  <a:tcPr marT="91425" marB="91425" marR="91425" marL="91425"/>
                </a:tc>
                <a:tc hMerge="1"/>
                <a:tc>
                  <a:txBody>
                    <a:bodyPr/>
                    <a:lstStyle/>
                    <a:p>
                      <a:pPr indent="0" lvl="0" marL="0" rtl="0" algn="l">
                        <a:lnSpc>
                          <a:spcPct val="115000"/>
                        </a:lnSpc>
                        <a:spcBef>
                          <a:spcPts val="0"/>
                        </a:spcBef>
                        <a:spcAft>
                          <a:spcPts val="0"/>
                        </a:spcAft>
                        <a:buNone/>
                      </a:pPr>
                      <a:r>
                        <a:rPr lang="en" sz="1000"/>
                        <a:t>As an accompanying document anytime consent is requested from a parent and at each 504 evaluation/plan development meeting for a student.</a:t>
                      </a:r>
                      <a:endParaRPr sz="1000"/>
                    </a:p>
                  </a:txBody>
                  <a:tcPr marT="91425" marB="91425" marR="91425" marL="91425"/>
                </a:tc>
              </a:tr>
            </a:tbl>
          </a:graphicData>
        </a:graphic>
      </p:graphicFrame>
      <p:sp>
        <p:nvSpPr>
          <p:cNvPr id="336" name="Google Shape;336;p55"/>
          <p:cNvSpPr txBox="1"/>
          <p:nvPr/>
        </p:nvSpPr>
        <p:spPr>
          <a:xfrm>
            <a:off x="1777775" y="120825"/>
            <a:ext cx="5721600" cy="465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Trebuchet MS"/>
                <a:ea typeface="Trebuchet MS"/>
                <a:cs typeface="Trebuchet MS"/>
                <a:sym typeface="Trebuchet MS"/>
              </a:rPr>
              <a:t>Section 504 Form Checklist </a:t>
            </a:r>
            <a:r>
              <a:rPr b="1" lang="en" sz="4000">
                <a:solidFill>
                  <a:schemeClr val="dk2"/>
                </a:solidFill>
                <a:latin typeface="Trebuchet MS"/>
                <a:ea typeface="Trebuchet MS"/>
                <a:cs typeface="Trebuchet MS"/>
                <a:sym typeface="Trebuchet MS"/>
              </a:rPr>
              <a:t> </a:t>
            </a:r>
            <a:endParaRPr b="1" sz="4000">
              <a:solidFill>
                <a:schemeClr val="dk2"/>
              </a:solidFill>
              <a:latin typeface="Trebuchet MS"/>
              <a:ea typeface="Trebuchet MS"/>
              <a:cs typeface="Trebuchet MS"/>
              <a:sym typeface="Trebuchet MS"/>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graphicFrame>
        <p:nvGraphicFramePr>
          <p:cNvPr id="341" name="Google Shape;341;p56"/>
          <p:cNvGraphicFramePr/>
          <p:nvPr/>
        </p:nvGraphicFramePr>
        <p:xfrm>
          <a:off x="201675" y="1327125"/>
          <a:ext cx="3000000" cy="3000000"/>
        </p:xfrm>
        <a:graphic>
          <a:graphicData uri="http://schemas.openxmlformats.org/drawingml/2006/table">
            <a:tbl>
              <a:tblPr>
                <a:noFill/>
                <a:tableStyleId>{5C450466-CC24-4A2E-AADF-E34AA8692136}</a:tableStyleId>
              </a:tblPr>
              <a:tblGrid>
                <a:gridCol w="2154925"/>
                <a:gridCol w="520950"/>
                <a:gridCol w="3236650"/>
                <a:gridCol w="2387975"/>
              </a:tblGrid>
              <a:tr h="381000">
                <a:tc>
                  <a:txBody>
                    <a:bodyPr/>
                    <a:lstStyle/>
                    <a:p>
                      <a:pPr indent="0" lvl="0" marL="0" rtl="0" algn="l">
                        <a:lnSpc>
                          <a:spcPct val="115000"/>
                        </a:lnSpc>
                        <a:spcBef>
                          <a:spcPts val="0"/>
                        </a:spcBef>
                        <a:spcAft>
                          <a:spcPts val="0"/>
                        </a:spcAft>
                        <a:buNone/>
                      </a:pPr>
                      <a:r>
                        <a:rPr lang="en" sz="1000"/>
                        <a:t>Request for Medical Information (I&amp;RS form)</a:t>
                      </a:r>
                      <a:endParaRPr sz="1000"/>
                    </a:p>
                  </a:txBody>
                  <a:tcPr marT="91425" marB="91425" marR="91425" marL="91425"/>
                </a:tc>
                <a:tc gridSpan="2">
                  <a:txBody>
                    <a:bodyPr/>
                    <a:lstStyle/>
                    <a:p>
                      <a:pPr indent="0" lvl="0" marL="0" rtl="0" algn="l">
                        <a:lnSpc>
                          <a:spcPct val="115000"/>
                        </a:lnSpc>
                        <a:spcBef>
                          <a:spcPts val="0"/>
                        </a:spcBef>
                        <a:spcAft>
                          <a:spcPts val="0"/>
                        </a:spcAft>
                        <a:buNone/>
                      </a:pPr>
                      <a:r>
                        <a:rPr lang="en" sz="1000"/>
                        <a:t>This form is given to the medical provider to describe a student’s medical diagnosis and its impact on their educational performance.</a:t>
                      </a:r>
                      <a:endParaRPr sz="1000"/>
                    </a:p>
                  </a:txBody>
                  <a:tcPr marT="91425" marB="91425" marR="91425" marL="91425"/>
                </a:tc>
                <a:tc hMerge="1"/>
                <a:tc>
                  <a:txBody>
                    <a:bodyPr/>
                    <a:lstStyle/>
                    <a:p>
                      <a:pPr indent="0" lvl="0" marL="0" rtl="0" algn="l">
                        <a:lnSpc>
                          <a:spcPct val="115000"/>
                        </a:lnSpc>
                        <a:spcBef>
                          <a:spcPts val="0"/>
                        </a:spcBef>
                        <a:spcAft>
                          <a:spcPts val="0"/>
                        </a:spcAft>
                        <a:buNone/>
                      </a:pPr>
                      <a:r>
                        <a:rPr lang="en" sz="1000"/>
                        <a:t>When medical diagnosis will be considered in the evaluation and eligibility process under Section 504.</a:t>
                      </a:r>
                      <a:endParaRPr sz="1000"/>
                    </a:p>
                  </a:txBody>
                  <a:tcPr marT="91425" marB="91425" marR="91425" marL="91425"/>
                </a:tc>
              </a:tr>
              <a:tr h="381000">
                <a:tc>
                  <a:txBody>
                    <a:bodyPr/>
                    <a:lstStyle/>
                    <a:p>
                      <a:pPr indent="0" lvl="0" marL="0" rtl="0" algn="l">
                        <a:lnSpc>
                          <a:spcPct val="115000"/>
                        </a:lnSpc>
                        <a:spcBef>
                          <a:spcPts val="0"/>
                        </a:spcBef>
                        <a:spcAft>
                          <a:spcPts val="0"/>
                        </a:spcAft>
                        <a:buNone/>
                      </a:pPr>
                      <a:r>
                        <a:rPr lang="en" sz="1000"/>
                        <a:t>Evaluation and Eligibility Determination ( Form G)</a:t>
                      </a:r>
                      <a:endParaRPr sz="1000"/>
                    </a:p>
                  </a:txBody>
                  <a:tcPr marT="91425" marB="91425" marR="91425" marL="91425"/>
                </a:tc>
                <a:tc gridSpan="2">
                  <a:txBody>
                    <a:bodyPr/>
                    <a:lstStyle/>
                    <a:p>
                      <a:pPr indent="0" lvl="0" marL="0" rtl="0" algn="l">
                        <a:lnSpc>
                          <a:spcPct val="115000"/>
                        </a:lnSpc>
                        <a:spcBef>
                          <a:spcPts val="0"/>
                        </a:spcBef>
                        <a:spcAft>
                          <a:spcPts val="0"/>
                        </a:spcAft>
                        <a:buNone/>
                      </a:pPr>
                      <a:r>
                        <a:rPr lang="en" sz="1000"/>
                        <a:t>This form is used to review evaluation data, determine eligibility, and document decisions of the team.</a:t>
                      </a:r>
                      <a:endParaRPr sz="1000"/>
                    </a:p>
                  </a:txBody>
                  <a:tcPr marT="91425" marB="91425" marR="91425" marL="91425"/>
                </a:tc>
                <a:tc hMerge="1"/>
                <a:tc>
                  <a:txBody>
                    <a:bodyPr/>
                    <a:lstStyle/>
                    <a:p>
                      <a:pPr indent="0" lvl="0" marL="0" rtl="0" algn="l">
                        <a:lnSpc>
                          <a:spcPct val="115000"/>
                        </a:lnSpc>
                        <a:spcBef>
                          <a:spcPts val="0"/>
                        </a:spcBef>
                        <a:spcAft>
                          <a:spcPts val="0"/>
                        </a:spcAft>
                        <a:buNone/>
                      </a:pPr>
                      <a:r>
                        <a:rPr lang="en" sz="1000"/>
                        <a:t>At evaluation/eligibility meetings including reevaluations. Also used when a student is being dismissed from Section 504.</a:t>
                      </a:r>
                      <a:endParaRPr sz="1000"/>
                    </a:p>
                  </a:txBody>
                  <a:tcPr marT="91425" marB="91425" marR="91425" marL="91425"/>
                </a:tc>
              </a:tr>
              <a:tr h="381000">
                <a:tc>
                  <a:txBody>
                    <a:bodyPr/>
                    <a:lstStyle/>
                    <a:p>
                      <a:pPr indent="0" lvl="0" marL="0" rtl="0" algn="l">
                        <a:lnSpc>
                          <a:spcPct val="115000"/>
                        </a:lnSpc>
                        <a:spcBef>
                          <a:spcPts val="0"/>
                        </a:spcBef>
                        <a:spcAft>
                          <a:spcPts val="0"/>
                        </a:spcAft>
                        <a:buNone/>
                      </a:pPr>
                      <a:r>
                        <a:rPr lang="en" sz="1000"/>
                        <a:t>Section 504 Accommodation Plan </a:t>
                      </a:r>
                      <a:endParaRPr sz="1000"/>
                    </a:p>
                  </a:txBody>
                  <a:tcPr marT="91425" marB="91425" marR="91425" marL="91425"/>
                </a:tc>
                <a:tc gridSpan="2">
                  <a:txBody>
                    <a:bodyPr/>
                    <a:lstStyle/>
                    <a:p>
                      <a:pPr indent="0" lvl="0" marL="0" rtl="0" algn="l">
                        <a:lnSpc>
                          <a:spcPct val="115000"/>
                        </a:lnSpc>
                        <a:spcBef>
                          <a:spcPts val="0"/>
                        </a:spcBef>
                        <a:spcAft>
                          <a:spcPts val="0"/>
                        </a:spcAft>
                        <a:buNone/>
                      </a:pPr>
                      <a:r>
                        <a:rPr lang="en" sz="1000"/>
                        <a:t>This form is used to design and document appropriate accommodations for students eligible under Section 504.</a:t>
                      </a:r>
                      <a:endParaRPr sz="1000"/>
                    </a:p>
                  </a:txBody>
                  <a:tcPr marT="91425" marB="91425" marR="91425" marL="91425"/>
                </a:tc>
                <a:tc hMerge="1"/>
                <a:tc>
                  <a:txBody>
                    <a:bodyPr/>
                    <a:lstStyle/>
                    <a:p>
                      <a:pPr indent="0" lvl="0" marL="0" rtl="0" algn="l">
                        <a:lnSpc>
                          <a:spcPct val="115000"/>
                        </a:lnSpc>
                        <a:spcBef>
                          <a:spcPts val="0"/>
                        </a:spcBef>
                        <a:spcAft>
                          <a:spcPts val="0"/>
                        </a:spcAft>
                        <a:buNone/>
                      </a:pPr>
                      <a:r>
                        <a:rPr lang="en" sz="1000"/>
                        <a:t>After initial eligibility and at annual reviews.</a:t>
                      </a:r>
                      <a:endParaRPr sz="1000"/>
                    </a:p>
                  </a:txBody>
                  <a:tcPr marT="91425" marB="91425" marR="91425" marL="91425"/>
                </a:tc>
              </a:tr>
              <a:tr h="381000">
                <a:tc>
                  <a:txBody>
                    <a:bodyPr/>
                    <a:lstStyle/>
                    <a:p>
                      <a:pPr indent="0" lvl="0" marL="0" rtl="0" algn="l">
                        <a:lnSpc>
                          <a:spcPct val="115000"/>
                        </a:lnSpc>
                        <a:spcBef>
                          <a:spcPts val="0"/>
                        </a:spcBef>
                        <a:spcAft>
                          <a:spcPts val="0"/>
                        </a:spcAft>
                        <a:buNone/>
                      </a:pPr>
                      <a:r>
                        <a:rPr lang="en" sz="1000"/>
                        <a:t>Manifestation Determination </a:t>
                      </a:r>
                      <a:endParaRPr sz="1000"/>
                    </a:p>
                  </a:txBody>
                  <a:tcPr marT="91425" marB="91425" marR="91425" marL="91425"/>
                </a:tc>
                <a:tc gridSpan="2">
                  <a:txBody>
                    <a:bodyPr/>
                    <a:lstStyle/>
                    <a:p>
                      <a:pPr indent="0" lvl="0" marL="0" rtl="0" algn="l">
                        <a:lnSpc>
                          <a:spcPct val="115000"/>
                        </a:lnSpc>
                        <a:spcBef>
                          <a:spcPts val="0"/>
                        </a:spcBef>
                        <a:spcAft>
                          <a:spcPts val="0"/>
                        </a:spcAft>
                        <a:buNone/>
                      </a:pPr>
                      <a:r>
                        <a:rPr lang="en" sz="1000"/>
                        <a:t>This form is used to determine whether is student’s misconduct is related to their disability.</a:t>
                      </a:r>
                      <a:endParaRPr sz="1000"/>
                    </a:p>
                  </a:txBody>
                  <a:tcPr marT="91425" marB="91425" marR="91425" marL="91425"/>
                </a:tc>
                <a:tc hMerge="1"/>
                <a:tc>
                  <a:txBody>
                    <a:bodyPr/>
                    <a:lstStyle/>
                    <a:p>
                      <a:pPr indent="0" lvl="0" marL="0" rtl="0" algn="l">
                        <a:lnSpc>
                          <a:spcPct val="115000"/>
                        </a:lnSpc>
                        <a:spcBef>
                          <a:spcPts val="0"/>
                        </a:spcBef>
                        <a:spcAft>
                          <a:spcPts val="0"/>
                        </a:spcAft>
                        <a:buNone/>
                      </a:pPr>
                      <a:r>
                        <a:rPr lang="en" sz="1000"/>
                        <a:t>Prior to implementing a disciplinary removal of more than 10 consecutive days or 10 days that have accumulated due to a pattern of short-term removals in a single school year.</a:t>
                      </a:r>
                      <a:endParaRPr sz="1000"/>
                    </a:p>
                  </a:txBody>
                  <a:tcPr marT="91425" marB="91425" marR="91425" marL="91425"/>
                </a:tc>
              </a:tr>
            </a:tbl>
          </a:graphicData>
        </a:graphic>
      </p:graphicFrame>
      <p:graphicFrame>
        <p:nvGraphicFramePr>
          <p:cNvPr id="342" name="Google Shape;342;p56"/>
          <p:cNvGraphicFramePr/>
          <p:nvPr/>
        </p:nvGraphicFramePr>
        <p:xfrm>
          <a:off x="201675" y="629925"/>
          <a:ext cx="3000000" cy="3000000"/>
        </p:xfrm>
        <a:graphic>
          <a:graphicData uri="http://schemas.openxmlformats.org/drawingml/2006/table">
            <a:tbl>
              <a:tblPr>
                <a:noFill/>
                <a:tableStyleId>{5C450466-CC24-4A2E-AADF-E34AA8692136}</a:tableStyleId>
              </a:tblPr>
              <a:tblGrid>
                <a:gridCol w="2154925"/>
                <a:gridCol w="520950"/>
                <a:gridCol w="3236650"/>
                <a:gridCol w="2387975"/>
              </a:tblGrid>
              <a:tr h="381000">
                <a:tc>
                  <a:txBody>
                    <a:bodyPr/>
                    <a:lstStyle/>
                    <a:p>
                      <a:pPr indent="0" lvl="0" marL="0" rtl="0" algn="l">
                        <a:lnSpc>
                          <a:spcPct val="115000"/>
                        </a:lnSpc>
                        <a:spcBef>
                          <a:spcPts val="0"/>
                        </a:spcBef>
                        <a:spcAft>
                          <a:spcPts val="0"/>
                        </a:spcAft>
                        <a:buNone/>
                      </a:pPr>
                      <a:r>
                        <a:rPr lang="en" sz="1000"/>
                        <a:t>Consent for Release of Information (Form 504 E)</a:t>
                      </a:r>
                      <a:endParaRPr sz="1000"/>
                    </a:p>
                  </a:txBody>
                  <a:tcPr marT="91425" marB="91425" marR="91425" marL="91425"/>
                </a:tc>
                <a:tc gridSpan="2">
                  <a:txBody>
                    <a:bodyPr/>
                    <a:lstStyle/>
                    <a:p>
                      <a:pPr indent="0" lvl="0" marL="0" rtl="0" algn="l">
                        <a:lnSpc>
                          <a:spcPct val="115000"/>
                        </a:lnSpc>
                        <a:spcBef>
                          <a:spcPts val="0"/>
                        </a:spcBef>
                        <a:spcAft>
                          <a:spcPts val="0"/>
                        </a:spcAft>
                        <a:buNone/>
                      </a:pPr>
                      <a:r>
                        <a:rPr lang="en" sz="1000"/>
                        <a:t>This form is used to obtain parental consent for outside providers/agencies to share information with the school district.</a:t>
                      </a:r>
                      <a:endParaRPr sz="1000"/>
                    </a:p>
                  </a:txBody>
                  <a:tcPr marT="91425" marB="91425" marR="91425" marL="91425"/>
                </a:tc>
                <a:tc hMerge="1"/>
                <a:tc>
                  <a:txBody>
                    <a:bodyPr/>
                    <a:lstStyle/>
                    <a:p>
                      <a:pPr indent="0" lvl="0" marL="0" rtl="0" algn="l">
                        <a:lnSpc>
                          <a:spcPct val="115000"/>
                        </a:lnSpc>
                        <a:spcBef>
                          <a:spcPts val="0"/>
                        </a:spcBef>
                        <a:spcAft>
                          <a:spcPts val="0"/>
                        </a:spcAft>
                        <a:buNone/>
                      </a:pPr>
                      <a:r>
                        <a:rPr lang="en" sz="1000"/>
                        <a:t>For pertinent information from an outside provider/agency to assist in decisions related to the 504 process.</a:t>
                      </a:r>
                      <a:endParaRPr sz="1000"/>
                    </a:p>
                  </a:txBody>
                  <a:tcPr marT="91425" marB="91425" marR="91425" marL="91425"/>
                </a:tc>
              </a:tr>
            </a:tbl>
          </a:graphicData>
        </a:graphic>
      </p:graphicFrame>
      <p:sp>
        <p:nvSpPr>
          <p:cNvPr id="343" name="Google Shape;343;p56"/>
          <p:cNvSpPr txBox="1"/>
          <p:nvPr/>
        </p:nvSpPr>
        <p:spPr>
          <a:xfrm>
            <a:off x="1751900" y="129525"/>
            <a:ext cx="4470300" cy="500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Trebuchet MS"/>
                <a:ea typeface="Trebuchet MS"/>
                <a:cs typeface="Trebuchet MS"/>
                <a:sym typeface="Trebuchet MS"/>
              </a:rPr>
              <a:t>Section 504 Form Checklist </a:t>
            </a:r>
            <a:r>
              <a:rPr b="1" lang="en" sz="4000">
                <a:solidFill>
                  <a:schemeClr val="dk2"/>
                </a:solidFill>
                <a:latin typeface="Trebuchet MS"/>
                <a:ea typeface="Trebuchet MS"/>
                <a:cs typeface="Trebuchet MS"/>
                <a:sym typeface="Trebuchet MS"/>
              </a:rPr>
              <a:t> </a:t>
            </a:r>
            <a:endParaRPr b="1" sz="4000">
              <a:solidFill>
                <a:schemeClr val="dk2"/>
              </a:solidFill>
              <a:latin typeface="Trebuchet MS"/>
              <a:ea typeface="Trebuchet MS"/>
              <a:cs typeface="Trebuchet MS"/>
              <a:sym typeface="Trebuchet M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2"/>
          <p:cNvSpPr txBox="1"/>
          <p:nvPr>
            <p:ph idx="1" type="body"/>
          </p:nvPr>
        </p:nvSpPr>
        <p:spPr>
          <a:xfrm>
            <a:off x="612525" y="1200175"/>
            <a:ext cx="7758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This handbook provides guidelines to uniformly implement student-related requirements for Section 504 of the Rehabilitation Act of 1973 and the Americans with Disabilities Act (as amended in 2008) in the </a:t>
            </a:r>
            <a:r>
              <a:rPr b="0" lang="en" sz="1400">
                <a:solidFill>
                  <a:srgbClr val="000000"/>
                </a:solidFill>
                <a:latin typeface="Arial"/>
                <a:ea typeface="Arial"/>
                <a:cs typeface="Arial"/>
                <a:sym typeface="Arial"/>
              </a:rPr>
              <a:t>Long Branch Public</a:t>
            </a:r>
            <a:r>
              <a:rPr b="0" lang="en" sz="1400">
                <a:solidFill>
                  <a:srgbClr val="FFFF00"/>
                </a:solidFill>
                <a:latin typeface="Arial"/>
                <a:ea typeface="Arial"/>
                <a:cs typeface="Arial"/>
                <a:sym typeface="Arial"/>
              </a:rPr>
              <a:t> </a:t>
            </a:r>
            <a:r>
              <a:rPr b="0" lang="en" sz="1400">
                <a:latin typeface="Arial"/>
                <a:ea typeface="Arial"/>
                <a:cs typeface="Arial"/>
                <a:sym typeface="Arial"/>
              </a:rPr>
              <a:t>School District. Its focus is the application of Section 504 to students with disabilities in elementary and secondary programs and services. As such, this handbook is a guide, </a:t>
            </a:r>
            <a:r>
              <a:rPr b="0" i="1" lang="en" sz="1400">
                <a:latin typeface="Arial"/>
                <a:ea typeface="Arial"/>
                <a:cs typeface="Arial"/>
                <a:sym typeface="Arial"/>
              </a:rPr>
              <a:t>not a regulatory document</a:t>
            </a:r>
            <a:r>
              <a:rPr b="0" lang="en" sz="1400">
                <a:latin typeface="Arial"/>
                <a:ea typeface="Arial"/>
                <a:cs typeface="Arial"/>
                <a:sym typeface="Arial"/>
              </a:rPr>
              <a:t>; hence it does not provide legal advice, nor should it serve in lieu of the entirety of Section 504 of the Rehabilitation Act of 1973 (§504) or the Americans with Disabilities Amendments Act of 2008.</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Teachers and support staff  in each school should be aware of Section 504’s general requirements. All school stakeholders and teachers should understand the general requirements for IDEA and Section 504. This includes the requirement to implement instructional and behavioral accommodations for students who are IDEA and Section 504 disabled.</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None/>
            </a:pPr>
            <a:r>
              <a:t/>
            </a:r>
            <a:endParaRPr b="0" sz="1400">
              <a:latin typeface="Arial"/>
              <a:ea typeface="Arial"/>
              <a:cs typeface="Arial"/>
              <a:sym typeface="Arial"/>
            </a:endParaRPr>
          </a:p>
        </p:txBody>
      </p:sp>
      <p:sp>
        <p:nvSpPr>
          <p:cNvPr id="80" name="Google Shape;80;p12"/>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Purpose</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graphicFrame>
        <p:nvGraphicFramePr>
          <p:cNvPr id="348" name="Google Shape;348;p57"/>
          <p:cNvGraphicFramePr/>
          <p:nvPr/>
        </p:nvGraphicFramePr>
        <p:xfrm>
          <a:off x="667700" y="790750"/>
          <a:ext cx="3000000" cy="3000000"/>
        </p:xfrm>
        <a:graphic>
          <a:graphicData uri="http://schemas.openxmlformats.org/drawingml/2006/table">
            <a:tbl>
              <a:tblPr>
                <a:noFill/>
                <a:tableStyleId>{5C450466-CC24-4A2E-AADF-E34AA8692136}</a:tableStyleId>
              </a:tblPr>
              <a:tblGrid>
                <a:gridCol w="2413000"/>
                <a:gridCol w="2413000"/>
                <a:gridCol w="2413000"/>
              </a:tblGrid>
              <a:tr h="1026100">
                <a:tc>
                  <a:txBody>
                    <a:bodyPr/>
                    <a:lstStyle/>
                    <a:p>
                      <a:pPr indent="0" lvl="0" marL="0" rtl="0" algn="l">
                        <a:lnSpc>
                          <a:spcPct val="115000"/>
                        </a:lnSpc>
                        <a:spcBef>
                          <a:spcPts val="0"/>
                        </a:spcBef>
                        <a:spcAft>
                          <a:spcPts val="0"/>
                        </a:spcAft>
                        <a:buNone/>
                      </a:pPr>
                      <a:r>
                        <a:rPr lang="en" sz="1000"/>
                        <a:t>Manifestation Determination </a:t>
                      </a:r>
                      <a:endParaRPr sz="1000"/>
                    </a:p>
                    <a:p>
                      <a:pPr indent="0" lvl="0" marL="0" rtl="0" algn="l">
                        <a:lnSpc>
                          <a:spcPct val="115000"/>
                        </a:lnSpc>
                        <a:spcBef>
                          <a:spcPts val="0"/>
                        </a:spcBef>
                        <a:spcAft>
                          <a:spcPts val="0"/>
                        </a:spcAft>
                        <a:buNone/>
                      </a:pPr>
                      <a:r>
                        <a:rPr lang="en" sz="1000"/>
                        <a:t>(Form 504 I)</a:t>
                      </a:r>
                      <a:endParaRPr sz="1000"/>
                    </a:p>
                  </a:txBody>
                  <a:tcPr marT="91425" marB="91425" marR="91425" marL="91425"/>
                </a:tc>
                <a:tc>
                  <a:txBody>
                    <a:bodyPr/>
                    <a:lstStyle/>
                    <a:p>
                      <a:pPr indent="0" lvl="0" marL="0" rtl="0" algn="l">
                        <a:lnSpc>
                          <a:spcPct val="115000"/>
                        </a:lnSpc>
                        <a:spcBef>
                          <a:spcPts val="0"/>
                        </a:spcBef>
                        <a:spcAft>
                          <a:spcPts val="0"/>
                        </a:spcAft>
                        <a:buNone/>
                      </a:pPr>
                      <a:r>
                        <a:rPr lang="en" sz="1000"/>
                        <a:t>This form is used to determine whether is student’s misconduct is related to their disability.</a:t>
                      </a:r>
                      <a:endParaRPr sz="1000"/>
                    </a:p>
                  </a:txBody>
                  <a:tcPr marT="91425" marB="91425" marR="91425" marL="91425"/>
                </a:tc>
                <a:tc>
                  <a:txBody>
                    <a:bodyPr/>
                    <a:lstStyle/>
                    <a:p>
                      <a:pPr indent="0" lvl="0" marL="0" rtl="0" algn="l">
                        <a:lnSpc>
                          <a:spcPct val="115000"/>
                        </a:lnSpc>
                        <a:spcBef>
                          <a:spcPts val="0"/>
                        </a:spcBef>
                        <a:spcAft>
                          <a:spcPts val="0"/>
                        </a:spcAft>
                        <a:buNone/>
                      </a:pPr>
                      <a:r>
                        <a:rPr lang="en" sz="1000"/>
                        <a:t>Prior to implementing a disciplinary removal of more than 10 consecutive days or 10 days that have accumulated due to a pattern of short-term removals in a single school year.</a:t>
                      </a:r>
                      <a:endParaRPr sz="1000"/>
                    </a:p>
                  </a:txBody>
                  <a:tcPr marT="91425" marB="91425" marR="91425" marL="91425"/>
                </a:tc>
              </a:tr>
              <a:tr h="687825">
                <a:tc>
                  <a:txBody>
                    <a:bodyPr/>
                    <a:lstStyle/>
                    <a:p>
                      <a:pPr indent="0" lvl="0" marL="0" rtl="0" algn="l">
                        <a:lnSpc>
                          <a:spcPct val="115000"/>
                        </a:lnSpc>
                        <a:spcBef>
                          <a:spcPts val="0"/>
                        </a:spcBef>
                        <a:spcAft>
                          <a:spcPts val="0"/>
                        </a:spcAft>
                        <a:buNone/>
                      </a:pPr>
                      <a:r>
                        <a:rPr lang="en" sz="1000"/>
                        <a:t>504 Compliance Grievance Procedure </a:t>
                      </a:r>
                      <a:endParaRPr sz="1000"/>
                    </a:p>
                    <a:p>
                      <a:pPr indent="0" lvl="0" marL="0" rtl="0" algn="l">
                        <a:lnSpc>
                          <a:spcPct val="115000"/>
                        </a:lnSpc>
                        <a:spcBef>
                          <a:spcPts val="0"/>
                        </a:spcBef>
                        <a:spcAft>
                          <a:spcPts val="0"/>
                        </a:spcAft>
                        <a:buNone/>
                      </a:pPr>
                      <a:r>
                        <a:rPr lang="en" sz="1000"/>
                        <a:t>( form in development)</a:t>
                      </a:r>
                      <a:endParaRPr sz="1000"/>
                    </a:p>
                  </a:txBody>
                  <a:tcPr marT="91425" marB="91425" marR="91425" marL="91425"/>
                </a:tc>
                <a:tc>
                  <a:txBody>
                    <a:bodyPr/>
                    <a:lstStyle/>
                    <a:p>
                      <a:pPr indent="0" lvl="0" marL="0" rtl="0" algn="l">
                        <a:lnSpc>
                          <a:spcPct val="115000"/>
                        </a:lnSpc>
                        <a:spcBef>
                          <a:spcPts val="0"/>
                        </a:spcBef>
                        <a:spcAft>
                          <a:spcPts val="0"/>
                        </a:spcAft>
                        <a:buNone/>
                      </a:pPr>
                      <a:r>
                        <a:rPr lang="en" sz="1000"/>
                        <a:t>The form describes the grievance procedures for Title VI, Title IX, and Section 504 complaints.</a:t>
                      </a:r>
                      <a:endParaRPr sz="1000"/>
                    </a:p>
                  </a:txBody>
                  <a:tcPr marT="91425" marB="91425" marR="91425" marL="91425"/>
                </a:tc>
                <a:tc>
                  <a:txBody>
                    <a:bodyPr/>
                    <a:lstStyle/>
                    <a:p>
                      <a:pPr indent="0" lvl="0" marL="0" rtl="0" algn="l">
                        <a:lnSpc>
                          <a:spcPct val="115000"/>
                        </a:lnSpc>
                        <a:spcBef>
                          <a:spcPts val="0"/>
                        </a:spcBef>
                        <a:spcAft>
                          <a:spcPts val="0"/>
                        </a:spcAft>
                        <a:buNone/>
                      </a:pPr>
                      <a:r>
                        <a:rPr lang="en" sz="1000"/>
                        <a:t>Provide for parents/guardians along with copy of accommodation plan and, thereafter, upon request.</a:t>
                      </a:r>
                      <a:endParaRPr sz="1000"/>
                    </a:p>
                  </a:txBody>
                  <a:tcPr marT="91425" marB="91425" marR="91425" marL="91425"/>
                </a:tc>
              </a:tr>
              <a:tr h="856975">
                <a:tc>
                  <a:txBody>
                    <a:bodyPr/>
                    <a:lstStyle/>
                    <a:p>
                      <a:pPr indent="0" lvl="0" marL="0" rtl="0" algn="l">
                        <a:lnSpc>
                          <a:spcPct val="115000"/>
                        </a:lnSpc>
                        <a:spcBef>
                          <a:spcPts val="0"/>
                        </a:spcBef>
                        <a:spcAft>
                          <a:spcPts val="0"/>
                        </a:spcAft>
                        <a:buNone/>
                      </a:pPr>
                      <a:r>
                        <a:rPr lang="en" sz="1000"/>
                        <a:t>504 Compliance Grievance </a:t>
                      </a:r>
                      <a:endParaRPr sz="1000"/>
                    </a:p>
                    <a:p>
                      <a:pPr indent="0" lvl="0" marL="0" rtl="0" algn="l">
                        <a:lnSpc>
                          <a:spcPct val="115000"/>
                        </a:lnSpc>
                        <a:spcBef>
                          <a:spcPts val="0"/>
                        </a:spcBef>
                        <a:spcAft>
                          <a:spcPts val="0"/>
                        </a:spcAft>
                        <a:buClr>
                          <a:schemeClr val="dk1"/>
                        </a:buClr>
                        <a:buSzPts val="1100"/>
                        <a:buFont typeface="Arial"/>
                        <a:buNone/>
                      </a:pPr>
                      <a:r>
                        <a:rPr lang="en" sz="1000">
                          <a:solidFill>
                            <a:schemeClr val="dk1"/>
                          </a:solidFill>
                        </a:rPr>
                        <a:t>(form in development)</a:t>
                      </a:r>
                      <a:endParaRPr sz="1000">
                        <a:solidFill>
                          <a:schemeClr val="dk1"/>
                        </a:solidFill>
                      </a:endParaRPr>
                    </a:p>
                    <a:p>
                      <a:pPr indent="0" lvl="0" marL="0" rtl="0" algn="l">
                        <a:lnSpc>
                          <a:spcPct val="115000"/>
                        </a:lnSpc>
                        <a:spcBef>
                          <a:spcPts val="0"/>
                        </a:spcBef>
                        <a:spcAft>
                          <a:spcPts val="0"/>
                        </a:spcAft>
                        <a:buNone/>
                      </a:pPr>
                      <a:r>
                        <a:t/>
                      </a:r>
                      <a:endParaRPr sz="1000"/>
                    </a:p>
                  </a:txBody>
                  <a:tcPr marT="91425" marB="91425" marR="91425" marL="91425"/>
                </a:tc>
                <a:tc>
                  <a:txBody>
                    <a:bodyPr/>
                    <a:lstStyle/>
                    <a:p>
                      <a:pPr indent="0" lvl="0" marL="0" rtl="0" algn="l">
                        <a:lnSpc>
                          <a:spcPct val="115000"/>
                        </a:lnSpc>
                        <a:spcBef>
                          <a:spcPts val="0"/>
                        </a:spcBef>
                        <a:spcAft>
                          <a:spcPts val="0"/>
                        </a:spcAft>
                        <a:buNone/>
                      </a:pPr>
                      <a:r>
                        <a:rPr lang="en" sz="1000"/>
                        <a:t>This form must be completed by the party wishing to file a grievance when alleging noncompliance with Section 504 procedures.</a:t>
                      </a:r>
                      <a:endParaRPr sz="1000"/>
                    </a:p>
                  </a:txBody>
                  <a:tcPr marT="91425" marB="91425" marR="91425" marL="91425"/>
                </a:tc>
                <a:tc>
                  <a:txBody>
                    <a:bodyPr/>
                    <a:lstStyle/>
                    <a:p>
                      <a:pPr indent="0" lvl="0" marL="0" rtl="0" algn="l">
                        <a:lnSpc>
                          <a:spcPct val="115000"/>
                        </a:lnSpc>
                        <a:spcBef>
                          <a:spcPts val="0"/>
                        </a:spcBef>
                        <a:spcAft>
                          <a:spcPts val="0"/>
                        </a:spcAft>
                        <a:buNone/>
                      </a:pPr>
                      <a:r>
                        <a:rPr lang="en" sz="1000"/>
                        <a:t>Provide for parents/guardians upon request.</a:t>
                      </a:r>
                      <a:endParaRPr sz="1000"/>
                    </a:p>
                  </a:txBody>
                  <a:tcPr marT="91425" marB="91425" marR="91425" marL="91425"/>
                </a:tc>
              </a:tr>
              <a:tr h="856975">
                <a:tc>
                  <a:txBody>
                    <a:bodyPr/>
                    <a:lstStyle/>
                    <a:p>
                      <a:pPr indent="0" lvl="0" marL="0" rtl="0" algn="l">
                        <a:lnSpc>
                          <a:spcPct val="115000"/>
                        </a:lnSpc>
                        <a:spcBef>
                          <a:spcPts val="0"/>
                        </a:spcBef>
                        <a:spcAft>
                          <a:spcPts val="0"/>
                        </a:spcAft>
                        <a:buNone/>
                      </a:pPr>
                      <a:r>
                        <a:rPr lang="en" sz="1000"/>
                        <a:t>Level of Impact Rubric</a:t>
                      </a:r>
                      <a:endParaRPr sz="1000"/>
                    </a:p>
                  </a:txBody>
                  <a:tcPr marT="91425" marB="91425" marR="91425" marL="91425"/>
                </a:tc>
                <a:tc>
                  <a:txBody>
                    <a:bodyPr/>
                    <a:lstStyle/>
                    <a:p>
                      <a:pPr indent="0" lvl="0" marL="0" rtl="0" algn="l">
                        <a:lnSpc>
                          <a:spcPct val="115000"/>
                        </a:lnSpc>
                        <a:spcBef>
                          <a:spcPts val="0"/>
                        </a:spcBef>
                        <a:spcAft>
                          <a:spcPts val="0"/>
                        </a:spcAft>
                        <a:buNone/>
                      </a:pPr>
                      <a:r>
                        <a:rPr lang="en" sz="1000"/>
                        <a:t>This rubric assists in determining the level of impact a disability has on academic, social, or behavioral performance.</a:t>
                      </a:r>
                      <a:endParaRPr sz="1000"/>
                    </a:p>
                  </a:txBody>
                  <a:tcPr marT="91425" marB="91425" marR="91425" marL="91425"/>
                </a:tc>
                <a:tc>
                  <a:txBody>
                    <a:bodyPr/>
                    <a:lstStyle/>
                    <a:p>
                      <a:pPr indent="0" lvl="0" marL="0" rtl="0" algn="l">
                        <a:lnSpc>
                          <a:spcPct val="115000"/>
                        </a:lnSpc>
                        <a:spcBef>
                          <a:spcPts val="0"/>
                        </a:spcBef>
                        <a:spcAft>
                          <a:spcPts val="0"/>
                        </a:spcAft>
                        <a:buNone/>
                      </a:pPr>
                      <a:r>
                        <a:rPr lang="en" sz="1000"/>
                        <a:t>As part of the evaluation process.</a:t>
                      </a:r>
                      <a:endParaRPr sz="1000"/>
                    </a:p>
                  </a:txBody>
                  <a:tcPr marT="91425" marB="91425" marR="91425" marL="91425"/>
                </a:tc>
              </a:tr>
              <a:tr h="687825">
                <a:tc>
                  <a:txBody>
                    <a:bodyPr/>
                    <a:lstStyle/>
                    <a:p>
                      <a:pPr indent="0" lvl="0" marL="0" rtl="0" algn="l">
                        <a:lnSpc>
                          <a:spcPct val="115000"/>
                        </a:lnSpc>
                        <a:spcBef>
                          <a:spcPts val="0"/>
                        </a:spcBef>
                        <a:spcAft>
                          <a:spcPts val="0"/>
                        </a:spcAft>
                        <a:buNone/>
                      </a:pPr>
                      <a:r>
                        <a:rPr lang="en" sz="1000"/>
                        <a:t>Section 504 Process Checklist</a:t>
                      </a:r>
                      <a:endParaRPr sz="1000"/>
                    </a:p>
                  </a:txBody>
                  <a:tcPr marT="91425" marB="91425" marR="91425" marL="91425"/>
                </a:tc>
                <a:tc>
                  <a:txBody>
                    <a:bodyPr/>
                    <a:lstStyle/>
                    <a:p>
                      <a:pPr indent="0" lvl="0" marL="0" rtl="0" algn="l">
                        <a:lnSpc>
                          <a:spcPct val="115000"/>
                        </a:lnSpc>
                        <a:spcBef>
                          <a:spcPts val="0"/>
                        </a:spcBef>
                        <a:spcAft>
                          <a:spcPts val="0"/>
                        </a:spcAft>
                        <a:buNone/>
                      </a:pPr>
                      <a:r>
                        <a:rPr lang="en" sz="1000"/>
                        <a:t>This checklist follows the flowchart and "step-by-step" outline provided in the Handbook.</a:t>
                      </a:r>
                      <a:endParaRPr sz="1000"/>
                    </a:p>
                  </a:txBody>
                  <a:tcPr marT="91425" marB="91425" marR="91425" marL="91425"/>
                </a:tc>
                <a:tc>
                  <a:txBody>
                    <a:bodyPr/>
                    <a:lstStyle/>
                    <a:p>
                      <a:pPr indent="0" lvl="0" marL="0" rtl="0" algn="l">
                        <a:lnSpc>
                          <a:spcPct val="115000"/>
                        </a:lnSpc>
                        <a:spcBef>
                          <a:spcPts val="0"/>
                        </a:spcBef>
                        <a:spcAft>
                          <a:spcPts val="0"/>
                        </a:spcAft>
                        <a:buNone/>
                      </a:pPr>
                      <a:r>
                        <a:rPr lang="en" sz="1000"/>
                        <a:t>May be used to assure proper procedures have been followed.</a:t>
                      </a:r>
                      <a:endParaRPr sz="1000"/>
                    </a:p>
                  </a:txBody>
                  <a:tcPr marT="91425" marB="91425" marR="91425" marL="91425"/>
                </a:tc>
              </a:tr>
            </a:tbl>
          </a:graphicData>
        </a:graphic>
      </p:graphicFrame>
      <p:sp>
        <p:nvSpPr>
          <p:cNvPr id="349" name="Google Shape;349;p57"/>
          <p:cNvSpPr txBox="1"/>
          <p:nvPr/>
        </p:nvSpPr>
        <p:spPr>
          <a:xfrm>
            <a:off x="2157525" y="189875"/>
            <a:ext cx="4530900" cy="440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Trebuchet MS"/>
                <a:ea typeface="Trebuchet MS"/>
                <a:cs typeface="Trebuchet MS"/>
                <a:sym typeface="Trebuchet MS"/>
              </a:rPr>
              <a:t>Section 504 Form Checklist </a:t>
            </a:r>
            <a:r>
              <a:rPr b="1" lang="en" sz="4000">
                <a:solidFill>
                  <a:schemeClr val="dk2"/>
                </a:solidFill>
                <a:latin typeface="Trebuchet MS"/>
                <a:ea typeface="Trebuchet MS"/>
                <a:cs typeface="Trebuchet MS"/>
                <a:sym typeface="Trebuchet MS"/>
              </a:rPr>
              <a:t> </a:t>
            </a:r>
            <a:endParaRPr b="1" sz="4000">
              <a:solidFill>
                <a:schemeClr val="dk2"/>
              </a:solidFill>
              <a:latin typeface="Trebuchet MS"/>
              <a:ea typeface="Trebuchet MS"/>
              <a:cs typeface="Trebuchet MS"/>
              <a:sym typeface="Trebuchet MS"/>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58"/>
          <p:cNvSpPr txBox="1"/>
          <p:nvPr>
            <p:ph idx="1" type="body"/>
          </p:nvPr>
        </p:nvSpPr>
        <p:spPr>
          <a:xfrm>
            <a:off x="457200" y="1356443"/>
            <a:ext cx="8229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0" lang="en" sz="1400">
                <a:latin typeface="Arial"/>
                <a:ea typeface="Arial"/>
                <a:cs typeface="Arial"/>
                <a:sym typeface="Arial"/>
              </a:rPr>
              <a:t>To determine level of impact, refer to the rubric below. Keep in mind:</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None/>
            </a:pPr>
            <a:r>
              <a:rPr b="0" lang="en" sz="1400">
                <a:latin typeface="Arial"/>
                <a:ea typeface="Arial"/>
                <a:cs typeface="Arial"/>
                <a:sym typeface="Arial"/>
              </a:rPr>
              <a:t>- Make an educated estimate of impact </a:t>
            </a:r>
            <a:r>
              <a:rPr b="0" i="1" lang="en" sz="1400">
                <a:latin typeface="Arial"/>
                <a:ea typeface="Arial"/>
                <a:cs typeface="Arial"/>
                <a:sym typeface="Arial"/>
              </a:rPr>
              <a:t>without </a:t>
            </a:r>
            <a:r>
              <a:rPr b="0" lang="en" sz="1400">
                <a:latin typeface="Arial"/>
                <a:ea typeface="Arial"/>
                <a:cs typeface="Arial"/>
                <a:sym typeface="Arial"/>
              </a:rPr>
              <a:t>the effects of mitigating measures, such as medication or assistive devices.</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None/>
            </a:pPr>
            <a:r>
              <a:rPr b="0" lang="en" sz="1400">
                <a:latin typeface="Arial"/>
                <a:ea typeface="Arial"/>
                <a:cs typeface="Arial"/>
                <a:sym typeface="Arial"/>
              </a:rPr>
              <a:t>- For impairments that are episodic or in remission, make the determination for the time they are active.</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None/>
            </a:pPr>
            <a:r>
              <a:rPr b="0" lang="en" sz="1400">
                <a:latin typeface="Arial"/>
                <a:ea typeface="Arial"/>
                <a:cs typeface="Arial"/>
                <a:sym typeface="Arial"/>
              </a:rPr>
              <a:t>- Use the average student as the frame of reference.</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 Use the factors listed as guidelines to the severity of impact. </a:t>
            </a:r>
            <a:r>
              <a:rPr lang="en" sz="1400">
                <a:latin typeface="Arial"/>
                <a:ea typeface="Arial"/>
                <a:cs typeface="Arial"/>
                <a:sym typeface="Arial"/>
              </a:rPr>
              <a:t>Not all factors need to be present</a:t>
            </a:r>
            <a:r>
              <a:rPr b="0" lang="en" sz="1400">
                <a:latin typeface="Arial"/>
                <a:ea typeface="Arial"/>
                <a:cs typeface="Arial"/>
                <a:sym typeface="Arial"/>
              </a:rPr>
              <a:t>.</a:t>
            </a:r>
            <a:endParaRPr b="0" sz="1400">
              <a:latin typeface="Arial"/>
              <a:ea typeface="Arial"/>
              <a:cs typeface="Arial"/>
              <a:sym typeface="Arial"/>
            </a:endParaRPr>
          </a:p>
          <a:p>
            <a:pPr indent="0" lvl="0" marL="0" rtl="0" algn="l">
              <a:spcBef>
                <a:spcPts val="0"/>
              </a:spcBef>
              <a:spcAft>
                <a:spcPts val="0"/>
              </a:spcAft>
              <a:buNone/>
            </a:pPr>
            <a:r>
              <a:t/>
            </a:r>
            <a:endParaRPr sz="1400">
              <a:latin typeface="Arial"/>
              <a:ea typeface="Arial"/>
              <a:cs typeface="Arial"/>
              <a:sym typeface="Arial"/>
            </a:endParaRPr>
          </a:p>
        </p:txBody>
      </p:sp>
      <p:sp>
        <p:nvSpPr>
          <p:cNvPr id="355" name="Google Shape;355;p58"/>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400"/>
              <a:t>Rubric to Assist in Determining :</a:t>
            </a:r>
            <a:endParaRPr sz="2400"/>
          </a:p>
          <a:p>
            <a:pPr indent="0" lvl="0" marL="0" rtl="0" algn="l">
              <a:spcBef>
                <a:spcPts val="0"/>
              </a:spcBef>
              <a:spcAft>
                <a:spcPts val="0"/>
              </a:spcAft>
              <a:buNone/>
            </a:pPr>
            <a:r>
              <a:rPr lang="en" sz="2400"/>
              <a:t>Level of Impact of Disability on School Functioning</a:t>
            </a:r>
            <a:endParaRPr sz="2400"/>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59"/>
          <p:cNvSpPr txBox="1"/>
          <p:nvPr>
            <p:ph idx="1" type="body"/>
          </p:nvPr>
        </p:nvSpPr>
        <p:spPr>
          <a:xfrm>
            <a:off x="508975" y="837124"/>
            <a:ext cx="8229600" cy="3036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graphicFrame>
        <p:nvGraphicFramePr>
          <p:cNvPr id="361" name="Google Shape;361;p59"/>
          <p:cNvGraphicFramePr/>
          <p:nvPr/>
        </p:nvGraphicFramePr>
        <p:xfrm>
          <a:off x="141300" y="127550"/>
          <a:ext cx="3000000" cy="3000000"/>
        </p:xfrm>
        <a:graphic>
          <a:graphicData uri="http://schemas.openxmlformats.org/drawingml/2006/table">
            <a:tbl>
              <a:tblPr>
                <a:noFill/>
                <a:tableStyleId>{5C450466-CC24-4A2E-AADF-E34AA8692136}</a:tableStyleId>
              </a:tblPr>
              <a:tblGrid>
                <a:gridCol w="880300"/>
                <a:gridCol w="2095375"/>
                <a:gridCol w="1641150"/>
                <a:gridCol w="1960850"/>
                <a:gridCol w="2158550"/>
              </a:tblGrid>
              <a:tr h="242900">
                <a:tc>
                  <a:txBody>
                    <a:bodyPr/>
                    <a:lstStyle/>
                    <a:p>
                      <a:pPr indent="0" lvl="0" marL="0" rtl="0" algn="l">
                        <a:spcBef>
                          <a:spcPts val="0"/>
                        </a:spcBef>
                        <a:spcAft>
                          <a:spcPts val="0"/>
                        </a:spcAft>
                        <a:buNone/>
                      </a:pPr>
                      <a:r>
                        <a:t/>
                      </a:r>
                      <a:endParaRPr sz="1300"/>
                    </a:p>
                  </a:txBody>
                  <a:tcPr marT="91425" marB="91425" marR="91425" marL="91425"/>
                </a:tc>
                <a:tc>
                  <a:txBody>
                    <a:bodyPr/>
                    <a:lstStyle/>
                    <a:p>
                      <a:pPr indent="0" lvl="0" marL="0" rtl="0" algn="l">
                        <a:lnSpc>
                          <a:spcPct val="115000"/>
                        </a:lnSpc>
                        <a:spcBef>
                          <a:spcPts val="0"/>
                        </a:spcBef>
                        <a:spcAft>
                          <a:spcPts val="0"/>
                        </a:spcAft>
                        <a:buNone/>
                      </a:pPr>
                      <a:r>
                        <a:rPr b="1" lang="en" sz="1000"/>
                        <a:t>Academic</a:t>
                      </a:r>
                      <a:endParaRPr b="1" sz="1000"/>
                    </a:p>
                  </a:txBody>
                  <a:tcPr marT="91425" marB="91425" marR="91425" marL="91425"/>
                </a:tc>
                <a:tc>
                  <a:txBody>
                    <a:bodyPr/>
                    <a:lstStyle/>
                    <a:p>
                      <a:pPr indent="0" lvl="0" marL="0" rtl="0" algn="l">
                        <a:lnSpc>
                          <a:spcPct val="115000"/>
                        </a:lnSpc>
                        <a:spcBef>
                          <a:spcPts val="0"/>
                        </a:spcBef>
                        <a:spcAft>
                          <a:spcPts val="0"/>
                        </a:spcAft>
                        <a:buNone/>
                      </a:pPr>
                      <a:r>
                        <a:rPr b="1" lang="en" sz="1000"/>
                        <a:t>Social</a:t>
                      </a:r>
                      <a:endParaRPr b="1" sz="1000"/>
                    </a:p>
                  </a:txBody>
                  <a:tcPr marT="91425" marB="91425" marR="91425" marL="91425"/>
                </a:tc>
                <a:tc>
                  <a:txBody>
                    <a:bodyPr/>
                    <a:lstStyle/>
                    <a:p>
                      <a:pPr indent="0" lvl="0" marL="0" rtl="0" algn="l">
                        <a:lnSpc>
                          <a:spcPct val="115000"/>
                        </a:lnSpc>
                        <a:spcBef>
                          <a:spcPts val="0"/>
                        </a:spcBef>
                        <a:spcAft>
                          <a:spcPts val="0"/>
                        </a:spcAft>
                        <a:buNone/>
                      </a:pPr>
                      <a:r>
                        <a:rPr b="1" lang="en" sz="1000"/>
                        <a:t>Behavioral</a:t>
                      </a:r>
                      <a:endParaRPr b="1" sz="1000"/>
                    </a:p>
                  </a:txBody>
                  <a:tcPr marT="91425" marB="91425" marR="91425" marL="91425"/>
                </a:tc>
                <a:tc>
                  <a:txBody>
                    <a:bodyPr/>
                    <a:lstStyle/>
                    <a:p>
                      <a:pPr indent="0" lvl="0" marL="0" rtl="0" algn="l">
                        <a:lnSpc>
                          <a:spcPct val="115000"/>
                        </a:lnSpc>
                        <a:spcBef>
                          <a:spcPts val="0"/>
                        </a:spcBef>
                        <a:spcAft>
                          <a:spcPts val="0"/>
                        </a:spcAft>
                        <a:buNone/>
                      </a:pPr>
                      <a:r>
                        <a:rPr b="1" lang="en" sz="1000"/>
                        <a:t>Participation/Attendance</a:t>
                      </a:r>
                      <a:endParaRPr b="1" sz="1000"/>
                    </a:p>
                  </a:txBody>
                  <a:tcPr marT="91425" marB="91425" marR="91425" marL="91425"/>
                </a:tc>
              </a:tr>
              <a:tr h="396200">
                <a:tc>
                  <a:txBody>
                    <a:bodyPr/>
                    <a:lstStyle/>
                    <a:p>
                      <a:pPr indent="0" lvl="0" marL="0" rtl="0" algn="l">
                        <a:lnSpc>
                          <a:spcPct val="115000"/>
                        </a:lnSpc>
                        <a:spcBef>
                          <a:spcPts val="0"/>
                        </a:spcBef>
                        <a:spcAft>
                          <a:spcPts val="0"/>
                        </a:spcAft>
                        <a:buNone/>
                      </a:pPr>
                      <a:r>
                        <a:rPr b="1" lang="en" sz="1000"/>
                        <a:t>Substantial</a:t>
                      </a:r>
                      <a:endParaRPr b="1" sz="1000"/>
                    </a:p>
                  </a:txBody>
                  <a:tcPr marT="91425" marB="91425" marR="91425" marL="91425"/>
                </a:tc>
                <a:tc>
                  <a:txBody>
                    <a:bodyPr/>
                    <a:lstStyle/>
                    <a:p>
                      <a:pPr indent="-292100" lvl="0" marL="457200" rtl="0" algn="l">
                        <a:lnSpc>
                          <a:spcPct val="115000"/>
                        </a:lnSpc>
                        <a:spcBef>
                          <a:spcPts val="0"/>
                        </a:spcBef>
                        <a:spcAft>
                          <a:spcPts val="0"/>
                        </a:spcAft>
                        <a:buSzPts val="1000"/>
                        <a:buChar char="●"/>
                      </a:pPr>
                      <a:r>
                        <a:rPr lang="en" sz="1000"/>
                        <a:t>Performs below or far below proficient on standards-based assessments</a:t>
                      </a:r>
                      <a:endParaRPr sz="1000"/>
                    </a:p>
                    <a:p>
                      <a:pPr indent="-292100" lvl="0" marL="457200" rtl="0" algn="l">
                        <a:lnSpc>
                          <a:spcPct val="115000"/>
                        </a:lnSpc>
                        <a:spcBef>
                          <a:spcPts val="0"/>
                        </a:spcBef>
                        <a:spcAft>
                          <a:spcPts val="0"/>
                        </a:spcAft>
                        <a:buSzPts val="1000"/>
                        <a:buChar char="●"/>
                      </a:pPr>
                      <a:r>
                        <a:rPr lang="en" sz="1000"/>
                        <a:t>Failing or very low grades</a:t>
                      </a:r>
                      <a:endParaRPr sz="1000"/>
                    </a:p>
                    <a:p>
                      <a:pPr indent="-292100" lvl="0" marL="457200" rtl="0" algn="l">
                        <a:lnSpc>
                          <a:spcPct val="115000"/>
                        </a:lnSpc>
                        <a:spcBef>
                          <a:spcPts val="0"/>
                        </a:spcBef>
                        <a:spcAft>
                          <a:spcPts val="0"/>
                        </a:spcAft>
                        <a:buSzPts val="1000"/>
                        <a:buChar char="●"/>
                      </a:pPr>
                      <a:r>
                        <a:rPr lang="en" sz="1000"/>
                        <a:t>Rarely turns in school work</a:t>
                      </a:r>
                      <a:endParaRPr sz="1000"/>
                    </a:p>
                  </a:txBody>
                  <a:tcPr marT="91425" marB="91425" marR="91425" marL="91425"/>
                </a:tc>
                <a:tc>
                  <a:txBody>
                    <a:bodyPr/>
                    <a:lstStyle/>
                    <a:p>
                      <a:pPr indent="-292100" lvl="0" marL="457200" rtl="0" algn="l">
                        <a:lnSpc>
                          <a:spcPct val="115000"/>
                        </a:lnSpc>
                        <a:spcBef>
                          <a:spcPts val="0"/>
                        </a:spcBef>
                        <a:spcAft>
                          <a:spcPts val="0"/>
                        </a:spcAft>
                        <a:buSzPts val="1000"/>
                        <a:buChar char="●"/>
                      </a:pPr>
                      <a:r>
                        <a:rPr lang="en" sz="1000"/>
                        <a:t>　Has few friends</a:t>
                      </a:r>
                      <a:endParaRPr sz="1000"/>
                    </a:p>
                    <a:p>
                      <a:pPr indent="-292100" lvl="0" marL="457200" rtl="0" algn="l">
                        <a:lnSpc>
                          <a:spcPct val="115000"/>
                        </a:lnSpc>
                        <a:spcBef>
                          <a:spcPts val="0"/>
                        </a:spcBef>
                        <a:spcAft>
                          <a:spcPts val="0"/>
                        </a:spcAft>
                        <a:buSzPts val="1000"/>
                        <a:buChar char="●"/>
                      </a:pPr>
                      <a:r>
                        <a:rPr lang="en" sz="1000"/>
                        <a:t>Expresses feelings of loneliness</a:t>
                      </a:r>
                      <a:endParaRPr sz="1000"/>
                    </a:p>
                    <a:p>
                      <a:pPr indent="-292100" lvl="0" marL="457200" rtl="0" algn="l">
                        <a:lnSpc>
                          <a:spcPct val="115000"/>
                        </a:lnSpc>
                        <a:spcBef>
                          <a:spcPts val="0"/>
                        </a:spcBef>
                        <a:spcAft>
                          <a:spcPts val="0"/>
                        </a:spcAft>
                        <a:buSzPts val="1000"/>
                        <a:buChar char="●"/>
                      </a:pPr>
                      <a:r>
                        <a:rPr lang="en" sz="1000"/>
                        <a:t>Few relationships with adults at school</a:t>
                      </a:r>
                      <a:endParaRPr sz="1000"/>
                    </a:p>
                    <a:p>
                      <a:pPr indent="-292100" lvl="0" marL="457200" rtl="0" algn="l">
                        <a:lnSpc>
                          <a:spcPct val="115000"/>
                        </a:lnSpc>
                        <a:spcBef>
                          <a:spcPts val="0"/>
                        </a:spcBef>
                        <a:spcAft>
                          <a:spcPts val="0"/>
                        </a:spcAft>
                        <a:buSzPts val="1000"/>
                        <a:buChar char="●"/>
                      </a:pPr>
                      <a:r>
                        <a:rPr lang="en" sz="1000"/>
                        <a:t>Poor self-esteem</a:t>
                      </a:r>
                      <a:endParaRPr sz="1000"/>
                    </a:p>
                  </a:txBody>
                  <a:tcPr marT="91425" marB="91425" marR="91425" marL="91425"/>
                </a:tc>
                <a:tc>
                  <a:txBody>
                    <a:bodyPr/>
                    <a:lstStyle/>
                    <a:p>
                      <a:pPr indent="-292100" lvl="0" marL="457200" rtl="0" algn="l">
                        <a:lnSpc>
                          <a:spcPct val="115000"/>
                        </a:lnSpc>
                        <a:spcBef>
                          <a:spcPts val="0"/>
                        </a:spcBef>
                        <a:spcAft>
                          <a:spcPts val="0"/>
                        </a:spcAft>
                        <a:buSzPts val="1000"/>
                        <a:buChar char="●"/>
                      </a:pPr>
                      <a:r>
                        <a:rPr lang="en" sz="1000"/>
                        <a:t>　Frequent suspensions</a:t>
                      </a:r>
                      <a:endParaRPr sz="1000"/>
                    </a:p>
                    <a:p>
                      <a:pPr indent="-292100" lvl="0" marL="457200" rtl="0" algn="l">
                        <a:lnSpc>
                          <a:spcPct val="115000"/>
                        </a:lnSpc>
                        <a:spcBef>
                          <a:spcPts val="0"/>
                        </a:spcBef>
                        <a:spcAft>
                          <a:spcPts val="0"/>
                        </a:spcAft>
                        <a:buSzPts val="1000"/>
                        <a:buChar char="●"/>
                      </a:pPr>
                      <a:r>
                        <a:rPr lang="en" sz="1000"/>
                        <a:t>In office several times a month or more</a:t>
                      </a:r>
                      <a:endParaRPr sz="1000"/>
                    </a:p>
                    <a:p>
                      <a:pPr indent="-292100" lvl="0" marL="457200" rtl="0" algn="l">
                        <a:lnSpc>
                          <a:spcPct val="115000"/>
                        </a:lnSpc>
                        <a:spcBef>
                          <a:spcPts val="0"/>
                        </a:spcBef>
                        <a:spcAft>
                          <a:spcPts val="0"/>
                        </a:spcAft>
                        <a:buSzPts val="1000"/>
                        <a:buChar char="●"/>
                      </a:pPr>
                      <a:r>
                        <a:rPr lang="en" sz="1000"/>
                        <a:t>Detentions several times a month or more</a:t>
                      </a:r>
                      <a:endParaRPr sz="1000"/>
                    </a:p>
                    <a:p>
                      <a:pPr indent="-292100" lvl="0" marL="457200" rtl="0" algn="l">
                        <a:lnSpc>
                          <a:spcPct val="115000"/>
                        </a:lnSpc>
                        <a:spcBef>
                          <a:spcPts val="0"/>
                        </a:spcBef>
                        <a:spcAft>
                          <a:spcPts val="0"/>
                        </a:spcAft>
                        <a:buSzPts val="1000"/>
                        <a:buChar char="●"/>
                      </a:pPr>
                      <a:r>
                        <a:rPr lang="en" sz="1000"/>
                        <a:t>Parent contacted weekly</a:t>
                      </a:r>
                      <a:endParaRPr sz="1000"/>
                    </a:p>
                  </a:txBody>
                  <a:tcPr marT="91425" marB="91425" marR="91425" marL="91425"/>
                </a:tc>
                <a:tc>
                  <a:txBody>
                    <a:bodyPr/>
                    <a:lstStyle/>
                    <a:p>
                      <a:pPr indent="-292100" lvl="0" marL="457200" rtl="0" algn="l">
                        <a:lnSpc>
                          <a:spcPct val="115000"/>
                        </a:lnSpc>
                        <a:spcBef>
                          <a:spcPts val="0"/>
                        </a:spcBef>
                        <a:spcAft>
                          <a:spcPts val="0"/>
                        </a:spcAft>
                        <a:buSzPts val="1000"/>
                        <a:buChar char="●"/>
                      </a:pPr>
                      <a:r>
                        <a:rPr lang="en" sz="1000"/>
                        <a:t>　Frequently misses school activities due to behavior or school work</a:t>
                      </a:r>
                      <a:endParaRPr sz="1000"/>
                    </a:p>
                    <a:p>
                      <a:pPr indent="-292100" lvl="0" marL="457200" rtl="0" algn="l">
                        <a:lnSpc>
                          <a:spcPct val="115000"/>
                        </a:lnSpc>
                        <a:spcBef>
                          <a:spcPts val="0"/>
                        </a:spcBef>
                        <a:spcAft>
                          <a:spcPts val="0"/>
                        </a:spcAft>
                        <a:buSzPts val="1000"/>
                        <a:buChar char="●"/>
                      </a:pPr>
                      <a:r>
                        <a:rPr lang="en" sz="1000"/>
                        <a:t>Frequently absent</a:t>
                      </a:r>
                      <a:endParaRPr sz="1000"/>
                    </a:p>
                    <a:p>
                      <a:pPr indent="-292100" lvl="0" marL="457200" rtl="0" algn="l">
                        <a:lnSpc>
                          <a:spcPct val="115000"/>
                        </a:lnSpc>
                        <a:spcBef>
                          <a:spcPts val="0"/>
                        </a:spcBef>
                        <a:spcAft>
                          <a:spcPts val="0"/>
                        </a:spcAft>
                        <a:buSzPts val="1000"/>
                        <a:buChar char="●"/>
                      </a:pPr>
                      <a:r>
                        <a:rPr lang="en" sz="1000"/>
                        <a:t>Tardy at least two times each week</a:t>
                      </a:r>
                      <a:endParaRPr sz="1000"/>
                    </a:p>
                  </a:txBody>
                  <a:tcPr marT="91425" marB="91425" marR="91425" marL="91425"/>
                </a:tc>
              </a:tr>
              <a:tr h="396200">
                <a:tc>
                  <a:txBody>
                    <a:bodyPr/>
                    <a:lstStyle/>
                    <a:p>
                      <a:pPr indent="0" lvl="0" marL="0" rtl="0" algn="l">
                        <a:lnSpc>
                          <a:spcPct val="115000"/>
                        </a:lnSpc>
                        <a:spcBef>
                          <a:spcPts val="0"/>
                        </a:spcBef>
                        <a:spcAft>
                          <a:spcPts val="0"/>
                        </a:spcAft>
                        <a:buNone/>
                      </a:pPr>
                      <a:r>
                        <a:rPr b="1" lang="en" sz="1000"/>
                        <a:t>Moderate</a:t>
                      </a:r>
                      <a:endParaRPr b="1" sz="1000"/>
                    </a:p>
                  </a:txBody>
                  <a:tcPr marT="91425" marB="91425" marR="91425" marL="91425"/>
                </a:tc>
                <a:tc>
                  <a:txBody>
                    <a:bodyPr/>
                    <a:lstStyle/>
                    <a:p>
                      <a:pPr indent="-292100" lvl="0" marL="457200" rtl="0" algn="l">
                        <a:lnSpc>
                          <a:spcPct val="115000"/>
                        </a:lnSpc>
                        <a:spcBef>
                          <a:spcPts val="0"/>
                        </a:spcBef>
                        <a:spcAft>
                          <a:spcPts val="0"/>
                        </a:spcAft>
                        <a:buSzPts val="1000"/>
                        <a:buChar char="●"/>
                      </a:pPr>
                      <a:r>
                        <a:rPr lang="en" sz="1000"/>
                        <a:t>Below proficient on standards-based assessments</a:t>
                      </a:r>
                      <a:endParaRPr sz="1000"/>
                    </a:p>
                    <a:p>
                      <a:pPr indent="-292100" lvl="0" marL="457200" rtl="0" algn="l">
                        <a:lnSpc>
                          <a:spcPct val="115000"/>
                        </a:lnSpc>
                        <a:spcBef>
                          <a:spcPts val="0"/>
                        </a:spcBef>
                        <a:spcAft>
                          <a:spcPts val="0"/>
                        </a:spcAft>
                        <a:buSzPts val="1000"/>
                        <a:buChar char="●"/>
                      </a:pPr>
                      <a:r>
                        <a:rPr lang="en" sz="1000"/>
                        <a:t>Poor grades</a:t>
                      </a:r>
                      <a:endParaRPr sz="1000"/>
                    </a:p>
                    <a:p>
                      <a:pPr indent="-292100" lvl="0" marL="457200" rtl="0" algn="l">
                        <a:lnSpc>
                          <a:spcPct val="115000"/>
                        </a:lnSpc>
                        <a:spcBef>
                          <a:spcPts val="0"/>
                        </a:spcBef>
                        <a:spcAft>
                          <a:spcPts val="0"/>
                        </a:spcAft>
                        <a:buSzPts val="1000"/>
                        <a:buChar char="●"/>
                      </a:pPr>
                      <a:r>
                        <a:rPr lang="en" sz="1000"/>
                        <a:t>Inconsistent school work</a:t>
                      </a:r>
                      <a:endParaRPr sz="1000"/>
                    </a:p>
                  </a:txBody>
                  <a:tcPr marT="91425" marB="91425" marR="91425" marL="91425"/>
                </a:tc>
                <a:tc>
                  <a:txBody>
                    <a:bodyPr/>
                    <a:lstStyle/>
                    <a:p>
                      <a:pPr indent="-292100" lvl="0" marL="457200" rtl="0" algn="l">
                        <a:lnSpc>
                          <a:spcPct val="115000"/>
                        </a:lnSpc>
                        <a:spcBef>
                          <a:spcPts val="0"/>
                        </a:spcBef>
                        <a:spcAft>
                          <a:spcPts val="0"/>
                        </a:spcAft>
                        <a:buSzPts val="1000"/>
                        <a:buChar char="●"/>
                      </a:pPr>
                      <a:r>
                        <a:rPr lang="en" sz="1000"/>
                        <a:t>　Makes but loses friends</a:t>
                      </a:r>
                      <a:endParaRPr sz="1000"/>
                    </a:p>
                    <a:p>
                      <a:pPr indent="-292100" lvl="0" marL="457200" rtl="0" algn="l">
                        <a:lnSpc>
                          <a:spcPct val="115000"/>
                        </a:lnSpc>
                        <a:spcBef>
                          <a:spcPts val="0"/>
                        </a:spcBef>
                        <a:spcAft>
                          <a:spcPts val="0"/>
                        </a:spcAft>
                        <a:buSzPts val="1000"/>
                        <a:buChar char="●"/>
                      </a:pPr>
                      <a:r>
                        <a:rPr lang="en" sz="1000"/>
                        <a:t>Trouble interacting with adults</a:t>
                      </a:r>
                      <a:endParaRPr sz="1000"/>
                    </a:p>
                    <a:p>
                      <a:pPr indent="-292100" lvl="0" marL="457200" rtl="0" algn="l">
                        <a:lnSpc>
                          <a:spcPct val="115000"/>
                        </a:lnSpc>
                        <a:spcBef>
                          <a:spcPts val="0"/>
                        </a:spcBef>
                        <a:spcAft>
                          <a:spcPts val="0"/>
                        </a:spcAft>
                        <a:buSzPts val="1000"/>
                        <a:buChar char="●"/>
                      </a:pPr>
                      <a:r>
                        <a:rPr lang="en" sz="1000"/>
                        <a:t>Occasionally expresses low self-esteem</a:t>
                      </a:r>
                      <a:endParaRPr sz="1000"/>
                    </a:p>
                  </a:txBody>
                  <a:tcPr marT="91425" marB="91425" marR="91425" marL="91425"/>
                </a:tc>
                <a:tc>
                  <a:txBody>
                    <a:bodyPr/>
                    <a:lstStyle/>
                    <a:p>
                      <a:pPr indent="-317500" lvl="0" marL="457200" rtl="0" algn="l">
                        <a:lnSpc>
                          <a:spcPct val="115000"/>
                        </a:lnSpc>
                        <a:spcBef>
                          <a:spcPts val="0"/>
                        </a:spcBef>
                        <a:spcAft>
                          <a:spcPts val="0"/>
                        </a:spcAft>
                        <a:buSzPts val="1400"/>
                        <a:buChar char="●"/>
                      </a:pPr>
                      <a:r>
                        <a:rPr lang="en" sz="1300"/>
                        <a:t>　</a:t>
                      </a:r>
                      <a:r>
                        <a:rPr lang="en" sz="1000"/>
                        <a:t>Some suspensions</a:t>
                      </a:r>
                      <a:endParaRPr sz="1000"/>
                    </a:p>
                    <a:p>
                      <a:pPr indent="-292100" lvl="0" marL="457200" rtl="0" algn="l">
                        <a:lnSpc>
                          <a:spcPct val="115000"/>
                        </a:lnSpc>
                        <a:spcBef>
                          <a:spcPts val="0"/>
                        </a:spcBef>
                        <a:spcAft>
                          <a:spcPts val="0"/>
                        </a:spcAft>
                        <a:buSzPts val="1000"/>
                        <a:buChar char="●"/>
                      </a:pPr>
                      <a:r>
                        <a:rPr lang="en" sz="1000"/>
                        <a:t>Some office referrals</a:t>
                      </a:r>
                      <a:endParaRPr sz="1000"/>
                    </a:p>
                    <a:p>
                      <a:pPr indent="-292100" lvl="0" marL="457200" rtl="0" algn="l">
                        <a:lnSpc>
                          <a:spcPct val="115000"/>
                        </a:lnSpc>
                        <a:spcBef>
                          <a:spcPts val="0"/>
                        </a:spcBef>
                        <a:spcAft>
                          <a:spcPts val="0"/>
                        </a:spcAft>
                        <a:buSzPts val="1000"/>
                        <a:buChar char="●"/>
                      </a:pPr>
                      <a:r>
                        <a:rPr lang="en" sz="1000"/>
                        <a:t>Occasional detentions</a:t>
                      </a:r>
                      <a:endParaRPr sz="1000"/>
                    </a:p>
                    <a:p>
                      <a:pPr indent="-292100" lvl="0" marL="457200" rtl="0" algn="l">
                        <a:lnSpc>
                          <a:spcPct val="115000"/>
                        </a:lnSpc>
                        <a:spcBef>
                          <a:spcPts val="0"/>
                        </a:spcBef>
                        <a:spcAft>
                          <a:spcPts val="0"/>
                        </a:spcAft>
                        <a:buSzPts val="1000"/>
                        <a:buChar char="●"/>
                      </a:pPr>
                      <a:r>
                        <a:rPr lang="en" sz="1000"/>
                        <a:t>Parent contacted monthly</a:t>
                      </a:r>
                      <a:endParaRPr sz="1000"/>
                    </a:p>
                  </a:txBody>
                  <a:tcPr marT="91425" marB="91425" marR="91425" marL="91425"/>
                </a:tc>
                <a:tc>
                  <a:txBody>
                    <a:bodyPr/>
                    <a:lstStyle/>
                    <a:p>
                      <a:pPr indent="-292100" lvl="0" marL="457200" rtl="0" algn="l">
                        <a:lnSpc>
                          <a:spcPct val="115000"/>
                        </a:lnSpc>
                        <a:spcBef>
                          <a:spcPts val="0"/>
                        </a:spcBef>
                        <a:spcAft>
                          <a:spcPts val="0"/>
                        </a:spcAft>
                        <a:buSzPts val="1000"/>
                        <a:buChar char="●"/>
                      </a:pPr>
                      <a:r>
                        <a:rPr lang="en" sz="1000"/>
                        <a:t>　Misses some school activities due to behavior or school work</a:t>
                      </a:r>
                      <a:endParaRPr sz="1000"/>
                    </a:p>
                    <a:p>
                      <a:pPr indent="-292100" lvl="0" marL="457200" rtl="0" algn="l">
                        <a:lnSpc>
                          <a:spcPct val="115000"/>
                        </a:lnSpc>
                        <a:spcBef>
                          <a:spcPts val="0"/>
                        </a:spcBef>
                        <a:spcAft>
                          <a:spcPts val="0"/>
                        </a:spcAft>
                        <a:buSzPts val="1000"/>
                        <a:buChar char="●"/>
                      </a:pPr>
                      <a:r>
                        <a:rPr lang="en" sz="1000"/>
                        <a:t>Often absent</a:t>
                      </a:r>
                      <a:endParaRPr sz="1000"/>
                    </a:p>
                    <a:p>
                      <a:pPr indent="-292100" lvl="0" marL="457200" rtl="0" algn="l">
                        <a:lnSpc>
                          <a:spcPct val="115000"/>
                        </a:lnSpc>
                        <a:spcBef>
                          <a:spcPts val="0"/>
                        </a:spcBef>
                        <a:spcAft>
                          <a:spcPts val="0"/>
                        </a:spcAft>
                        <a:buSzPts val="1000"/>
                        <a:buChar char="●"/>
                      </a:pPr>
                      <a:r>
                        <a:rPr lang="en" sz="1000"/>
                        <a:t>Tardy at least one time each week</a:t>
                      </a:r>
                      <a:endParaRPr sz="1000"/>
                    </a:p>
                  </a:txBody>
                  <a:tcPr marT="91425" marB="91425" marR="91425" marL="91425"/>
                </a:tc>
              </a:tr>
              <a:tr h="396200">
                <a:tc>
                  <a:txBody>
                    <a:bodyPr/>
                    <a:lstStyle/>
                    <a:p>
                      <a:pPr indent="0" lvl="0" marL="0" rtl="0" algn="l">
                        <a:lnSpc>
                          <a:spcPct val="115000"/>
                        </a:lnSpc>
                        <a:spcBef>
                          <a:spcPts val="0"/>
                        </a:spcBef>
                        <a:spcAft>
                          <a:spcPts val="0"/>
                        </a:spcAft>
                        <a:buNone/>
                      </a:pPr>
                      <a:r>
                        <a:rPr b="1" lang="en" sz="1000"/>
                        <a:t>Mild</a:t>
                      </a:r>
                      <a:endParaRPr b="1" sz="1000"/>
                    </a:p>
                  </a:txBody>
                  <a:tcPr marT="91425" marB="91425" marR="91425" marL="91425"/>
                </a:tc>
                <a:tc>
                  <a:txBody>
                    <a:bodyPr/>
                    <a:lstStyle/>
                    <a:p>
                      <a:pPr indent="-292100" lvl="0" marL="457200" rtl="0" algn="l">
                        <a:lnSpc>
                          <a:spcPct val="115000"/>
                        </a:lnSpc>
                        <a:spcBef>
                          <a:spcPts val="0"/>
                        </a:spcBef>
                        <a:spcAft>
                          <a:spcPts val="0"/>
                        </a:spcAft>
                        <a:buSzPts val="1000"/>
                        <a:buChar char="●"/>
                      </a:pPr>
                      <a:r>
                        <a:rPr lang="en" sz="1000"/>
                        <a:t>Proficient on standards-based assessments</a:t>
                      </a:r>
                      <a:endParaRPr sz="1000"/>
                    </a:p>
                    <a:p>
                      <a:pPr indent="-292100" lvl="0" marL="457200" rtl="0" algn="l">
                        <a:lnSpc>
                          <a:spcPct val="115000"/>
                        </a:lnSpc>
                        <a:spcBef>
                          <a:spcPts val="0"/>
                        </a:spcBef>
                        <a:spcAft>
                          <a:spcPts val="0"/>
                        </a:spcAft>
                        <a:buSzPts val="1000"/>
                        <a:buChar char="●"/>
                      </a:pPr>
                      <a:r>
                        <a:rPr lang="en" sz="1000"/>
                        <a:t>Grades of some concern</a:t>
                      </a:r>
                      <a:endParaRPr sz="1000"/>
                    </a:p>
                    <a:p>
                      <a:pPr indent="-292100" lvl="0" marL="457200" rtl="0" algn="l">
                        <a:lnSpc>
                          <a:spcPct val="115000"/>
                        </a:lnSpc>
                        <a:spcBef>
                          <a:spcPts val="0"/>
                        </a:spcBef>
                        <a:spcAft>
                          <a:spcPts val="0"/>
                        </a:spcAft>
                        <a:buSzPts val="1000"/>
                        <a:buChar char="●"/>
                      </a:pPr>
                      <a:r>
                        <a:rPr lang="en" sz="1000"/>
                        <a:t>Occasionally misses school work</a:t>
                      </a:r>
                      <a:endParaRPr sz="1000"/>
                    </a:p>
                  </a:txBody>
                  <a:tcPr marT="91425" marB="91425" marR="91425" marL="91425"/>
                </a:tc>
                <a:tc>
                  <a:txBody>
                    <a:bodyPr/>
                    <a:lstStyle/>
                    <a:p>
                      <a:pPr indent="-292100" lvl="0" marL="457200" rtl="0" algn="l">
                        <a:lnSpc>
                          <a:spcPct val="115000"/>
                        </a:lnSpc>
                        <a:spcBef>
                          <a:spcPts val="0"/>
                        </a:spcBef>
                        <a:spcAft>
                          <a:spcPts val="0"/>
                        </a:spcAft>
                        <a:buSzPts val="1000"/>
                        <a:buChar char="●"/>
                      </a:pPr>
                      <a:r>
                        <a:rPr lang="en" sz="1000"/>
                        <a:t>　Some friends, would like more</a:t>
                      </a:r>
                      <a:endParaRPr sz="1000"/>
                    </a:p>
                    <a:p>
                      <a:pPr indent="-292100" lvl="0" marL="457200" rtl="0" algn="l">
                        <a:lnSpc>
                          <a:spcPct val="115000"/>
                        </a:lnSpc>
                        <a:spcBef>
                          <a:spcPts val="0"/>
                        </a:spcBef>
                        <a:spcAft>
                          <a:spcPts val="0"/>
                        </a:spcAft>
                        <a:buSzPts val="1000"/>
                        <a:buChar char="●"/>
                      </a:pPr>
                      <a:r>
                        <a:rPr lang="en" sz="1000"/>
                        <a:t>Typical relationships with adults</a:t>
                      </a:r>
                      <a:endParaRPr sz="1000"/>
                    </a:p>
                    <a:p>
                      <a:pPr indent="-292100" lvl="0" marL="457200" rtl="0" algn="l">
                        <a:lnSpc>
                          <a:spcPct val="115000"/>
                        </a:lnSpc>
                        <a:spcBef>
                          <a:spcPts val="0"/>
                        </a:spcBef>
                        <a:spcAft>
                          <a:spcPts val="0"/>
                        </a:spcAft>
                        <a:buSzPts val="1000"/>
                        <a:buChar char="●"/>
                      </a:pPr>
                      <a:r>
                        <a:rPr lang="en" sz="1000"/>
                        <a:t>Average self-esteem</a:t>
                      </a:r>
                      <a:endParaRPr sz="1000"/>
                    </a:p>
                  </a:txBody>
                  <a:tcPr marT="91425" marB="91425" marR="91425" marL="91425"/>
                </a:tc>
                <a:tc>
                  <a:txBody>
                    <a:bodyPr/>
                    <a:lstStyle/>
                    <a:p>
                      <a:pPr indent="-292100" lvl="0" marL="457200" rtl="0" algn="l">
                        <a:lnSpc>
                          <a:spcPct val="115000"/>
                        </a:lnSpc>
                        <a:spcBef>
                          <a:spcPts val="0"/>
                        </a:spcBef>
                        <a:spcAft>
                          <a:spcPts val="0"/>
                        </a:spcAft>
                        <a:buSzPts val="1000"/>
                        <a:buChar char="●"/>
                      </a:pPr>
                      <a:r>
                        <a:rPr lang="en" sz="1000"/>
                        <a:t>　Occasional behavioral concerns</a:t>
                      </a:r>
                      <a:endParaRPr sz="1000"/>
                    </a:p>
                    <a:p>
                      <a:pPr indent="-292100" lvl="0" marL="457200" rtl="0" algn="l">
                        <a:lnSpc>
                          <a:spcPct val="115000"/>
                        </a:lnSpc>
                        <a:spcBef>
                          <a:spcPts val="0"/>
                        </a:spcBef>
                        <a:spcAft>
                          <a:spcPts val="0"/>
                        </a:spcAft>
                        <a:buSzPts val="1000"/>
                        <a:buChar char="●"/>
                      </a:pPr>
                      <a:r>
                        <a:rPr lang="en" sz="1000"/>
                        <a:t>Occasional parent contact</a:t>
                      </a:r>
                      <a:endParaRPr sz="1000"/>
                    </a:p>
                  </a:txBody>
                  <a:tcPr marT="91425" marB="91425" marR="91425" marL="91425"/>
                </a:tc>
                <a:tc>
                  <a:txBody>
                    <a:bodyPr/>
                    <a:lstStyle/>
                    <a:p>
                      <a:pPr indent="-292100" lvl="0" marL="457200" rtl="0" algn="l">
                        <a:lnSpc>
                          <a:spcPct val="115000"/>
                        </a:lnSpc>
                        <a:spcBef>
                          <a:spcPts val="0"/>
                        </a:spcBef>
                        <a:spcAft>
                          <a:spcPts val="0"/>
                        </a:spcAft>
                        <a:buSzPts val="1000"/>
                        <a:buChar char="●"/>
                      </a:pPr>
                      <a:r>
                        <a:rPr lang="en" sz="1000"/>
                        <a:t>　Occasionally excluded due to behavior or school work</a:t>
                      </a:r>
                      <a:endParaRPr sz="1000"/>
                    </a:p>
                    <a:p>
                      <a:pPr indent="-292100" lvl="0" marL="457200" rtl="0" algn="l">
                        <a:lnSpc>
                          <a:spcPct val="115000"/>
                        </a:lnSpc>
                        <a:spcBef>
                          <a:spcPts val="0"/>
                        </a:spcBef>
                        <a:spcAft>
                          <a:spcPts val="0"/>
                        </a:spcAft>
                        <a:buSzPts val="1000"/>
                        <a:buChar char="●"/>
                      </a:pPr>
                      <a:r>
                        <a:rPr lang="en" sz="1000"/>
                        <a:t>Average attendance</a:t>
                      </a:r>
                      <a:endParaRPr sz="1000"/>
                    </a:p>
                    <a:p>
                      <a:pPr indent="-292100" lvl="0" marL="457200" rtl="0" algn="l">
                        <a:lnSpc>
                          <a:spcPct val="115000"/>
                        </a:lnSpc>
                        <a:spcBef>
                          <a:spcPts val="0"/>
                        </a:spcBef>
                        <a:spcAft>
                          <a:spcPts val="0"/>
                        </a:spcAft>
                        <a:buSzPts val="1000"/>
                        <a:buChar char="●"/>
                      </a:pPr>
                      <a:r>
                        <a:rPr lang="en" sz="1000"/>
                        <a:t>Tardy infrequently</a:t>
                      </a:r>
                      <a:endParaRPr sz="1000"/>
                    </a:p>
                  </a:txBody>
                  <a:tcPr marT="91425" marB="91425" marR="91425" marL="91425"/>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p60"/>
          <p:cNvSpPr txBox="1"/>
          <p:nvPr/>
        </p:nvSpPr>
        <p:spPr>
          <a:xfrm>
            <a:off x="1581550" y="941325"/>
            <a:ext cx="4703400" cy="673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100" u="sng">
                <a:solidFill>
                  <a:schemeClr val="hlink"/>
                </a:solidFill>
                <a:hlinkClick r:id="rId3"/>
              </a:rPr>
              <a:t>https://drive.google.com/open?id=0Bwell3MYdnghT1RwOFdYb3p2MVk</a:t>
            </a:r>
            <a:endParaRPr/>
          </a:p>
          <a:p>
            <a:pPr indent="0" lvl="0" marL="0" rtl="0" algn="l">
              <a:spcBef>
                <a:spcPts val="0"/>
              </a:spcBef>
              <a:spcAft>
                <a:spcPts val="0"/>
              </a:spcAft>
              <a:buNone/>
            </a:pPr>
            <a:r>
              <a:t/>
            </a:r>
            <a:endParaRPr/>
          </a:p>
        </p:txBody>
      </p:sp>
      <p:sp>
        <p:nvSpPr>
          <p:cNvPr id="367" name="Google Shape;367;p60"/>
          <p:cNvSpPr txBox="1"/>
          <p:nvPr/>
        </p:nvSpPr>
        <p:spPr>
          <a:xfrm>
            <a:off x="1581550" y="494625"/>
            <a:ext cx="4858800" cy="673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100" u="sng">
                <a:solidFill>
                  <a:schemeClr val="hlink"/>
                </a:solidFill>
                <a:hlinkClick r:id="rId4"/>
              </a:rPr>
              <a:t>https://drive.google.com/open?id=0Bwell3MYdnghSFk4eGU0UXpnREU</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368" name="Google Shape;368;p60"/>
          <p:cNvSpPr txBox="1"/>
          <p:nvPr/>
        </p:nvSpPr>
        <p:spPr>
          <a:xfrm>
            <a:off x="1311775" y="2118925"/>
            <a:ext cx="4962300" cy="713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100" u="sng">
                <a:solidFill>
                  <a:schemeClr val="hlink"/>
                </a:solidFill>
                <a:hlinkClick r:id="rId5"/>
              </a:rPr>
              <a:t>https://drive.google.com/open?id=0Bwell3MYdnghbU5mdHVMeHpJRDg</a:t>
            </a:r>
            <a:endParaRPr/>
          </a:p>
        </p:txBody>
      </p:sp>
      <p:sp>
        <p:nvSpPr>
          <p:cNvPr id="369" name="Google Shape;369;p60"/>
          <p:cNvSpPr txBox="1"/>
          <p:nvPr/>
        </p:nvSpPr>
        <p:spPr>
          <a:xfrm>
            <a:off x="1398075" y="2823125"/>
            <a:ext cx="4962300" cy="505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100" u="sng">
                <a:solidFill>
                  <a:schemeClr val="hlink"/>
                </a:solidFill>
                <a:hlinkClick r:id="rId6"/>
              </a:rPr>
              <a:t>https://drive.google.com/open?id=0Bwell3MYdnghYmFkd3hHd2FITGM</a:t>
            </a:r>
            <a:endParaRPr/>
          </a:p>
        </p:txBody>
      </p:sp>
      <p:sp>
        <p:nvSpPr>
          <p:cNvPr id="370" name="Google Shape;370;p60"/>
          <p:cNvSpPr txBox="1"/>
          <p:nvPr/>
        </p:nvSpPr>
        <p:spPr>
          <a:xfrm>
            <a:off x="1311775" y="3820475"/>
            <a:ext cx="5281500" cy="626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100" u="sng">
                <a:solidFill>
                  <a:schemeClr val="hlink"/>
                </a:solidFill>
                <a:hlinkClick r:id="rId7"/>
              </a:rPr>
              <a:t>https://drive.google.com/open?id=0Bwell3MYdnghYktseExYb3VfRlU</a:t>
            </a:r>
            <a:endParaRPr/>
          </a:p>
        </p:txBody>
      </p:sp>
      <p:sp>
        <p:nvSpPr>
          <p:cNvPr id="371" name="Google Shape;371;p60"/>
          <p:cNvSpPr txBox="1"/>
          <p:nvPr/>
        </p:nvSpPr>
        <p:spPr>
          <a:xfrm>
            <a:off x="6446700" y="3969825"/>
            <a:ext cx="1329000" cy="41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Manifestation </a:t>
            </a:r>
            <a:endParaRPr/>
          </a:p>
        </p:txBody>
      </p:sp>
      <p:sp>
        <p:nvSpPr>
          <p:cNvPr id="372" name="Google Shape;372;p60"/>
          <p:cNvSpPr txBox="1"/>
          <p:nvPr/>
        </p:nvSpPr>
        <p:spPr>
          <a:xfrm>
            <a:off x="6537150" y="2868875"/>
            <a:ext cx="1264500" cy="41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Parent Rights</a:t>
            </a:r>
            <a:endParaRPr/>
          </a:p>
        </p:txBody>
      </p:sp>
      <p:sp>
        <p:nvSpPr>
          <p:cNvPr id="373" name="Google Shape;373;p60"/>
          <p:cNvSpPr txBox="1"/>
          <p:nvPr/>
        </p:nvSpPr>
        <p:spPr>
          <a:xfrm>
            <a:off x="6539200" y="2345975"/>
            <a:ext cx="2280600" cy="57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Notice of Parent Rights</a:t>
            </a:r>
            <a:endParaRPr/>
          </a:p>
        </p:txBody>
      </p:sp>
      <p:sp>
        <p:nvSpPr>
          <p:cNvPr id="374" name="Google Shape;374;p60"/>
          <p:cNvSpPr txBox="1"/>
          <p:nvPr/>
        </p:nvSpPr>
        <p:spPr>
          <a:xfrm>
            <a:off x="6623550" y="399675"/>
            <a:ext cx="975300" cy="31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Referral</a:t>
            </a:r>
            <a:endParaRPr/>
          </a:p>
        </p:txBody>
      </p:sp>
      <p:sp>
        <p:nvSpPr>
          <p:cNvPr id="375" name="Google Shape;375;p60"/>
          <p:cNvSpPr txBox="1"/>
          <p:nvPr/>
        </p:nvSpPr>
        <p:spPr>
          <a:xfrm>
            <a:off x="6597400" y="941313"/>
            <a:ext cx="1264500" cy="31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Mtg. Notice </a:t>
            </a:r>
            <a:endParaRPr/>
          </a:p>
        </p:txBody>
      </p:sp>
      <p:sp>
        <p:nvSpPr>
          <p:cNvPr id="376" name="Google Shape;376;p60"/>
          <p:cNvSpPr txBox="1"/>
          <p:nvPr/>
        </p:nvSpPr>
        <p:spPr>
          <a:xfrm>
            <a:off x="1549300" y="1539950"/>
            <a:ext cx="4767900" cy="505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100" u="sng">
                <a:solidFill>
                  <a:schemeClr val="hlink"/>
                </a:solidFill>
                <a:hlinkClick r:id="rId8"/>
              </a:rPr>
              <a:t>https://drive.google.com/open?id=0Bwell3MYdnghNHFRQTJLaUN5eUk</a:t>
            </a:r>
            <a:endParaRPr/>
          </a:p>
        </p:txBody>
      </p:sp>
      <p:sp>
        <p:nvSpPr>
          <p:cNvPr id="377" name="Google Shape;377;p60"/>
          <p:cNvSpPr txBox="1"/>
          <p:nvPr/>
        </p:nvSpPr>
        <p:spPr>
          <a:xfrm>
            <a:off x="6509050" y="1512850"/>
            <a:ext cx="1853400" cy="57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Consent to Evaluate</a:t>
            </a:r>
            <a:endParaRPr/>
          </a:p>
        </p:txBody>
      </p:sp>
      <p:sp>
        <p:nvSpPr>
          <p:cNvPr id="378" name="Google Shape;378;p60"/>
          <p:cNvSpPr txBox="1"/>
          <p:nvPr/>
        </p:nvSpPr>
        <p:spPr>
          <a:xfrm>
            <a:off x="1441225" y="3341338"/>
            <a:ext cx="4703400" cy="579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lang="en" sz="1100" u="sng">
                <a:solidFill>
                  <a:schemeClr val="hlink"/>
                </a:solidFill>
                <a:hlinkClick r:id="rId9"/>
              </a:rPr>
              <a:t>https://drive.google.com/open?id=0Bwell3MYdnghZUE3T093V2pYMk0</a:t>
            </a:r>
            <a:endParaRPr/>
          </a:p>
        </p:txBody>
      </p:sp>
      <p:sp>
        <p:nvSpPr>
          <p:cNvPr id="379" name="Google Shape;379;p60"/>
          <p:cNvSpPr txBox="1"/>
          <p:nvPr/>
        </p:nvSpPr>
        <p:spPr>
          <a:xfrm>
            <a:off x="6233175" y="3514675"/>
            <a:ext cx="2069400" cy="505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Release Consent Form</a:t>
            </a:r>
            <a:endParaRPr/>
          </a:p>
        </p:txBody>
      </p:sp>
      <p:sp>
        <p:nvSpPr>
          <p:cNvPr id="380" name="Google Shape;380;p60"/>
          <p:cNvSpPr txBox="1"/>
          <p:nvPr/>
        </p:nvSpPr>
        <p:spPr>
          <a:xfrm>
            <a:off x="726500" y="4326900"/>
            <a:ext cx="4107900" cy="713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100" u="sng">
                <a:solidFill>
                  <a:schemeClr val="hlink"/>
                </a:solidFill>
                <a:hlinkClick r:id="rId10"/>
              </a:rPr>
              <a:t>https://drive.google.com/drive/my-drive</a:t>
            </a:r>
            <a:endParaRPr/>
          </a:p>
        </p:txBody>
      </p:sp>
      <p:sp>
        <p:nvSpPr>
          <p:cNvPr id="381" name="Google Shape;381;p60"/>
          <p:cNvSpPr txBox="1"/>
          <p:nvPr/>
        </p:nvSpPr>
        <p:spPr>
          <a:xfrm>
            <a:off x="6124375" y="4430550"/>
            <a:ext cx="2410800" cy="505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1"/>
                </a:solidFill>
              </a:rPr>
              <a:t>Accommodation Plan</a:t>
            </a:r>
            <a:endParaRPr/>
          </a:p>
        </p:txBody>
      </p:sp>
      <p:sp>
        <p:nvSpPr>
          <p:cNvPr id="382" name="Google Shape;382;p60"/>
          <p:cNvSpPr txBox="1"/>
          <p:nvPr/>
        </p:nvSpPr>
        <p:spPr>
          <a:xfrm>
            <a:off x="6089350" y="3240575"/>
            <a:ext cx="2730300" cy="67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Eligibility Determination Form</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383" name="Google Shape;383;p60"/>
          <p:cNvSpPr txBox="1"/>
          <p:nvPr/>
        </p:nvSpPr>
        <p:spPr>
          <a:xfrm>
            <a:off x="2243800" y="3155975"/>
            <a:ext cx="2787600" cy="414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100" u="sng">
                <a:solidFill>
                  <a:schemeClr val="hlink"/>
                </a:solidFill>
                <a:hlinkClick r:id="rId11"/>
              </a:rPr>
              <a:t>https://drive.google.com/drive/my-drive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idx="1" type="body"/>
          </p:nvPr>
        </p:nvSpPr>
        <p:spPr>
          <a:xfrm>
            <a:off x="457200" y="1096025"/>
            <a:ext cx="8229600" cy="3778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0" lang="en" sz="1400">
                <a:solidFill>
                  <a:schemeClr val="dk1"/>
                </a:solidFill>
                <a:latin typeface="Arial"/>
                <a:ea typeface="Arial"/>
                <a:cs typeface="Arial"/>
                <a:sym typeface="Arial"/>
              </a:rPr>
              <a:t>Section 504 is a </a:t>
            </a:r>
            <a:r>
              <a:rPr b="0" i="1" lang="en" sz="1400">
                <a:solidFill>
                  <a:schemeClr val="dk1"/>
                </a:solidFill>
                <a:latin typeface="Arial"/>
                <a:ea typeface="Arial"/>
                <a:cs typeface="Arial"/>
                <a:sym typeface="Arial"/>
              </a:rPr>
              <a:t>nondiscrimination statute</a:t>
            </a:r>
            <a:r>
              <a:rPr b="0" lang="en" sz="1400">
                <a:solidFill>
                  <a:schemeClr val="dk1"/>
                </a:solidFill>
                <a:latin typeface="Arial"/>
                <a:ea typeface="Arial"/>
                <a:cs typeface="Arial"/>
                <a:sym typeface="Arial"/>
              </a:rPr>
              <a:t>, not a funding statute. It operates as a rider attached to every grant of federal funds. It is not a special education statute, although it addresses the provision of education to qualified individuals with disabilities. The school district receives no separate funding to educate or accommodate students qualified as disabled under Section 504. </a:t>
            </a:r>
            <a:r>
              <a:rPr b="0" lang="en" sz="1400">
                <a:latin typeface="Arial"/>
                <a:ea typeface="Arial"/>
                <a:cs typeface="Arial"/>
                <a:sym typeface="Arial"/>
              </a:rPr>
              <a:t> </a:t>
            </a:r>
            <a:r>
              <a:rPr b="0" lang="en" sz="1400">
                <a:solidFill>
                  <a:schemeClr val="dk1"/>
                </a:solidFill>
                <a:latin typeface="Arial"/>
                <a:ea typeface="Arial"/>
                <a:cs typeface="Arial"/>
                <a:sym typeface="Arial"/>
              </a:rPr>
              <a:t>In general, Section 504 prohibits discrimination against persons with disabilities in all programs and activities conducted by recipients of federal financial assistance.</a:t>
            </a:r>
            <a:endParaRPr b="0" sz="1400">
              <a:solidFill>
                <a:schemeClr val="dk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None/>
            </a:pPr>
            <a:r>
              <a:t/>
            </a:r>
            <a:endParaRPr b="0" sz="1200">
              <a:solidFill>
                <a:schemeClr val="dk1"/>
              </a:solidFill>
              <a:latin typeface="Arial"/>
              <a:ea typeface="Arial"/>
              <a:cs typeface="Arial"/>
              <a:sym typeface="Arial"/>
            </a:endParaRPr>
          </a:p>
          <a:p>
            <a:pPr indent="-304800" lvl="0" marL="457200" rtl="0" algn="l">
              <a:spcBef>
                <a:spcPts val="0"/>
              </a:spcBef>
              <a:spcAft>
                <a:spcPts val="0"/>
              </a:spcAft>
              <a:buClr>
                <a:schemeClr val="dk1"/>
              </a:buClr>
              <a:buSzPts val="1200"/>
              <a:buFont typeface="Arial"/>
              <a:buChar char="●"/>
            </a:pPr>
            <a:r>
              <a:rPr b="0" lang="en" sz="1200">
                <a:solidFill>
                  <a:schemeClr val="dk1"/>
                </a:solidFill>
                <a:latin typeface="Arial"/>
                <a:ea typeface="Arial"/>
                <a:cs typeface="Arial"/>
                <a:sym typeface="Arial"/>
              </a:rPr>
              <a:t>Programs or activities include all programs and activities of the school district, including extracurricular, non-academic, transportation, field trips, recreational athletics, employment opportunities, counseling referrals, and recreational activities.</a:t>
            </a:r>
            <a:endParaRPr b="0" sz="1200">
              <a:solidFill>
                <a:schemeClr val="dk1"/>
              </a:solidFill>
              <a:latin typeface="Arial"/>
              <a:ea typeface="Arial"/>
              <a:cs typeface="Arial"/>
              <a:sym typeface="Arial"/>
            </a:endParaRPr>
          </a:p>
          <a:p>
            <a:pPr indent="0" lvl="0" marL="0" rtl="0" algn="l">
              <a:spcBef>
                <a:spcPts val="0"/>
              </a:spcBef>
              <a:spcAft>
                <a:spcPts val="0"/>
              </a:spcAft>
              <a:buNone/>
            </a:pPr>
            <a:r>
              <a:t/>
            </a:r>
            <a:endParaRPr b="0" sz="1200">
              <a:solidFill>
                <a:schemeClr val="dk1"/>
              </a:solidFill>
              <a:latin typeface="Arial"/>
              <a:ea typeface="Arial"/>
              <a:cs typeface="Arial"/>
              <a:sym typeface="Arial"/>
            </a:endParaRPr>
          </a:p>
          <a:p>
            <a:pPr indent="-304800" lvl="0" marL="457200" rtl="0" algn="l">
              <a:spcBef>
                <a:spcPts val="0"/>
              </a:spcBef>
              <a:spcAft>
                <a:spcPts val="0"/>
              </a:spcAft>
              <a:buClr>
                <a:schemeClr val="dk1"/>
              </a:buClr>
              <a:buSzPts val="1200"/>
              <a:buFont typeface="Arial"/>
              <a:buChar char="●"/>
            </a:pPr>
            <a:r>
              <a:rPr b="0" lang="en" sz="1200">
                <a:solidFill>
                  <a:schemeClr val="dk1"/>
                </a:solidFill>
                <a:latin typeface="Arial"/>
                <a:ea typeface="Arial"/>
                <a:cs typeface="Arial"/>
                <a:sym typeface="Arial"/>
              </a:rPr>
              <a:t>It is important to note that the protections required by Section 504 are not limited to students with disabilities. Protection against discrimination is also extended to adults with disabilities, including parents, applicants, and school employees with disabilities.</a:t>
            </a:r>
            <a:endParaRPr b="0" sz="1200">
              <a:solidFill>
                <a:schemeClr val="dk1"/>
              </a:solidFill>
              <a:latin typeface="Arial"/>
              <a:ea typeface="Arial"/>
              <a:cs typeface="Arial"/>
              <a:sym typeface="Arial"/>
            </a:endParaRPr>
          </a:p>
          <a:p>
            <a:pPr indent="0" lvl="0" marL="0" rtl="0" algn="l">
              <a:spcBef>
                <a:spcPts val="0"/>
              </a:spcBef>
              <a:spcAft>
                <a:spcPts val="0"/>
              </a:spcAft>
              <a:buNone/>
            </a:pPr>
            <a:r>
              <a:rPr b="0" lang="en" sz="1200">
                <a:solidFill>
                  <a:schemeClr val="dk1"/>
                </a:solidFill>
                <a:latin typeface="Arial"/>
                <a:ea typeface="Arial"/>
                <a:cs typeface="Arial"/>
                <a:sym typeface="Arial"/>
              </a:rPr>
              <a:t> </a:t>
            </a:r>
            <a:endParaRPr b="0"/>
          </a:p>
        </p:txBody>
      </p:sp>
      <p:sp>
        <p:nvSpPr>
          <p:cNvPr id="86" name="Google Shape;86;p13"/>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Discrimination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idx="1" type="body"/>
          </p:nvPr>
        </p:nvSpPr>
        <p:spPr>
          <a:xfrm>
            <a:off x="569375" y="36050"/>
            <a:ext cx="8229600" cy="500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000">
                <a:solidFill>
                  <a:schemeClr val="dk2"/>
                </a:solidFill>
              </a:rPr>
              <a:t>Discrimination</a:t>
            </a:r>
            <a:r>
              <a:rPr lang="en" sz="1300">
                <a:solidFill>
                  <a:schemeClr val="dk1"/>
                </a:solidFill>
                <a:latin typeface="Arial"/>
                <a:ea typeface="Arial"/>
                <a:cs typeface="Arial"/>
                <a:sym typeface="Arial"/>
              </a:rPr>
              <a:t> </a:t>
            </a:r>
            <a:endParaRPr sz="1300">
              <a:solidFill>
                <a:schemeClr val="dk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1300">
                <a:latin typeface="Arial"/>
                <a:ea typeface="Arial"/>
                <a:cs typeface="Arial"/>
                <a:sym typeface="Arial"/>
              </a:rPr>
              <a:t>         </a:t>
            </a:r>
            <a:r>
              <a:rPr b="0" lang="en" sz="1300">
                <a:latin typeface="Arial"/>
                <a:ea typeface="Arial"/>
                <a:cs typeface="Arial"/>
                <a:sym typeface="Arial"/>
              </a:rPr>
              <a:t> </a:t>
            </a:r>
            <a:r>
              <a:rPr b="0" lang="en" sz="1300">
                <a:solidFill>
                  <a:schemeClr val="dk1"/>
                </a:solidFill>
                <a:latin typeface="Arial"/>
                <a:ea typeface="Arial"/>
                <a:cs typeface="Arial"/>
                <a:sym typeface="Arial"/>
              </a:rPr>
              <a:t>under Section 504 occurs when a recipient of federal funds:</a:t>
            </a:r>
            <a:endParaRPr b="0" sz="1300">
              <a:solidFill>
                <a:schemeClr val="dk1"/>
              </a:solidFill>
              <a:latin typeface="Arial"/>
              <a:ea typeface="Arial"/>
              <a:cs typeface="Arial"/>
              <a:sym typeface="Arial"/>
            </a:endParaRPr>
          </a:p>
          <a:p>
            <a:pPr indent="0" lvl="0" marL="0" rtl="0" algn="l">
              <a:spcBef>
                <a:spcPts val="0"/>
              </a:spcBef>
              <a:spcAft>
                <a:spcPts val="0"/>
              </a:spcAft>
              <a:buNone/>
            </a:pPr>
            <a:r>
              <a:t/>
            </a:r>
            <a:endParaRPr b="0" sz="1200">
              <a:solidFill>
                <a:schemeClr val="dk1"/>
              </a:solidFill>
              <a:latin typeface="Arial"/>
              <a:ea typeface="Arial"/>
              <a:cs typeface="Arial"/>
              <a:sym typeface="Arial"/>
            </a:endParaRPr>
          </a:p>
          <a:p>
            <a:pPr indent="-304800" lvl="0" marL="457200" rtl="0" algn="l">
              <a:spcBef>
                <a:spcPts val="0"/>
              </a:spcBef>
              <a:spcAft>
                <a:spcPts val="0"/>
              </a:spcAft>
              <a:buClr>
                <a:schemeClr val="dk1"/>
              </a:buClr>
              <a:buSzPts val="1200"/>
              <a:buFont typeface="Arial"/>
              <a:buChar char="●"/>
            </a:pPr>
            <a:r>
              <a:rPr b="0" lang="en" sz="1200">
                <a:solidFill>
                  <a:schemeClr val="dk1"/>
                </a:solidFill>
                <a:latin typeface="Arial"/>
                <a:ea typeface="Arial"/>
                <a:cs typeface="Arial"/>
                <a:sym typeface="Arial"/>
              </a:rPr>
              <a:t>Denies a student with disabilities the opportunity to participate in or benefit from an aid, benefit or service which is afforded non-disabled students (e.g., refusing to allow students on IEP’s the opportunity to be on the honor roll; denying credit to a student whose absenteeism is caused by his/her impairment; expelling a student whose violation of the school code is directly caused by his/her disabling condition; refusing to dispense medication to a student who could not attend school otherwise).</a:t>
            </a:r>
            <a:endParaRPr b="0" sz="1200">
              <a:solidFill>
                <a:schemeClr val="dk1"/>
              </a:solidFill>
              <a:latin typeface="Arial"/>
              <a:ea typeface="Arial"/>
              <a:cs typeface="Arial"/>
              <a:sym typeface="Arial"/>
            </a:endParaRPr>
          </a:p>
          <a:p>
            <a:pPr indent="0" lvl="0" marL="0" rtl="0" algn="l">
              <a:spcBef>
                <a:spcPts val="0"/>
              </a:spcBef>
              <a:spcAft>
                <a:spcPts val="0"/>
              </a:spcAft>
              <a:buNone/>
            </a:pPr>
            <a:r>
              <a:t/>
            </a:r>
            <a:endParaRPr b="0" sz="1200">
              <a:solidFill>
                <a:schemeClr val="dk1"/>
              </a:solidFill>
              <a:latin typeface="Arial"/>
              <a:ea typeface="Arial"/>
              <a:cs typeface="Arial"/>
              <a:sym typeface="Arial"/>
            </a:endParaRPr>
          </a:p>
          <a:p>
            <a:pPr indent="-304800" lvl="0" marL="457200" rtl="0" algn="l">
              <a:spcBef>
                <a:spcPts val="0"/>
              </a:spcBef>
              <a:spcAft>
                <a:spcPts val="0"/>
              </a:spcAft>
              <a:buClr>
                <a:schemeClr val="dk1"/>
              </a:buClr>
              <a:buSzPts val="1200"/>
              <a:buFont typeface="Arial"/>
              <a:buChar char="●"/>
            </a:pPr>
            <a:r>
              <a:rPr b="0" lang="en" sz="1200">
                <a:solidFill>
                  <a:schemeClr val="dk1"/>
                </a:solidFill>
                <a:latin typeface="Arial"/>
                <a:ea typeface="Arial"/>
                <a:cs typeface="Arial"/>
                <a:sym typeface="Arial"/>
              </a:rPr>
              <a:t>Fails to afford the disabled person an opportunity to participate in or benefit from the aid, benefit, or service that is equal to that afforded others (e.g., applying a policy that conditions interscholastic sports eligibility on students receiving passing grades in five subjects without regard to the student's disabling condition).</a:t>
            </a:r>
            <a:endParaRPr b="0" sz="1200">
              <a:solidFill>
                <a:schemeClr val="dk1"/>
              </a:solidFill>
              <a:latin typeface="Arial"/>
              <a:ea typeface="Arial"/>
              <a:cs typeface="Arial"/>
              <a:sym typeface="Arial"/>
            </a:endParaRPr>
          </a:p>
          <a:p>
            <a:pPr indent="0" lvl="0" marL="0" rtl="0" algn="l">
              <a:spcBef>
                <a:spcPts val="0"/>
              </a:spcBef>
              <a:spcAft>
                <a:spcPts val="0"/>
              </a:spcAft>
              <a:buNone/>
            </a:pPr>
            <a:r>
              <a:t/>
            </a:r>
            <a:endParaRPr b="0" sz="1200">
              <a:solidFill>
                <a:schemeClr val="dk1"/>
              </a:solidFill>
              <a:latin typeface="Arial"/>
              <a:ea typeface="Arial"/>
              <a:cs typeface="Arial"/>
              <a:sym typeface="Arial"/>
            </a:endParaRPr>
          </a:p>
          <a:p>
            <a:pPr indent="-304800" lvl="0" marL="457200" rtl="0" algn="l">
              <a:spcBef>
                <a:spcPts val="0"/>
              </a:spcBef>
              <a:spcAft>
                <a:spcPts val="0"/>
              </a:spcAft>
              <a:buClr>
                <a:schemeClr val="dk1"/>
              </a:buClr>
              <a:buSzPts val="1200"/>
              <a:buChar char="●"/>
            </a:pPr>
            <a:r>
              <a:rPr b="0" lang="en" sz="1200">
                <a:solidFill>
                  <a:schemeClr val="dk1"/>
                </a:solidFill>
                <a:latin typeface="Arial"/>
                <a:ea typeface="Arial"/>
                <a:cs typeface="Arial"/>
                <a:sym typeface="Arial"/>
              </a:rPr>
              <a:t>Fails to provide the aids, benefits, or services to the disabled person that are as effective as those provided non-disabled persons (e.g., placing a student with a hearing impairment in the front row as opposed to providing an interpreter). </a:t>
            </a:r>
            <a:r>
              <a:rPr b="0" lang="en" sz="1200">
                <a:solidFill>
                  <a:schemeClr val="dk1"/>
                </a:solidFill>
                <a:latin typeface="Times New Roman"/>
                <a:ea typeface="Times New Roman"/>
                <a:cs typeface="Times New Roman"/>
                <a:sym typeface="Times New Roman"/>
              </a:rPr>
              <a:t>Note: "Equally effective" means "equivalent" as opposed to "identical." Moreover, to be equally effective, an aid, benefit, or service need not provide equal results. It must merely afford an equal opportunity to achieve equal results.</a:t>
            </a:r>
            <a:endParaRPr b="0"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b="0"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Arial"/>
              <a:buChar char="●"/>
            </a:pPr>
            <a:r>
              <a:rPr b="0" lang="en" sz="1200">
                <a:solidFill>
                  <a:schemeClr val="dk1"/>
                </a:solidFill>
                <a:latin typeface="Arial"/>
                <a:ea typeface="Arial"/>
                <a:cs typeface="Arial"/>
                <a:sym typeface="Arial"/>
              </a:rPr>
              <a:t>Provides different or separate aids, benefits, or services unless such action is necessary to be as effective as the aids, benefits, or services provided to non-disabled students (e.g., segregating students in separate classes, schools, or facilities, unless necessary).</a:t>
            </a:r>
            <a:endParaRPr b="0" sz="1200">
              <a:solidFill>
                <a:schemeClr val="dk1"/>
              </a:solidFill>
              <a:latin typeface="Arial"/>
              <a:ea typeface="Arial"/>
              <a:cs typeface="Arial"/>
              <a:sym typeface="Arial"/>
            </a:endParaRPr>
          </a:p>
          <a:p>
            <a:pPr indent="0" lvl="0" marL="0" rtl="0" algn="l">
              <a:spcBef>
                <a:spcPts val="0"/>
              </a:spcBef>
              <a:spcAft>
                <a:spcPts val="0"/>
              </a:spcAft>
              <a:buNone/>
            </a:pPr>
            <a:r>
              <a:t/>
            </a:r>
            <a:endParaRPr b="0" sz="1200">
              <a:solidFill>
                <a:schemeClr val="dk1"/>
              </a:solidFill>
              <a:latin typeface="Arial"/>
              <a:ea typeface="Arial"/>
              <a:cs typeface="Arial"/>
              <a:sym typeface="Arial"/>
            </a:endParaRPr>
          </a:p>
          <a:p>
            <a:pPr indent="0" lvl="0" marL="0" rtl="0" algn="l">
              <a:spcBef>
                <a:spcPts val="0"/>
              </a:spcBef>
              <a:spcAft>
                <a:spcPts val="0"/>
              </a:spcAft>
              <a:buNone/>
            </a:pPr>
            <a:r>
              <a:t/>
            </a:r>
            <a:endParaRPr sz="1200">
              <a:solidFill>
                <a:schemeClr val="dk1"/>
              </a:solidFill>
              <a:latin typeface="Arial"/>
              <a:ea typeface="Arial"/>
              <a:cs typeface="Arial"/>
              <a:sym typeface="Arial"/>
            </a:endParaRPr>
          </a:p>
          <a:p>
            <a:pPr indent="0" lvl="0" marL="0" rtl="0" algn="l">
              <a:spcBef>
                <a:spcPts val="0"/>
              </a:spcBef>
              <a:spcAft>
                <a:spcPts val="0"/>
              </a:spcAft>
              <a:buNone/>
            </a:pPr>
            <a:r>
              <a:t/>
            </a:r>
            <a:endParaRPr sz="1200">
              <a:solidFill>
                <a:schemeClr val="dk1"/>
              </a:solidFill>
              <a:latin typeface="Arial"/>
              <a:ea typeface="Arial"/>
              <a:cs typeface="Arial"/>
              <a:sym typeface="Arial"/>
            </a:endParaRPr>
          </a:p>
          <a:p>
            <a:pPr indent="0" lvl="0" marL="0" rtl="0" algn="l">
              <a:spcBef>
                <a:spcPts val="0"/>
              </a:spcBef>
              <a:spcAft>
                <a:spcPts val="0"/>
              </a:spcAft>
              <a:buNone/>
            </a:pPr>
            <a:r>
              <a:t/>
            </a:r>
            <a:endParaRPr sz="1200">
              <a:solidFill>
                <a:schemeClr val="dk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1200">
              <a:solidFill>
                <a:schemeClr val="dk1"/>
              </a:solidFill>
              <a:latin typeface="Arial"/>
              <a:ea typeface="Arial"/>
              <a:cs typeface="Arial"/>
              <a:sym typeface="Arial"/>
            </a:endParaRPr>
          </a:p>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5"/>
          <p:cNvSpPr txBox="1"/>
          <p:nvPr>
            <p:ph idx="1" type="body"/>
          </p:nvPr>
        </p:nvSpPr>
        <p:spPr>
          <a:xfrm>
            <a:off x="457200" y="388375"/>
            <a:ext cx="8229600" cy="4228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200">
              <a:solidFill>
                <a:schemeClr val="dk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4000">
                <a:solidFill>
                  <a:schemeClr val="dk2"/>
                </a:solidFill>
              </a:rPr>
              <a:t>Discrimination continued </a:t>
            </a:r>
            <a:endParaRPr sz="4000">
              <a:solidFill>
                <a:schemeClr val="dk2"/>
              </a:solidFill>
            </a:endParaRPr>
          </a:p>
          <a:p>
            <a:pPr indent="0" lvl="0" marL="0" rtl="0" algn="l">
              <a:spcBef>
                <a:spcPts val="0"/>
              </a:spcBef>
              <a:spcAft>
                <a:spcPts val="0"/>
              </a:spcAft>
              <a:buNone/>
            </a:pPr>
            <a:r>
              <a:t/>
            </a:r>
            <a:endParaRPr sz="1200">
              <a:latin typeface="Arial"/>
              <a:ea typeface="Arial"/>
              <a:cs typeface="Arial"/>
              <a:sym typeface="Arial"/>
            </a:endParaRPr>
          </a:p>
          <a:p>
            <a:pPr indent="-317500" lvl="0" marL="457200" rtl="0" algn="l">
              <a:spcBef>
                <a:spcPts val="0"/>
              </a:spcBef>
              <a:spcAft>
                <a:spcPts val="0"/>
              </a:spcAft>
              <a:buClr>
                <a:schemeClr val="dk1"/>
              </a:buClr>
              <a:buSzPts val="1400"/>
              <a:buFont typeface="Arial"/>
              <a:buChar char="●"/>
            </a:pPr>
            <a:r>
              <a:rPr b="0" lang="en" sz="1400">
                <a:solidFill>
                  <a:schemeClr val="dk1"/>
                </a:solidFill>
                <a:latin typeface="Arial"/>
                <a:ea typeface="Arial"/>
                <a:cs typeface="Arial"/>
                <a:sym typeface="Arial"/>
              </a:rPr>
              <a:t>Aids or perpetuates discrimination by providing significant assistance to an agency, organization, or person that discriminates on the basis of a disability (e.g., sponsoring a student organization that excludes persons with disabilities).</a:t>
            </a:r>
            <a:endParaRPr b="0" sz="1400">
              <a:solidFill>
                <a:schemeClr val="dk1"/>
              </a:solidFill>
              <a:latin typeface="Arial"/>
              <a:ea typeface="Arial"/>
              <a:cs typeface="Arial"/>
              <a:sym typeface="Arial"/>
            </a:endParaRPr>
          </a:p>
          <a:p>
            <a:pPr indent="0" lvl="0" marL="0" rtl="0" algn="l">
              <a:spcBef>
                <a:spcPts val="0"/>
              </a:spcBef>
              <a:spcAft>
                <a:spcPts val="0"/>
              </a:spcAft>
              <a:buNone/>
            </a:pPr>
            <a:r>
              <a:t/>
            </a:r>
            <a:endParaRPr b="0" sz="1400">
              <a:solidFill>
                <a:schemeClr val="dk1"/>
              </a:solidFill>
              <a:latin typeface="Arial"/>
              <a:ea typeface="Arial"/>
              <a:cs typeface="Arial"/>
              <a:sym typeface="Arial"/>
            </a:endParaRPr>
          </a:p>
          <a:p>
            <a:pPr indent="0" lvl="0" marL="0" rtl="0" algn="l">
              <a:spcBef>
                <a:spcPts val="0"/>
              </a:spcBef>
              <a:spcAft>
                <a:spcPts val="0"/>
              </a:spcAft>
              <a:buNone/>
            </a:pPr>
            <a:r>
              <a:t/>
            </a:r>
            <a:endParaRPr b="0" sz="1400">
              <a:solidFill>
                <a:schemeClr val="dk1"/>
              </a:solidFill>
              <a:latin typeface="Arial"/>
              <a:ea typeface="Arial"/>
              <a:cs typeface="Arial"/>
              <a:sym typeface="Arial"/>
            </a:endParaRPr>
          </a:p>
          <a:p>
            <a:pPr indent="-317500" lvl="0" marL="457200" rtl="0" algn="l">
              <a:spcBef>
                <a:spcPts val="0"/>
              </a:spcBef>
              <a:spcAft>
                <a:spcPts val="0"/>
              </a:spcAft>
              <a:buClr>
                <a:schemeClr val="dk1"/>
              </a:buClr>
              <a:buSzPts val="1400"/>
              <a:buFont typeface="Arial"/>
              <a:buChar char="●"/>
            </a:pPr>
            <a:r>
              <a:rPr b="0" lang="en" sz="1400">
                <a:solidFill>
                  <a:schemeClr val="dk1"/>
                </a:solidFill>
                <a:latin typeface="Arial"/>
                <a:ea typeface="Arial"/>
                <a:cs typeface="Arial"/>
                <a:sym typeface="Arial"/>
              </a:rPr>
              <a:t>Denies a person with disabilities the opportunity to participate as a member of a planning or advisory board strictly because of a disabling condition.</a:t>
            </a:r>
            <a:endParaRPr b="0" sz="1400">
              <a:solidFill>
                <a:schemeClr val="dk1"/>
              </a:solidFill>
              <a:latin typeface="Arial"/>
              <a:ea typeface="Arial"/>
              <a:cs typeface="Arial"/>
              <a:sym typeface="Arial"/>
            </a:endParaRPr>
          </a:p>
          <a:p>
            <a:pPr indent="0" lvl="0" marL="0" rtl="0" algn="l">
              <a:spcBef>
                <a:spcPts val="0"/>
              </a:spcBef>
              <a:spcAft>
                <a:spcPts val="0"/>
              </a:spcAft>
              <a:buNone/>
            </a:pPr>
            <a:r>
              <a:t/>
            </a:r>
            <a:endParaRPr b="0" sz="1400">
              <a:solidFill>
                <a:schemeClr val="dk1"/>
              </a:solidFill>
              <a:latin typeface="Arial"/>
              <a:ea typeface="Arial"/>
              <a:cs typeface="Arial"/>
              <a:sym typeface="Arial"/>
            </a:endParaRPr>
          </a:p>
          <a:p>
            <a:pPr indent="-317500" lvl="0" marL="457200" rtl="0" algn="l">
              <a:spcBef>
                <a:spcPts val="0"/>
              </a:spcBef>
              <a:spcAft>
                <a:spcPts val="0"/>
              </a:spcAft>
              <a:buClr>
                <a:schemeClr val="dk1"/>
              </a:buClr>
              <a:buSzPts val="1400"/>
              <a:buFont typeface="Arial"/>
              <a:buChar char="●"/>
            </a:pPr>
            <a:r>
              <a:rPr b="0" lang="en" sz="1400">
                <a:solidFill>
                  <a:schemeClr val="dk1"/>
                </a:solidFill>
                <a:latin typeface="Arial"/>
                <a:ea typeface="Arial"/>
                <a:cs typeface="Arial"/>
                <a:sym typeface="Arial"/>
              </a:rPr>
              <a:t>Otherwise limits the enjoyment of any right, privilege, advantage, or opportunity enjoyed by others (e.g., prohibiting a person with a physical disability from using a service dog at school).</a:t>
            </a:r>
            <a:endParaRPr b="0" sz="1400">
              <a:solidFill>
                <a:schemeClr val="dk1"/>
              </a:solidFill>
              <a:latin typeface="Arial"/>
              <a:ea typeface="Arial"/>
              <a:cs typeface="Arial"/>
              <a:sym typeface="Arial"/>
            </a:endParaRPr>
          </a:p>
          <a:p>
            <a:pPr indent="0" lvl="0" marL="0" rtl="0" algn="l">
              <a:spcBef>
                <a:spcPts val="0"/>
              </a:spcBef>
              <a:spcAft>
                <a:spcPts val="0"/>
              </a:spcAft>
              <a:buNone/>
            </a:pPr>
            <a:r>
              <a:t/>
            </a:r>
            <a:endParaRPr b="0" sz="1400">
              <a:solidFill>
                <a:schemeClr val="dk1"/>
              </a:solidFill>
              <a:latin typeface="Arial"/>
              <a:ea typeface="Arial"/>
              <a:cs typeface="Arial"/>
              <a:sym typeface="Arial"/>
            </a:endParaRPr>
          </a:p>
          <a:p>
            <a:pPr indent="-317500" lvl="0" marL="457200" rtl="0" algn="l">
              <a:spcBef>
                <a:spcPts val="0"/>
              </a:spcBef>
              <a:spcAft>
                <a:spcPts val="0"/>
              </a:spcAft>
              <a:buClr>
                <a:schemeClr val="dk1"/>
              </a:buClr>
              <a:buSzPts val="1400"/>
              <a:buFont typeface="Arial"/>
              <a:buChar char="●"/>
            </a:pPr>
            <a:r>
              <a:rPr b="0" lang="en" sz="1400">
                <a:solidFill>
                  <a:schemeClr val="dk1"/>
                </a:solidFill>
                <a:latin typeface="Arial"/>
                <a:ea typeface="Arial"/>
                <a:cs typeface="Arial"/>
                <a:sym typeface="Arial"/>
              </a:rPr>
              <a:t>Makes selection of a site, location, or facility where disabled students are educated that effectively excludes persons with disabilities, denies them the benefits of, or otherwise subjects them to discrimination.</a:t>
            </a:r>
            <a:endParaRPr b="0" sz="1400">
              <a:solidFill>
                <a:schemeClr val="dk1"/>
              </a:solidFill>
              <a:latin typeface="Arial"/>
              <a:ea typeface="Arial"/>
              <a:cs typeface="Arial"/>
              <a:sym typeface="Arial"/>
            </a:endParaRPr>
          </a:p>
          <a:p>
            <a:pPr indent="0" lvl="0" marL="0" rtl="0" algn="l">
              <a:spcBef>
                <a:spcPts val="0"/>
              </a:spcBef>
              <a:spcAft>
                <a:spcPts val="0"/>
              </a:spcAft>
              <a:buNone/>
            </a:pPr>
            <a:r>
              <a:t/>
            </a:r>
            <a:endParaRPr b="0" sz="1400">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6"/>
          <p:cNvSpPr txBox="1"/>
          <p:nvPr>
            <p:ph idx="1" type="body"/>
          </p:nvPr>
        </p:nvSpPr>
        <p:spPr>
          <a:xfrm>
            <a:off x="863000" y="1244250"/>
            <a:ext cx="7542600" cy="36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0" sz="18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Qualified disabled students shall be provided an equal opportunity to engage in counseling services, physical recreational athletics, transportation, special interest clubs, etc. Qualified disabled students:</a:t>
            </a:r>
            <a:endParaRPr b="0" sz="1400">
              <a:latin typeface="Arial"/>
              <a:ea typeface="Arial"/>
              <a:cs typeface="Arial"/>
              <a:sym typeface="Arial"/>
            </a:endParaRPr>
          </a:p>
          <a:p>
            <a:pPr indent="0" lvl="0" marL="0" rtl="0" algn="l">
              <a:spcBef>
                <a:spcPts val="0"/>
              </a:spcBef>
              <a:spcAft>
                <a:spcPts val="0"/>
              </a:spcAft>
              <a:buNone/>
            </a:pPr>
            <a:r>
              <a:rPr b="0" lang="en" sz="1400">
                <a:latin typeface="Arial"/>
                <a:ea typeface="Arial"/>
                <a:cs typeface="Arial"/>
                <a:sym typeface="Arial"/>
              </a:rPr>
              <a:t>• Shall not be counseled toward more restrictive career objectives than non-disabled students (with similar abilities). (34 CFR §104.37(b)).</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0" sz="1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0" lang="en" sz="1400">
                <a:latin typeface="Arial"/>
                <a:ea typeface="Arial"/>
                <a:cs typeface="Arial"/>
                <a:sym typeface="Arial"/>
              </a:rPr>
              <a:t>• Shall have an equal opportunity to participate in physical education courses and athletics. Although qualified disabled students may participate in separate activities for the disabled, they shall not be denied the opportunity to compete in courses that are not separate or different. (34 CFR §104.37(c)(1-2)).</a:t>
            </a:r>
            <a:endParaRPr b="0" sz="1400">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p:txBody>
      </p:sp>
      <p:sp>
        <p:nvSpPr>
          <p:cNvPr id="102" name="Google Shape;102;p16"/>
          <p:cNvSpPr txBox="1"/>
          <p:nvPr>
            <p:ph type="title"/>
          </p:nvPr>
        </p:nvSpPr>
        <p:spPr>
          <a:xfrm>
            <a:off x="457200" y="205978"/>
            <a:ext cx="8229600" cy="994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Non Academic Services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Wave">
  <a:themeElements>
    <a:clrScheme name="Custom 506">
      <a:dk1>
        <a:srgbClr val="000000"/>
      </a:dk1>
      <a:lt1>
        <a:srgbClr val="FFFFFF"/>
      </a:lt1>
      <a:dk2>
        <a:srgbClr val="00387E"/>
      </a:dk2>
      <a:lt2>
        <a:srgbClr val="C6DFFF"/>
      </a:lt2>
      <a:accent1>
        <a:srgbClr val="4F81BD"/>
      </a:accent1>
      <a:accent2>
        <a:srgbClr val="C0504D"/>
      </a:accent2>
      <a:accent3>
        <a:srgbClr val="9BBB59"/>
      </a:accent3>
      <a:accent4>
        <a:srgbClr val="8064A2"/>
      </a:accent4>
      <a:accent5>
        <a:srgbClr val="4BACC6"/>
      </a:accent5>
      <a:accent6>
        <a:srgbClr val="F79646"/>
      </a:accent6>
      <a:hlink>
        <a:srgbClr val="00387E"/>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