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641" r:id="rId2"/>
    <p:sldId id="703" r:id="rId3"/>
    <p:sldId id="704" r:id="rId4"/>
    <p:sldId id="711" r:id="rId5"/>
    <p:sldId id="712" r:id="rId6"/>
    <p:sldId id="468" r:id="rId7"/>
    <p:sldId id="550" r:id="rId8"/>
    <p:sldId id="713" r:id="rId9"/>
    <p:sldId id="714" r:id="rId10"/>
    <p:sldId id="649" r:id="rId11"/>
    <p:sldId id="715" r:id="rId12"/>
    <p:sldId id="716" r:id="rId13"/>
    <p:sldId id="718" r:id="rId14"/>
    <p:sldId id="719" r:id="rId15"/>
    <p:sldId id="720" r:id="rId16"/>
    <p:sldId id="721" r:id="rId17"/>
    <p:sldId id="722" r:id="rId18"/>
    <p:sldId id="658" r:id="rId19"/>
    <p:sldId id="659" r:id="rId20"/>
    <p:sldId id="725" r:id="rId21"/>
    <p:sldId id="726" r:id="rId22"/>
    <p:sldId id="727" r:id="rId23"/>
    <p:sldId id="728" r:id="rId24"/>
    <p:sldId id="729" r:id="rId25"/>
    <p:sldId id="730" r:id="rId26"/>
    <p:sldId id="668" r:id="rId27"/>
    <p:sldId id="669" r:id="rId28"/>
    <p:sldId id="670" r:id="rId29"/>
    <p:sldId id="671" r:id="rId30"/>
    <p:sldId id="731" r:id="rId31"/>
    <p:sldId id="732" r:id="rId32"/>
    <p:sldId id="673" r:id="rId33"/>
    <p:sldId id="674" r:id="rId34"/>
    <p:sldId id="675" r:id="rId35"/>
    <p:sldId id="676" r:id="rId36"/>
    <p:sldId id="733" r:id="rId37"/>
    <p:sldId id="681" r:id="rId38"/>
    <p:sldId id="734" r:id="rId39"/>
    <p:sldId id="682" r:id="rId40"/>
    <p:sldId id="735" r:id="rId41"/>
    <p:sldId id="684" r:id="rId42"/>
    <p:sldId id="685" r:id="rId43"/>
    <p:sldId id="687" r:id="rId44"/>
    <p:sldId id="736" r:id="rId45"/>
    <p:sldId id="737" r:id="rId46"/>
    <p:sldId id="746" r:id="rId47"/>
    <p:sldId id="747" r:id="rId48"/>
    <p:sldId id="738" r:id="rId49"/>
    <p:sldId id="739" r:id="rId50"/>
    <p:sldId id="741" r:id="rId51"/>
    <p:sldId id="742" r:id="rId52"/>
    <p:sldId id="743" r:id="rId53"/>
    <p:sldId id="744" r:id="rId54"/>
    <p:sldId id="701" r:id="rId55"/>
    <p:sldId id="745" r:id="rId5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77D"/>
    <a:srgbClr val="54452F"/>
    <a:srgbClr val="37683B"/>
    <a:srgbClr val="000066"/>
    <a:srgbClr val="277854"/>
    <a:srgbClr val="15456D"/>
    <a:srgbClr val="CDE6F3"/>
    <a:srgbClr val="8DB6D3"/>
    <a:srgbClr val="74A5C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66" autoAdjust="0"/>
    <p:restoredTop sz="96842" autoAdjust="0"/>
  </p:normalViewPr>
  <p:slideViewPr>
    <p:cSldViewPr>
      <p:cViewPr varScale="1">
        <p:scale>
          <a:sx n="112" d="100"/>
          <a:sy n="112"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618"/>
    </p:cViewPr>
  </p:sorterViewPr>
  <p:notesViewPr>
    <p:cSldViewPr>
      <p:cViewPr varScale="1">
        <p:scale>
          <a:sx n="49" d="100"/>
          <a:sy n="49" d="100"/>
        </p:scale>
        <p:origin x="-2707" y="-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582" cy="480388"/>
          </a:xfrm>
          <a:prstGeom prst="rect">
            <a:avLst/>
          </a:prstGeom>
        </p:spPr>
        <p:txBody>
          <a:bodyPr vert="horz" lIns="94804" tIns="47401" rIns="94804" bIns="47401" rtlCol="0"/>
          <a:lstStyle>
            <a:lvl1pPr algn="l">
              <a:defRPr sz="1200"/>
            </a:lvl1pPr>
          </a:lstStyle>
          <a:p>
            <a:endParaRPr lang="en-US"/>
          </a:p>
        </p:txBody>
      </p:sp>
      <p:sp>
        <p:nvSpPr>
          <p:cNvPr id="3" name="Date Placeholder 2"/>
          <p:cNvSpPr>
            <a:spLocks noGrp="1"/>
          </p:cNvSpPr>
          <p:nvPr>
            <p:ph type="dt" sz="quarter" idx="1"/>
          </p:nvPr>
        </p:nvSpPr>
        <p:spPr>
          <a:xfrm>
            <a:off x="4142965" y="1"/>
            <a:ext cx="3170582" cy="480388"/>
          </a:xfrm>
          <a:prstGeom prst="rect">
            <a:avLst/>
          </a:prstGeom>
        </p:spPr>
        <p:txBody>
          <a:bodyPr vert="horz" lIns="94804" tIns="47401" rIns="94804" bIns="47401" rtlCol="0"/>
          <a:lstStyle>
            <a:lvl1pPr algn="r">
              <a:defRPr sz="1200"/>
            </a:lvl1pPr>
          </a:lstStyle>
          <a:p>
            <a:fld id="{3846A37A-8F3A-49B4-8819-41C74D41EF19}" type="datetimeFigureOut">
              <a:rPr lang="en-US" smtClean="0"/>
              <a:pPr/>
              <a:t>1/26/2012</a:t>
            </a:fld>
            <a:endParaRPr lang="en-US"/>
          </a:p>
        </p:txBody>
      </p:sp>
      <p:sp>
        <p:nvSpPr>
          <p:cNvPr id="4" name="Footer Placeholder 3"/>
          <p:cNvSpPr>
            <a:spLocks noGrp="1"/>
          </p:cNvSpPr>
          <p:nvPr>
            <p:ph type="ftr" sz="quarter" idx="2"/>
          </p:nvPr>
        </p:nvSpPr>
        <p:spPr>
          <a:xfrm>
            <a:off x="4" y="9119174"/>
            <a:ext cx="3170582" cy="480388"/>
          </a:xfrm>
          <a:prstGeom prst="rect">
            <a:avLst/>
          </a:prstGeom>
        </p:spPr>
        <p:txBody>
          <a:bodyPr vert="horz" lIns="94804" tIns="47401" rIns="94804" bIns="47401" rtlCol="0" anchor="b"/>
          <a:lstStyle>
            <a:lvl1pPr algn="l">
              <a:defRPr sz="1200"/>
            </a:lvl1pPr>
          </a:lstStyle>
          <a:p>
            <a:endParaRPr lang="en-US"/>
          </a:p>
        </p:txBody>
      </p:sp>
      <p:sp>
        <p:nvSpPr>
          <p:cNvPr id="5" name="Slide Number Placeholder 4"/>
          <p:cNvSpPr>
            <a:spLocks noGrp="1"/>
          </p:cNvSpPr>
          <p:nvPr>
            <p:ph type="sldNum" sz="quarter" idx="3"/>
          </p:nvPr>
        </p:nvSpPr>
        <p:spPr>
          <a:xfrm>
            <a:off x="4142965" y="9119174"/>
            <a:ext cx="3170582" cy="480388"/>
          </a:xfrm>
          <a:prstGeom prst="rect">
            <a:avLst/>
          </a:prstGeom>
        </p:spPr>
        <p:txBody>
          <a:bodyPr vert="horz" lIns="94804" tIns="47401" rIns="94804" bIns="47401" rtlCol="0" anchor="b"/>
          <a:lstStyle>
            <a:lvl1pPr algn="r">
              <a:defRPr sz="1200"/>
            </a:lvl1pPr>
          </a:lstStyle>
          <a:p>
            <a:fld id="{9CCFEEDA-C2A1-4BEF-B22A-77C1468812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4" y="1"/>
            <a:ext cx="3170582" cy="480388"/>
          </a:xfrm>
          <a:prstGeom prst="rect">
            <a:avLst/>
          </a:prstGeom>
          <a:noFill/>
          <a:ln w="9525">
            <a:noFill/>
            <a:miter lim="800000"/>
            <a:headEnd/>
            <a:tailEnd/>
          </a:ln>
        </p:spPr>
        <p:txBody>
          <a:bodyPr vert="horz" wrap="square" lIns="96604" tIns="48303" rIns="96604" bIns="48303" numCol="1" anchor="t" anchorCtr="0" compatLnSpc="1">
            <a:prstTxWarp prst="textNoShape">
              <a:avLst/>
            </a:prstTxWarp>
          </a:bodyPr>
          <a:lstStyle>
            <a:lvl1pPr defTabSz="966139">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4142965" y="1"/>
            <a:ext cx="3170582" cy="480388"/>
          </a:xfrm>
          <a:prstGeom prst="rect">
            <a:avLst/>
          </a:prstGeom>
          <a:noFill/>
          <a:ln w="9525">
            <a:noFill/>
            <a:miter lim="800000"/>
            <a:headEnd/>
            <a:tailEnd/>
          </a:ln>
        </p:spPr>
        <p:txBody>
          <a:bodyPr vert="horz" wrap="square" lIns="96604" tIns="48303" rIns="96604" bIns="48303" numCol="1" anchor="t" anchorCtr="0" compatLnSpc="1">
            <a:prstTxWarp prst="textNoShape">
              <a:avLst/>
            </a:prstTxWarp>
          </a:bodyPr>
          <a:lstStyle>
            <a:lvl1pPr algn="r" defTabSz="966139">
              <a:defRPr sz="1200">
                <a:latin typeface="Calibri" pitchFamily="34" charset="0"/>
              </a:defRPr>
            </a:lvl1pPr>
          </a:lstStyle>
          <a:p>
            <a:pPr>
              <a:defRPr/>
            </a:pPr>
            <a:fld id="{A3630AB6-A80C-465D-9986-D3A73BD5135D}" type="datetimeFigureOut">
              <a:rPr lang="en-US"/>
              <a:pPr>
                <a:defRPr/>
              </a:pPr>
              <a:t>1/26/2012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804" tIns="47401" rIns="94804" bIns="47401" rtlCol="0" anchor="ctr"/>
          <a:lstStyle/>
          <a:p>
            <a:pPr lvl="0"/>
            <a:endParaRPr lang="en-US" noProof="0"/>
          </a:p>
        </p:txBody>
      </p:sp>
      <p:sp>
        <p:nvSpPr>
          <p:cNvPr id="6" name="Footer Placeholder 5"/>
          <p:cNvSpPr>
            <a:spLocks noGrp="1"/>
          </p:cNvSpPr>
          <p:nvPr>
            <p:ph type="ftr" sz="quarter" idx="4"/>
          </p:nvPr>
        </p:nvSpPr>
        <p:spPr bwMode="auto">
          <a:xfrm>
            <a:off x="4" y="9119174"/>
            <a:ext cx="3170582" cy="480388"/>
          </a:xfrm>
          <a:prstGeom prst="rect">
            <a:avLst/>
          </a:prstGeom>
          <a:noFill/>
          <a:ln w="9525">
            <a:noFill/>
            <a:miter lim="800000"/>
            <a:headEnd/>
            <a:tailEnd/>
          </a:ln>
        </p:spPr>
        <p:txBody>
          <a:bodyPr vert="horz" wrap="square" lIns="96604" tIns="48303" rIns="96604" bIns="48303" numCol="1" anchor="b" anchorCtr="0" compatLnSpc="1">
            <a:prstTxWarp prst="textNoShape">
              <a:avLst/>
            </a:prstTxWarp>
          </a:bodyPr>
          <a:lstStyle>
            <a:lvl1pPr defTabSz="966139">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142965" y="9119174"/>
            <a:ext cx="3170582" cy="480388"/>
          </a:xfrm>
          <a:prstGeom prst="rect">
            <a:avLst/>
          </a:prstGeom>
          <a:noFill/>
          <a:ln w="9525">
            <a:noFill/>
            <a:miter lim="800000"/>
            <a:headEnd/>
            <a:tailEnd/>
          </a:ln>
        </p:spPr>
        <p:txBody>
          <a:bodyPr vert="horz" wrap="square" lIns="96604" tIns="48303" rIns="96604" bIns="48303" numCol="1" anchor="b" anchorCtr="0" compatLnSpc="1">
            <a:prstTxWarp prst="textNoShape">
              <a:avLst/>
            </a:prstTxWarp>
          </a:bodyPr>
          <a:lstStyle>
            <a:lvl1pPr algn="r" defTabSz="966139">
              <a:defRPr sz="1200">
                <a:latin typeface="Calibri" pitchFamily="34" charset="0"/>
              </a:defRPr>
            </a:lvl1pPr>
          </a:lstStyle>
          <a:p>
            <a:pPr>
              <a:defRPr/>
            </a:pPr>
            <a:fld id="{DD69F4CB-69B0-426E-A9B8-932287780E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a:xfrm>
            <a:off x="732187" y="4561230"/>
            <a:ext cx="5850835" cy="4320213"/>
          </a:xfrm>
          <a:prstGeom prst="rect">
            <a:avLst/>
          </a:prstGeom>
          <a:noFill/>
          <a:ln/>
        </p:spPr>
        <p:txBody>
          <a:bodyPr lIns="91408" tIns="45704" rIns="91408" bIns="45704"/>
          <a:lstStyle/>
          <a:p>
            <a:pPr eaLnBrk="1" hangingPunct="1">
              <a:spcBef>
                <a:spcPct val="0"/>
              </a:spcBef>
            </a:pPr>
            <a:endParaRPr lang="en-US" smtClean="0"/>
          </a:p>
        </p:txBody>
      </p:sp>
      <p:sp>
        <p:nvSpPr>
          <p:cNvPr id="104451" name="Slide Number Placeholder 3"/>
          <p:cNvSpPr txBox="1">
            <a:spLocks noGrp="1"/>
          </p:cNvSpPr>
          <p:nvPr/>
        </p:nvSpPr>
        <p:spPr bwMode="auto">
          <a:xfrm>
            <a:off x="4142967" y="9119174"/>
            <a:ext cx="3170582" cy="480388"/>
          </a:xfrm>
          <a:prstGeom prst="rect">
            <a:avLst/>
          </a:prstGeom>
          <a:noFill/>
          <a:ln w="9525">
            <a:noFill/>
            <a:miter lim="800000"/>
            <a:headEnd/>
            <a:tailEnd/>
          </a:ln>
        </p:spPr>
        <p:txBody>
          <a:bodyPr lIns="96575" tIns="48289" rIns="96575" bIns="48289" anchor="b"/>
          <a:lstStyle/>
          <a:p>
            <a:pPr algn="r" defTabSz="965855"/>
            <a:fld id="{D2010B40-D967-4838-9A28-39B5F36CC28A}" type="slidenum">
              <a:rPr lang="en-US" sz="1200">
                <a:latin typeface="Calibri" pitchFamily="34" charset="0"/>
              </a:rPr>
              <a:pPr algn="r" defTabSz="965855"/>
              <a:t>6</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7.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0"/>
            <a:ext cx="9163050" cy="6858000"/>
            <a:chOff x="0" y="0"/>
            <a:chExt cx="9162288" cy="6858000"/>
          </a:xfrm>
        </p:grpSpPr>
        <p:sp>
          <p:nvSpPr>
            <p:cNvPr id="5" name="Rectangle 25"/>
            <p:cNvSpPr/>
            <p:nvPr userDrawn="1"/>
          </p:nvSpPr>
          <p:spPr>
            <a:xfrm>
              <a:off x="2514391" y="1828800"/>
              <a:ext cx="6628849" cy="5029200"/>
            </a:xfrm>
            <a:prstGeom prst="rect">
              <a:avLst/>
            </a:prstGeom>
            <a:solidFill>
              <a:srgbClr val="CDE6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0" descr="left_area_innerpage.gif"/>
            <p:cNvPicPr>
              <a:picLocks noChangeAspect="1"/>
            </p:cNvPicPr>
            <p:nvPr/>
          </p:nvPicPr>
          <p:blipFill>
            <a:blip r:embed="rId2" cstate="print"/>
            <a:srcRect t="282" r="13969"/>
            <a:stretch>
              <a:fillRect/>
            </a:stretch>
          </p:blipFill>
          <p:spPr bwMode="auto">
            <a:xfrm>
              <a:off x="0" y="1809369"/>
              <a:ext cx="2196086" cy="3219831"/>
            </a:xfrm>
            <a:prstGeom prst="rect">
              <a:avLst/>
            </a:prstGeom>
            <a:noFill/>
            <a:ln w="9525">
              <a:noFill/>
              <a:miter lim="800000"/>
              <a:headEnd/>
              <a:tailEnd/>
            </a:ln>
          </p:spPr>
        </p:pic>
        <p:pic>
          <p:nvPicPr>
            <p:cNvPr id="7" name="Picture 11" descr="logo_innerpage.jpg"/>
            <p:cNvPicPr>
              <a:picLocks noChangeAspect="1"/>
            </p:cNvPicPr>
            <p:nvPr/>
          </p:nvPicPr>
          <p:blipFill>
            <a:blip r:embed="rId3" cstate="print"/>
            <a:srcRect/>
            <a:stretch>
              <a:fillRect/>
            </a:stretch>
          </p:blipFill>
          <p:spPr bwMode="auto">
            <a:xfrm>
              <a:off x="0" y="0"/>
              <a:ext cx="2200275" cy="1371600"/>
            </a:xfrm>
            <a:prstGeom prst="rect">
              <a:avLst/>
            </a:prstGeom>
            <a:noFill/>
            <a:ln w="9525">
              <a:noFill/>
              <a:miter lim="800000"/>
              <a:headEnd/>
              <a:tailEnd/>
            </a:ln>
          </p:spPr>
        </p:pic>
        <p:pic>
          <p:nvPicPr>
            <p:cNvPr id="8" name="Picture 14" descr="left_area_bg_innerpage.gif"/>
            <p:cNvPicPr>
              <a:picLocks noChangeAspect="1"/>
            </p:cNvPicPr>
            <p:nvPr/>
          </p:nvPicPr>
          <p:blipFill>
            <a:blip r:embed="rId4" cstate="print"/>
            <a:srcRect r="13969"/>
            <a:stretch>
              <a:fillRect/>
            </a:stretch>
          </p:blipFill>
          <p:spPr bwMode="auto">
            <a:xfrm>
              <a:off x="0" y="4953000"/>
              <a:ext cx="2196086" cy="1905000"/>
            </a:xfrm>
            <a:prstGeom prst="rect">
              <a:avLst/>
            </a:prstGeom>
            <a:noFill/>
            <a:ln w="9525">
              <a:noFill/>
              <a:miter lim="800000"/>
              <a:headEnd/>
              <a:tailEnd/>
            </a:ln>
          </p:spPr>
        </p:pic>
        <p:pic>
          <p:nvPicPr>
            <p:cNvPr id="9" name="Picture 15" descr="main_strip_ray_angelini_inc_bg.gif"/>
            <p:cNvPicPr>
              <a:picLocks noChangeAspect="1"/>
            </p:cNvPicPr>
            <p:nvPr/>
          </p:nvPicPr>
          <p:blipFill>
            <a:blip r:embed="rId5" cstate="print"/>
            <a:srcRect/>
            <a:stretch>
              <a:fillRect/>
            </a:stretch>
          </p:blipFill>
          <p:spPr bwMode="auto">
            <a:xfrm>
              <a:off x="2514600" y="1371600"/>
              <a:ext cx="6629400" cy="447675"/>
            </a:xfrm>
            <a:prstGeom prst="rect">
              <a:avLst/>
            </a:prstGeom>
            <a:noFill/>
            <a:ln w="9525">
              <a:noFill/>
              <a:miter lim="800000"/>
              <a:headEnd/>
              <a:tailEnd/>
            </a:ln>
          </p:spPr>
        </p:pic>
        <p:sp>
          <p:nvSpPr>
            <p:cNvPr id="10" name="Rectangle 8"/>
            <p:cNvSpPr/>
            <p:nvPr userDrawn="1"/>
          </p:nvSpPr>
          <p:spPr>
            <a:xfrm>
              <a:off x="2514391" y="0"/>
              <a:ext cx="6647897" cy="1371600"/>
            </a:xfrm>
            <a:prstGeom prst="rect">
              <a:avLst/>
            </a:prstGeom>
            <a:solidFill>
              <a:srgbClr val="3768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9" descr="banner_about.jpg"/>
            <p:cNvPicPr>
              <a:picLocks noChangeAspect="1"/>
            </p:cNvPicPr>
            <p:nvPr userDrawn="1"/>
          </p:nvPicPr>
          <p:blipFill>
            <a:blip r:embed="rId6" cstate="print"/>
            <a:srcRect/>
            <a:stretch>
              <a:fillRect/>
            </a:stretch>
          </p:blipFill>
          <p:spPr bwMode="auto">
            <a:xfrm>
              <a:off x="2514599" y="274319"/>
              <a:ext cx="6647688" cy="832116"/>
            </a:xfrm>
            <a:prstGeom prst="rect">
              <a:avLst/>
            </a:prstGeom>
            <a:noFill/>
            <a:ln w="9525">
              <a:noFill/>
              <a:miter lim="800000"/>
              <a:headEnd/>
              <a:tailEnd/>
            </a:ln>
          </p:spPr>
        </p:pic>
        <p:sp>
          <p:nvSpPr>
            <p:cNvPr id="12" name="Rectangle 21"/>
            <p:cNvSpPr/>
            <p:nvPr userDrawn="1"/>
          </p:nvSpPr>
          <p:spPr>
            <a:xfrm>
              <a:off x="2239777" y="0"/>
              <a:ext cx="228581" cy="137160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22"/>
            <p:cNvSpPr/>
            <p:nvPr userDrawn="1"/>
          </p:nvSpPr>
          <p:spPr>
            <a:xfrm>
              <a:off x="2222315" y="1809750"/>
              <a:ext cx="228581" cy="504825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iamond 23"/>
            <p:cNvSpPr/>
            <p:nvPr userDrawn="1"/>
          </p:nvSpPr>
          <p:spPr>
            <a:xfrm>
              <a:off x="2093739" y="1692275"/>
              <a:ext cx="228581"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iamond 24"/>
            <p:cNvSpPr/>
            <p:nvPr userDrawn="1"/>
          </p:nvSpPr>
          <p:spPr>
            <a:xfrm>
              <a:off x="2103263" y="1262063"/>
              <a:ext cx="228581"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12" descr="main_strip_ray_angelini_inc_left.gif"/>
            <p:cNvPicPr>
              <a:picLocks noChangeAspect="1"/>
            </p:cNvPicPr>
            <p:nvPr/>
          </p:nvPicPr>
          <p:blipFill>
            <a:blip r:embed="rId7" cstate="print"/>
            <a:srcRect/>
            <a:stretch>
              <a:fillRect/>
            </a:stretch>
          </p:blipFill>
          <p:spPr bwMode="auto">
            <a:xfrm>
              <a:off x="0" y="1371600"/>
              <a:ext cx="2562225" cy="447675"/>
            </a:xfrm>
            <a:prstGeom prst="rect">
              <a:avLst/>
            </a:prstGeom>
            <a:noFill/>
            <a:ln w="9525">
              <a:noFill/>
              <a:miter lim="800000"/>
              <a:headEnd/>
              <a:tailEnd/>
            </a:ln>
          </p:spPr>
        </p:pic>
      </p:grpSp>
      <p:sp>
        <p:nvSpPr>
          <p:cNvPr id="17"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sp>
        <p:nvSpPr>
          <p:cNvPr id="2" name="Title 1"/>
          <p:cNvSpPr>
            <a:spLocks noGrp="1"/>
          </p:cNvSpPr>
          <p:nvPr>
            <p:ph type="ctrTitle"/>
          </p:nvPr>
        </p:nvSpPr>
        <p:spPr>
          <a:xfrm>
            <a:off x="2667000" y="2130425"/>
            <a:ext cx="6324600" cy="1470025"/>
          </a:xfrm>
        </p:spPr>
        <p:txBody>
          <a:bodyPr>
            <a:normAutofit/>
          </a:bodyPr>
          <a:lstStyle>
            <a:lvl1pPr>
              <a:defRPr sz="4000">
                <a:solidFill>
                  <a:srgbClr val="37683B"/>
                </a:solidFill>
                <a:latin typeface="Arial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00400" y="3886200"/>
            <a:ext cx="5486400" cy="1752600"/>
          </a:xfrm>
        </p:spPr>
        <p:txBody>
          <a:bodyPr>
            <a:normAutofit/>
          </a:bodyPr>
          <a:lstStyle>
            <a:lvl1pPr marL="0" indent="0" algn="ctr">
              <a:buNone/>
              <a:defRPr sz="3200">
                <a:solidFill>
                  <a:srgbClr val="54452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0D5EA6-C540-40BD-9715-6358DEE261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033ABE-1522-4F32-9F13-8F6CF2BAC78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BB212F-3B61-4499-8397-5EF87045748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6FC960-D6AC-4A42-A79E-B246C8BB9C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grpSp>
        <p:nvGrpSpPr>
          <p:cNvPr id="5" name="Group 25"/>
          <p:cNvGrpSpPr>
            <a:grpSpLocks/>
          </p:cNvGrpSpPr>
          <p:nvPr userDrawn="1"/>
        </p:nvGrpSpPr>
        <p:grpSpPr bwMode="auto">
          <a:xfrm>
            <a:off x="0" y="0"/>
            <a:ext cx="9144000" cy="6858000"/>
            <a:chOff x="0" y="0"/>
            <a:chExt cx="9144000" cy="6858000"/>
          </a:xfrm>
        </p:grpSpPr>
        <p:sp>
          <p:nvSpPr>
            <p:cNvPr id="6" name="Rectangle 22"/>
            <p:cNvSpPr/>
            <p:nvPr userDrawn="1"/>
          </p:nvSpPr>
          <p:spPr>
            <a:xfrm>
              <a:off x="582168" y="6190488"/>
              <a:ext cx="8561832" cy="667512"/>
            </a:xfrm>
            <a:prstGeom prst="rect">
              <a:avLst/>
            </a:prstGeom>
            <a:gradFill flip="none" rotWithShape="1">
              <a:gsLst>
                <a:gs pos="0">
                  <a:srgbClr val="37683B"/>
                </a:gs>
                <a:gs pos="53000">
                  <a:srgbClr val="37683B"/>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0" descr="left_area_innerpage.gif"/>
            <p:cNvPicPr>
              <a:picLocks noChangeAspect="1"/>
            </p:cNvPicPr>
            <p:nvPr/>
          </p:nvPicPr>
          <p:blipFill>
            <a:blip r:embed="rId2" cstate="print"/>
            <a:srcRect l="74628" r="13969"/>
            <a:stretch>
              <a:fillRect/>
            </a:stretch>
          </p:blipFill>
          <p:spPr bwMode="auto">
            <a:xfrm>
              <a:off x="0" y="1800225"/>
              <a:ext cx="291083" cy="3228975"/>
            </a:xfrm>
            <a:prstGeom prst="rect">
              <a:avLst/>
            </a:prstGeom>
            <a:noFill/>
            <a:ln w="9525">
              <a:noFill/>
              <a:miter lim="800000"/>
              <a:headEnd/>
              <a:tailEnd/>
            </a:ln>
          </p:spPr>
        </p:pic>
        <p:pic>
          <p:nvPicPr>
            <p:cNvPr id="8" name="Picture 11" descr="logo_innerpage.jpg"/>
            <p:cNvPicPr>
              <a:picLocks noChangeAspect="1"/>
            </p:cNvPicPr>
            <p:nvPr/>
          </p:nvPicPr>
          <p:blipFill>
            <a:blip r:embed="rId3" cstate="print"/>
            <a:srcRect l="86580"/>
            <a:stretch>
              <a:fillRect/>
            </a:stretch>
          </p:blipFill>
          <p:spPr bwMode="auto">
            <a:xfrm>
              <a:off x="0" y="0"/>
              <a:ext cx="295275" cy="1371600"/>
            </a:xfrm>
            <a:prstGeom prst="rect">
              <a:avLst/>
            </a:prstGeom>
            <a:noFill/>
            <a:ln w="9525">
              <a:noFill/>
              <a:miter lim="800000"/>
              <a:headEnd/>
              <a:tailEnd/>
            </a:ln>
          </p:spPr>
        </p:pic>
        <p:pic>
          <p:nvPicPr>
            <p:cNvPr id="9" name="Picture 14" descr="left_area_bg_innerpage.gif"/>
            <p:cNvPicPr>
              <a:picLocks noChangeAspect="1"/>
            </p:cNvPicPr>
            <p:nvPr/>
          </p:nvPicPr>
          <p:blipFill>
            <a:blip r:embed="rId4" cstate="print"/>
            <a:srcRect l="74628" r="13969" b="36923"/>
            <a:stretch>
              <a:fillRect/>
            </a:stretch>
          </p:blipFill>
          <p:spPr bwMode="auto">
            <a:xfrm>
              <a:off x="0" y="4953000"/>
              <a:ext cx="291083" cy="1905000"/>
            </a:xfrm>
            <a:prstGeom prst="rect">
              <a:avLst/>
            </a:prstGeom>
            <a:noFill/>
            <a:ln w="9525">
              <a:noFill/>
              <a:miter lim="800000"/>
              <a:headEnd/>
              <a:tailEnd/>
            </a:ln>
          </p:spPr>
        </p:pic>
        <p:pic>
          <p:nvPicPr>
            <p:cNvPr id="10" name="Picture 1"/>
            <p:cNvPicPr>
              <a:picLocks noChangeAspect="1" noChangeArrowheads="1"/>
            </p:cNvPicPr>
            <p:nvPr userDrawn="1"/>
          </p:nvPicPr>
          <p:blipFill>
            <a:blip r:embed="rId5" cstate="print"/>
            <a:srcRect l="17564" t="20137" r="19073" b="40137"/>
            <a:stretch>
              <a:fillRect/>
            </a:stretch>
          </p:blipFill>
          <p:spPr bwMode="auto">
            <a:xfrm>
              <a:off x="7856505" y="6248400"/>
              <a:ext cx="1211295" cy="548640"/>
            </a:xfrm>
            <a:prstGeom prst="rect">
              <a:avLst/>
            </a:prstGeom>
            <a:noFill/>
            <a:ln w="9525">
              <a:noFill/>
              <a:miter lim="800000"/>
              <a:headEnd/>
              <a:tailEnd/>
            </a:ln>
          </p:spPr>
        </p:pic>
        <p:grpSp>
          <p:nvGrpSpPr>
            <p:cNvPr id="11" name="Group 24"/>
            <p:cNvGrpSpPr>
              <a:grpSpLocks/>
            </p:cNvGrpSpPr>
            <p:nvPr userDrawn="1"/>
          </p:nvGrpSpPr>
          <p:grpSpPr bwMode="auto">
            <a:xfrm>
              <a:off x="182563" y="0"/>
              <a:ext cx="374650" cy="6858000"/>
              <a:chOff x="234379" y="0"/>
              <a:chExt cx="374650" cy="6858000"/>
            </a:xfrm>
          </p:grpSpPr>
          <p:sp>
            <p:nvSpPr>
              <p:cNvPr id="13" name="Rectangle 17"/>
              <p:cNvSpPr/>
              <p:nvPr userDrawn="1"/>
            </p:nvSpPr>
            <p:spPr>
              <a:xfrm>
                <a:off x="380429" y="0"/>
                <a:ext cx="228600" cy="137160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20"/>
              <p:cNvSpPr/>
              <p:nvPr userDrawn="1"/>
            </p:nvSpPr>
            <p:spPr>
              <a:xfrm>
                <a:off x="362966" y="1809750"/>
                <a:ext cx="227013" cy="504825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iamond 21"/>
              <p:cNvSpPr/>
              <p:nvPr userDrawn="1"/>
            </p:nvSpPr>
            <p:spPr>
              <a:xfrm>
                <a:off x="234379" y="1692275"/>
                <a:ext cx="228600"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iamond 23"/>
              <p:cNvSpPr/>
              <p:nvPr userDrawn="1"/>
            </p:nvSpPr>
            <p:spPr>
              <a:xfrm>
                <a:off x="243904" y="1262063"/>
                <a:ext cx="228600"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2" name="Picture 15" descr="main_strip_ray_angelini_inc_bg.gif"/>
            <p:cNvPicPr>
              <a:picLocks noChangeAspect="1"/>
            </p:cNvPicPr>
            <p:nvPr/>
          </p:nvPicPr>
          <p:blipFill>
            <a:blip r:embed="rId6" cstate="print"/>
            <a:srcRect/>
            <a:stretch>
              <a:fillRect/>
            </a:stretch>
          </p:blipFill>
          <p:spPr bwMode="auto">
            <a:xfrm>
              <a:off x="0" y="1371600"/>
              <a:ext cx="9144000" cy="447675"/>
            </a:xfrm>
            <a:prstGeom prst="rect">
              <a:avLst/>
            </a:prstGeom>
            <a:noFill/>
            <a:ln w="9525">
              <a:noFill/>
              <a:miter lim="800000"/>
              <a:headEnd/>
              <a:tailEnd/>
            </a:ln>
          </p:spPr>
        </p:pic>
      </p:grpSp>
      <p:sp>
        <p:nvSpPr>
          <p:cNvPr id="2" name="Title 1"/>
          <p:cNvSpPr>
            <a:spLocks noGrp="1"/>
          </p:cNvSpPr>
          <p:nvPr>
            <p:ph type="title"/>
          </p:nvPr>
        </p:nvSpPr>
        <p:spPr>
          <a:xfrm>
            <a:off x="609600" y="274638"/>
            <a:ext cx="8382000" cy="1143000"/>
          </a:xfrm>
        </p:spPr>
        <p:txBody>
          <a:bodyPr>
            <a:noAutofit/>
          </a:bodyPr>
          <a:lstStyle>
            <a:lvl1pPr>
              <a:defRPr sz="3600" b="0">
                <a:solidFill>
                  <a:srgbClr val="37683B"/>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28800"/>
            <a:ext cx="8382000" cy="4297363"/>
          </a:xfrm>
        </p:spPr>
        <p:txBody>
          <a:bodyPr/>
          <a:lstStyle>
            <a:lvl1pPr>
              <a:defRPr>
                <a:solidFill>
                  <a:srgbClr val="54452F"/>
                </a:solidFill>
                <a:latin typeface="Arial" pitchFamily="34" charset="0"/>
                <a:cs typeface="Arial" pitchFamily="34" charset="0"/>
              </a:defRPr>
            </a:lvl1pPr>
            <a:lvl2pPr>
              <a:defRPr>
                <a:solidFill>
                  <a:srgbClr val="54452F"/>
                </a:solidFill>
                <a:latin typeface="Arial" pitchFamily="34" charset="0"/>
                <a:cs typeface="Arial" pitchFamily="34" charset="0"/>
              </a:defRPr>
            </a:lvl2pPr>
            <a:lvl3pPr>
              <a:defRPr>
                <a:solidFill>
                  <a:srgbClr val="54452F"/>
                </a:solidFill>
                <a:latin typeface="Arial" pitchFamily="34" charset="0"/>
                <a:cs typeface="Arial" pitchFamily="34" charset="0"/>
              </a:defRPr>
            </a:lvl3pPr>
            <a:lvl4pPr>
              <a:defRPr>
                <a:solidFill>
                  <a:srgbClr val="54452F"/>
                </a:solidFill>
                <a:latin typeface="Arial" pitchFamily="34" charset="0"/>
                <a:cs typeface="Arial" pitchFamily="34" charset="0"/>
              </a:defRPr>
            </a:lvl4pPr>
            <a:lvl5pPr>
              <a:defRPr>
                <a:solidFill>
                  <a:srgbClr val="54452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grpSp>
        <p:nvGrpSpPr>
          <p:cNvPr id="5" name="Group 19"/>
          <p:cNvGrpSpPr>
            <a:grpSpLocks/>
          </p:cNvGrpSpPr>
          <p:nvPr userDrawn="1"/>
        </p:nvGrpSpPr>
        <p:grpSpPr bwMode="auto">
          <a:xfrm>
            <a:off x="0" y="0"/>
            <a:ext cx="9144000" cy="6858000"/>
            <a:chOff x="0" y="0"/>
            <a:chExt cx="9144000" cy="6858000"/>
          </a:xfrm>
        </p:grpSpPr>
        <p:sp>
          <p:nvSpPr>
            <p:cNvPr id="6" name="Rectangle 22"/>
            <p:cNvSpPr/>
            <p:nvPr userDrawn="1"/>
          </p:nvSpPr>
          <p:spPr>
            <a:xfrm>
              <a:off x="0" y="6190488"/>
              <a:ext cx="9144000" cy="667512"/>
            </a:xfrm>
            <a:prstGeom prst="rect">
              <a:avLst/>
            </a:prstGeom>
            <a:gradFill flip="none" rotWithShape="1">
              <a:gsLst>
                <a:gs pos="0">
                  <a:srgbClr val="37683B"/>
                </a:gs>
                <a:gs pos="53000">
                  <a:srgbClr val="37683B"/>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0" descr="left_area_innerpage.gif"/>
            <p:cNvPicPr>
              <a:picLocks noChangeAspect="1"/>
            </p:cNvPicPr>
            <p:nvPr/>
          </p:nvPicPr>
          <p:blipFill>
            <a:blip r:embed="rId2" cstate="print"/>
            <a:srcRect l="74628" r="13969"/>
            <a:stretch>
              <a:fillRect/>
            </a:stretch>
          </p:blipFill>
          <p:spPr bwMode="auto">
            <a:xfrm>
              <a:off x="0" y="1800225"/>
              <a:ext cx="291083" cy="3228975"/>
            </a:xfrm>
            <a:prstGeom prst="rect">
              <a:avLst/>
            </a:prstGeom>
            <a:noFill/>
            <a:ln w="9525">
              <a:noFill/>
              <a:miter lim="800000"/>
              <a:headEnd/>
              <a:tailEnd/>
            </a:ln>
          </p:spPr>
        </p:pic>
        <p:pic>
          <p:nvPicPr>
            <p:cNvPr id="8" name="Picture 11" descr="logo_innerpage.jpg"/>
            <p:cNvPicPr>
              <a:picLocks noChangeAspect="1"/>
            </p:cNvPicPr>
            <p:nvPr/>
          </p:nvPicPr>
          <p:blipFill>
            <a:blip r:embed="rId3" cstate="print"/>
            <a:srcRect l="86580"/>
            <a:stretch>
              <a:fillRect/>
            </a:stretch>
          </p:blipFill>
          <p:spPr bwMode="auto">
            <a:xfrm>
              <a:off x="0" y="0"/>
              <a:ext cx="295275" cy="1371600"/>
            </a:xfrm>
            <a:prstGeom prst="rect">
              <a:avLst/>
            </a:prstGeom>
            <a:noFill/>
            <a:ln w="9525">
              <a:noFill/>
              <a:miter lim="800000"/>
              <a:headEnd/>
              <a:tailEnd/>
            </a:ln>
          </p:spPr>
        </p:pic>
        <p:pic>
          <p:nvPicPr>
            <p:cNvPr id="9" name="Picture 14" descr="left_area_bg_innerpage.gif"/>
            <p:cNvPicPr>
              <a:picLocks noChangeAspect="1"/>
            </p:cNvPicPr>
            <p:nvPr/>
          </p:nvPicPr>
          <p:blipFill>
            <a:blip r:embed="rId4" cstate="print"/>
            <a:srcRect l="74628" r="13969" b="63077"/>
            <a:stretch>
              <a:fillRect/>
            </a:stretch>
          </p:blipFill>
          <p:spPr bwMode="auto">
            <a:xfrm>
              <a:off x="0" y="4953000"/>
              <a:ext cx="291088" cy="1115105"/>
            </a:xfrm>
            <a:prstGeom prst="rect">
              <a:avLst/>
            </a:prstGeom>
            <a:noFill/>
            <a:ln w="9525">
              <a:noFill/>
              <a:miter lim="800000"/>
              <a:headEnd/>
              <a:tailEnd/>
            </a:ln>
          </p:spPr>
        </p:pic>
        <p:pic>
          <p:nvPicPr>
            <p:cNvPr id="10" name="Picture 1"/>
            <p:cNvPicPr>
              <a:picLocks noChangeAspect="1" noChangeArrowheads="1"/>
            </p:cNvPicPr>
            <p:nvPr userDrawn="1"/>
          </p:nvPicPr>
          <p:blipFill>
            <a:blip r:embed="rId5" cstate="print"/>
            <a:srcRect l="17564" t="20137" r="19073" b="40137"/>
            <a:stretch>
              <a:fillRect/>
            </a:stretch>
          </p:blipFill>
          <p:spPr bwMode="auto">
            <a:xfrm>
              <a:off x="7856505" y="6248400"/>
              <a:ext cx="1211295" cy="548640"/>
            </a:xfrm>
            <a:prstGeom prst="rect">
              <a:avLst/>
            </a:prstGeom>
            <a:noFill/>
            <a:ln w="9525">
              <a:noFill/>
              <a:miter lim="800000"/>
              <a:headEnd/>
              <a:tailEnd/>
            </a:ln>
          </p:spPr>
        </p:pic>
        <p:grpSp>
          <p:nvGrpSpPr>
            <p:cNvPr id="11" name="Group 18"/>
            <p:cNvGrpSpPr>
              <a:grpSpLocks/>
            </p:cNvGrpSpPr>
            <p:nvPr userDrawn="1"/>
          </p:nvGrpSpPr>
          <p:grpSpPr bwMode="auto">
            <a:xfrm>
              <a:off x="182563" y="0"/>
              <a:ext cx="374650" cy="6153150"/>
              <a:chOff x="182563" y="0"/>
              <a:chExt cx="374650" cy="6153150"/>
            </a:xfrm>
          </p:grpSpPr>
          <p:sp>
            <p:nvSpPr>
              <p:cNvPr id="13" name="Rectangle 17"/>
              <p:cNvSpPr/>
              <p:nvPr userDrawn="1"/>
            </p:nvSpPr>
            <p:spPr>
              <a:xfrm>
                <a:off x="328613" y="0"/>
                <a:ext cx="228600" cy="137160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20"/>
              <p:cNvSpPr/>
              <p:nvPr userDrawn="1"/>
            </p:nvSpPr>
            <p:spPr>
              <a:xfrm>
                <a:off x="311150" y="1809750"/>
                <a:ext cx="227013" cy="4343400"/>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iamond 21"/>
              <p:cNvSpPr/>
              <p:nvPr userDrawn="1"/>
            </p:nvSpPr>
            <p:spPr>
              <a:xfrm>
                <a:off x="182563" y="1690688"/>
                <a:ext cx="228600"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iamond 23"/>
              <p:cNvSpPr/>
              <p:nvPr userDrawn="1"/>
            </p:nvSpPr>
            <p:spPr>
              <a:xfrm>
                <a:off x="192088" y="1262063"/>
                <a:ext cx="228600" cy="228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2" name="Picture 15" descr="main_strip_ray_angelini_inc_bg.gif"/>
            <p:cNvPicPr>
              <a:picLocks noChangeAspect="1"/>
            </p:cNvPicPr>
            <p:nvPr userDrawn="1"/>
          </p:nvPicPr>
          <p:blipFill>
            <a:blip r:embed="rId6" cstate="print"/>
            <a:srcRect/>
            <a:stretch>
              <a:fillRect/>
            </a:stretch>
          </p:blipFill>
          <p:spPr bwMode="auto">
            <a:xfrm>
              <a:off x="0" y="1371600"/>
              <a:ext cx="9144000" cy="447675"/>
            </a:xfrm>
            <a:prstGeom prst="rect">
              <a:avLst/>
            </a:prstGeom>
            <a:noFill/>
            <a:ln w="9525">
              <a:noFill/>
              <a:miter lim="800000"/>
              <a:headEnd/>
              <a:tailEnd/>
            </a:ln>
          </p:spPr>
        </p:pic>
      </p:grpSp>
      <p:pic>
        <p:nvPicPr>
          <p:cNvPr id="17" name="Picture 16" descr="left_area_bg_innerpage.gif"/>
          <p:cNvPicPr>
            <a:picLocks noChangeAspect="1"/>
          </p:cNvPicPr>
          <p:nvPr userDrawn="1"/>
        </p:nvPicPr>
        <p:blipFill>
          <a:blip r:embed="rId4" cstate="print"/>
          <a:srcRect l="74628" r="13969" b="36923"/>
          <a:stretch>
            <a:fillRect/>
          </a:stretch>
        </p:blipFill>
        <p:spPr bwMode="auto">
          <a:xfrm>
            <a:off x="0" y="4953000"/>
            <a:ext cx="290513" cy="1201738"/>
          </a:xfrm>
          <a:prstGeom prst="rect">
            <a:avLst/>
          </a:prstGeom>
          <a:noFill/>
          <a:ln w="9525">
            <a:noFill/>
            <a:miter lim="800000"/>
            <a:headEnd/>
            <a:tailEnd/>
          </a:ln>
        </p:spPr>
      </p:pic>
      <p:sp>
        <p:nvSpPr>
          <p:cNvPr id="2" name="Title 1"/>
          <p:cNvSpPr>
            <a:spLocks noGrp="1"/>
          </p:cNvSpPr>
          <p:nvPr>
            <p:ph type="title"/>
          </p:nvPr>
        </p:nvSpPr>
        <p:spPr>
          <a:xfrm>
            <a:off x="609600" y="274638"/>
            <a:ext cx="8382000" cy="1143000"/>
          </a:xfrm>
        </p:spPr>
        <p:txBody>
          <a:bodyPr>
            <a:noAutofit/>
          </a:bodyPr>
          <a:lstStyle>
            <a:lvl1pPr>
              <a:defRPr sz="3600" b="0">
                <a:solidFill>
                  <a:srgbClr val="37683B"/>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28800"/>
            <a:ext cx="8382000" cy="4297363"/>
          </a:xfrm>
        </p:spPr>
        <p:txBody>
          <a:bodyPr/>
          <a:lstStyle>
            <a:lvl1pPr>
              <a:defRPr>
                <a:solidFill>
                  <a:srgbClr val="54452F"/>
                </a:solidFill>
                <a:latin typeface="Arial" pitchFamily="34" charset="0"/>
                <a:cs typeface="Arial" pitchFamily="34" charset="0"/>
              </a:defRPr>
            </a:lvl1pPr>
            <a:lvl2pPr>
              <a:defRPr>
                <a:solidFill>
                  <a:srgbClr val="54452F"/>
                </a:solidFill>
                <a:latin typeface="Arial" pitchFamily="34" charset="0"/>
                <a:cs typeface="Arial" pitchFamily="34" charset="0"/>
              </a:defRPr>
            </a:lvl2pPr>
            <a:lvl3pPr>
              <a:defRPr>
                <a:solidFill>
                  <a:srgbClr val="54452F"/>
                </a:solidFill>
                <a:latin typeface="Arial" pitchFamily="34" charset="0"/>
                <a:cs typeface="Arial" pitchFamily="34" charset="0"/>
              </a:defRPr>
            </a:lvl3pPr>
            <a:lvl4pPr>
              <a:defRPr>
                <a:solidFill>
                  <a:srgbClr val="54452F"/>
                </a:solidFill>
                <a:latin typeface="Arial" pitchFamily="34" charset="0"/>
                <a:cs typeface="Arial" pitchFamily="34" charset="0"/>
              </a:defRPr>
            </a:lvl4pPr>
            <a:lvl5pPr>
              <a:defRPr>
                <a:solidFill>
                  <a:srgbClr val="54452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endParaRPr>
          </a:p>
        </p:txBody>
      </p:sp>
      <p:grpSp>
        <p:nvGrpSpPr>
          <p:cNvPr id="5" name="Group 18"/>
          <p:cNvGrpSpPr>
            <a:grpSpLocks/>
          </p:cNvGrpSpPr>
          <p:nvPr userDrawn="1"/>
        </p:nvGrpSpPr>
        <p:grpSpPr bwMode="auto">
          <a:xfrm>
            <a:off x="0" y="-50800"/>
            <a:ext cx="9144000" cy="6908800"/>
            <a:chOff x="0" y="-51438"/>
            <a:chExt cx="9144000" cy="6909438"/>
          </a:xfrm>
        </p:grpSpPr>
        <p:sp>
          <p:nvSpPr>
            <p:cNvPr id="6" name="Rectangle 22"/>
            <p:cNvSpPr/>
            <p:nvPr userDrawn="1"/>
          </p:nvSpPr>
          <p:spPr>
            <a:xfrm>
              <a:off x="0" y="6190488"/>
              <a:ext cx="9144000" cy="667512"/>
            </a:xfrm>
            <a:prstGeom prst="rect">
              <a:avLst/>
            </a:prstGeom>
            <a:gradFill flip="none" rotWithShape="1">
              <a:gsLst>
                <a:gs pos="0">
                  <a:srgbClr val="37683B"/>
                </a:gs>
                <a:gs pos="53000">
                  <a:srgbClr val="37683B"/>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4" descr="left_area_bg_innerpage.gif"/>
            <p:cNvPicPr>
              <a:picLocks/>
            </p:cNvPicPr>
            <p:nvPr/>
          </p:nvPicPr>
          <p:blipFill>
            <a:blip r:embed="rId2" cstate="print"/>
            <a:srcRect l="74628" r="13969" b="59077"/>
            <a:stretch>
              <a:fillRect/>
            </a:stretch>
          </p:blipFill>
          <p:spPr bwMode="auto">
            <a:xfrm>
              <a:off x="0" y="338328"/>
              <a:ext cx="291088" cy="5815584"/>
            </a:xfrm>
            <a:prstGeom prst="rect">
              <a:avLst/>
            </a:prstGeom>
            <a:noFill/>
            <a:ln w="9525">
              <a:noFill/>
              <a:miter lim="800000"/>
              <a:headEnd/>
              <a:tailEnd/>
            </a:ln>
          </p:spPr>
        </p:pic>
        <p:pic>
          <p:nvPicPr>
            <p:cNvPr id="8" name="Picture 1"/>
            <p:cNvPicPr>
              <a:picLocks noChangeAspect="1" noChangeArrowheads="1"/>
            </p:cNvPicPr>
            <p:nvPr userDrawn="1"/>
          </p:nvPicPr>
          <p:blipFill>
            <a:blip r:embed="rId3" cstate="print"/>
            <a:srcRect l="17564" t="20137" r="19073" b="40137"/>
            <a:stretch>
              <a:fillRect/>
            </a:stretch>
          </p:blipFill>
          <p:spPr bwMode="auto">
            <a:xfrm>
              <a:off x="7856505" y="6248400"/>
              <a:ext cx="1211295" cy="548640"/>
            </a:xfrm>
            <a:prstGeom prst="rect">
              <a:avLst/>
            </a:prstGeom>
            <a:noFill/>
            <a:ln w="9525">
              <a:noFill/>
              <a:miter lim="800000"/>
              <a:headEnd/>
              <a:tailEnd/>
            </a:ln>
          </p:spPr>
        </p:pic>
        <p:sp>
          <p:nvSpPr>
            <p:cNvPr id="9" name="Rectangle 20"/>
            <p:cNvSpPr/>
            <p:nvPr userDrawn="1"/>
          </p:nvSpPr>
          <p:spPr>
            <a:xfrm>
              <a:off x="320675" y="337536"/>
              <a:ext cx="212725" cy="5817137"/>
            </a:xfrm>
            <a:prstGeom prst="rect">
              <a:avLst/>
            </a:prstGeom>
            <a:solidFill>
              <a:srgbClr val="74A5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15" descr="main_strip_ray_angelini_inc_bg.gif"/>
            <p:cNvPicPr>
              <a:picLocks noChangeAspect="1"/>
            </p:cNvPicPr>
            <p:nvPr userDrawn="1"/>
          </p:nvPicPr>
          <p:blipFill>
            <a:blip r:embed="rId4" cstate="print"/>
            <a:srcRect b="20425"/>
            <a:stretch>
              <a:fillRect/>
            </a:stretch>
          </p:blipFill>
          <p:spPr bwMode="auto">
            <a:xfrm>
              <a:off x="0" y="-51438"/>
              <a:ext cx="9144000" cy="356238"/>
            </a:xfrm>
            <a:prstGeom prst="rect">
              <a:avLst/>
            </a:prstGeom>
            <a:noFill/>
            <a:ln w="9525">
              <a:noFill/>
              <a:miter lim="800000"/>
              <a:headEnd/>
              <a:tailEnd/>
            </a:ln>
          </p:spPr>
        </p:pic>
      </p:grpSp>
      <p:sp>
        <p:nvSpPr>
          <p:cNvPr id="20" name="Title 1"/>
          <p:cNvSpPr>
            <a:spLocks noGrp="1"/>
          </p:cNvSpPr>
          <p:nvPr>
            <p:ph type="ctrTitle"/>
          </p:nvPr>
        </p:nvSpPr>
        <p:spPr>
          <a:xfrm>
            <a:off x="685800" y="2130425"/>
            <a:ext cx="8153400" cy="1470025"/>
          </a:xfrm>
        </p:spPr>
        <p:txBody>
          <a:bodyPr>
            <a:normAutofit/>
          </a:bodyPr>
          <a:lstStyle>
            <a:lvl1pPr>
              <a:defRPr sz="4000">
                <a:solidFill>
                  <a:srgbClr val="37683B"/>
                </a:solidFill>
                <a:latin typeface="Arial Black" pitchFamily="34" charset="0"/>
              </a:defRPr>
            </a:lvl1pPr>
          </a:lstStyle>
          <a:p>
            <a:r>
              <a:rPr lang="en-US" dirty="0" smtClean="0"/>
              <a:t>Click to edit Master title style</a:t>
            </a:r>
            <a:endParaRPr lang="en-US" dirty="0"/>
          </a:p>
        </p:txBody>
      </p:sp>
      <p:sp>
        <p:nvSpPr>
          <p:cNvPr id="25" name="Subtitle 2"/>
          <p:cNvSpPr>
            <a:spLocks noGrp="1"/>
          </p:cNvSpPr>
          <p:nvPr>
            <p:ph type="subTitle" idx="1"/>
          </p:nvPr>
        </p:nvSpPr>
        <p:spPr>
          <a:xfrm>
            <a:off x="1219199" y="3886200"/>
            <a:ext cx="7072829" cy="1752600"/>
          </a:xfrm>
        </p:spPr>
        <p:txBody>
          <a:bodyPr>
            <a:normAutofit/>
          </a:bodyPr>
          <a:lstStyle>
            <a:lvl1pPr marL="0" indent="0" algn="ctr">
              <a:buNone/>
              <a:defRPr sz="3200" i="1">
                <a:solidFill>
                  <a:srgbClr val="54452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96A178-6C65-4700-99CC-6BD9E9BACC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ECD50E-C1A7-4FD0-80F7-F4DFB3E1AE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420E51-1273-45F5-ADC9-5030DB544B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F10644-922D-4DBF-812D-7BE58171E6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270E19-7908-4C88-997B-D7FE554E0E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Lst>
  <p:hf sldNum="0" hdr="0" ftr="0" dt="0"/>
  <p:txStyles>
    <p:titleStyle>
      <a:lvl1pPr algn="ctr" rtl="0" eaLnBrk="0" fontAlgn="base" hangingPunct="0">
        <a:spcBef>
          <a:spcPct val="0"/>
        </a:spcBef>
        <a:spcAft>
          <a:spcPct val="0"/>
        </a:spcAft>
        <a:defRPr sz="3600" kern="1200">
          <a:solidFill>
            <a:srgbClr val="B65D2C"/>
          </a:solidFill>
          <a:latin typeface="Arial Black" pitchFamily="34" charset="0"/>
          <a:ea typeface="+mj-ea"/>
          <a:cs typeface="Arial" pitchFamily="34" charset="0"/>
        </a:defRPr>
      </a:lvl1pPr>
      <a:lvl2pPr algn="ctr" rtl="0" eaLnBrk="0" fontAlgn="base" hangingPunct="0">
        <a:spcBef>
          <a:spcPct val="0"/>
        </a:spcBef>
        <a:spcAft>
          <a:spcPct val="0"/>
        </a:spcAft>
        <a:defRPr sz="3600">
          <a:solidFill>
            <a:srgbClr val="B65D2C"/>
          </a:solidFill>
          <a:latin typeface="Arial Black" pitchFamily="34" charset="0"/>
          <a:cs typeface="Arial" charset="0"/>
        </a:defRPr>
      </a:lvl2pPr>
      <a:lvl3pPr algn="ctr" rtl="0" eaLnBrk="0" fontAlgn="base" hangingPunct="0">
        <a:spcBef>
          <a:spcPct val="0"/>
        </a:spcBef>
        <a:spcAft>
          <a:spcPct val="0"/>
        </a:spcAft>
        <a:defRPr sz="3600">
          <a:solidFill>
            <a:srgbClr val="B65D2C"/>
          </a:solidFill>
          <a:latin typeface="Arial Black" pitchFamily="34" charset="0"/>
          <a:cs typeface="Arial" charset="0"/>
        </a:defRPr>
      </a:lvl3pPr>
      <a:lvl4pPr algn="ctr" rtl="0" eaLnBrk="0" fontAlgn="base" hangingPunct="0">
        <a:spcBef>
          <a:spcPct val="0"/>
        </a:spcBef>
        <a:spcAft>
          <a:spcPct val="0"/>
        </a:spcAft>
        <a:defRPr sz="3600">
          <a:solidFill>
            <a:srgbClr val="B65D2C"/>
          </a:solidFill>
          <a:latin typeface="Arial Black" pitchFamily="34" charset="0"/>
          <a:cs typeface="Arial" charset="0"/>
        </a:defRPr>
      </a:lvl4pPr>
      <a:lvl5pPr algn="ctr" rtl="0" eaLnBrk="0" fontAlgn="base" hangingPunct="0">
        <a:spcBef>
          <a:spcPct val="0"/>
        </a:spcBef>
        <a:spcAft>
          <a:spcPct val="0"/>
        </a:spcAft>
        <a:defRPr sz="3600">
          <a:solidFill>
            <a:srgbClr val="B65D2C"/>
          </a:solidFill>
          <a:latin typeface="Arial Black" pitchFamily="34" charset="0"/>
          <a:cs typeface="Arial" charset="0"/>
        </a:defRPr>
      </a:lvl5pPr>
      <a:lvl6pPr marL="457200" algn="ctr" rtl="0" fontAlgn="base">
        <a:spcBef>
          <a:spcPct val="0"/>
        </a:spcBef>
        <a:spcAft>
          <a:spcPct val="0"/>
        </a:spcAft>
        <a:defRPr sz="3600">
          <a:solidFill>
            <a:srgbClr val="B65D2C"/>
          </a:solidFill>
          <a:latin typeface="Arial Black" pitchFamily="34" charset="0"/>
          <a:cs typeface="Arial" charset="0"/>
        </a:defRPr>
      </a:lvl6pPr>
      <a:lvl7pPr marL="914400" algn="ctr" rtl="0" fontAlgn="base">
        <a:spcBef>
          <a:spcPct val="0"/>
        </a:spcBef>
        <a:spcAft>
          <a:spcPct val="0"/>
        </a:spcAft>
        <a:defRPr sz="3600">
          <a:solidFill>
            <a:srgbClr val="B65D2C"/>
          </a:solidFill>
          <a:latin typeface="Arial Black" pitchFamily="34" charset="0"/>
          <a:cs typeface="Arial" charset="0"/>
        </a:defRPr>
      </a:lvl7pPr>
      <a:lvl8pPr marL="1371600" algn="ctr" rtl="0" fontAlgn="base">
        <a:spcBef>
          <a:spcPct val="0"/>
        </a:spcBef>
        <a:spcAft>
          <a:spcPct val="0"/>
        </a:spcAft>
        <a:defRPr sz="3600">
          <a:solidFill>
            <a:srgbClr val="B65D2C"/>
          </a:solidFill>
          <a:latin typeface="Arial Black" pitchFamily="34" charset="0"/>
          <a:cs typeface="Arial" charset="0"/>
        </a:defRPr>
      </a:lvl8pPr>
      <a:lvl9pPr marL="1828800" algn="ctr" rtl="0" fontAlgn="base">
        <a:spcBef>
          <a:spcPct val="0"/>
        </a:spcBef>
        <a:spcAft>
          <a:spcPct val="0"/>
        </a:spcAft>
        <a:defRPr sz="3600">
          <a:solidFill>
            <a:srgbClr val="B65D2C"/>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4452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4452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4452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4452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4452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osfm.fire.ca.gov/pdf/reports/solarphotovoltaicguideline.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nfpa.org/assets/files/PDF/Research/FFTacticsSolarPower.pdf" TargetMode="External"/><Relationship Id="rId2" Type="http://schemas.openxmlformats.org/officeDocument/2006/relationships/hyperlink" Target="http://osfm.fire.ca.gov/training/pdf/photovoltaics/fire.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mailto:jcamarota@raiservices.com" TargetMode="External"/><Relationship Id="rId2" Type="http://schemas.openxmlformats.org/officeDocument/2006/relationships/hyperlink" Target="mailto:ctranchina@raiservices.com" TargetMode="External"/><Relationship Id="rId1" Type="http://schemas.openxmlformats.org/officeDocument/2006/relationships/slideLayout" Target="../slideLayouts/slideLayout4.xml"/><Relationship Id="rId4" Type="http://schemas.openxmlformats.org/officeDocument/2006/relationships/image" Target="../media/image9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6.jpeg"/><Relationship Id="rId21" Type="http://schemas.openxmlformats.org/officeDocument/2006/relationships/image" Target="../media/image32.jpeg"/><Relationship Id="rId7" Type="http://schemas.openxmlformats.org/officeDocument/2006/relationships/image" Target="../media/image20.png"/><Relationship Id="rId12" Type="http://schemas.openxmlformats.org/officeDocument/2006/relationships/image" Target="../media/image24.gif"/><Relationship Id="rId17" Type="http://schemas.openxmlformats.org/officeDocument/2006/relationships/hyperlink" Target="http://www.southjerseygas.com/" TargetMode="External"/><Relationship Id="rId25"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28.jpe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www.lockheedmartin.com/index.html" TargetMode="External"/><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7.jpeg"/><Relationship Id="rId23" Type="http://schemas.openxmlformats.org/officeDocument/2006/relationships/image" Target="../media/image34.jpeg"/><Relationship Id="rId28" Type="http://schemas.openxmlformats.org/officeDocument/2006/relationships/image" Target="../media/image39.png"/><Relationship Id="rId10" Type="http://schemas.openxmlformats.org/officeDocument/2006/relationships/image" Target="../media/image23.png"/><Relationship Id="rId19" Type="http://schemas.openxmlformats.org/officeDocument/2006/relationships/image" Target="../media/image30.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6.jpe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1.png"/><Relationship Id="rId18" Type="http://schemas.openxmlformats.org/officeDocument/2006/relationships/image" Target="../media/image55.png"/><Relationship Id="rId3" Type="http://schemas.openxmlformats.org/officeDocument/2006/relationships/image" Target="../media/image43.jpeg"/><Relationship Id="rId21" Type="http://schemas.openxmlformats.org/officeDocument/2006/relationships/image" Target="../media/image58.png"/><Relationship Id="rId7" Type="http://schemas.openxmlformats.org/officeDocument/2006/relationships/image" Target="../media/image46.jpeg"/><Relationship Id="rId12" Type="http://schemas.openxmlformats.org/officeDocument/2006/relationships/hyperlink" Target="http://www.hopewellcrest.org/hwc/_top" TargetMode="External"/><Relationship Id="rId17" Type="http://schemas.openxmlformats.org/officeDocument/2006/relationships/image" Target="../media/image54.png"/><Relationship Id="rId2" Type="http://schemas.openxmlformats.org/officeDocument/2006/relationships/slideLayout" Target="../slideLayouts/slideLayout2.xml"/><Relationship Id="rId16" Type="http://schemas.openxmlformats.org/officeDocument/2006/relationships/hyperlink" Target="http://clementonschool.org/" TargetMode="External"/><Relationship Id="rId20" Type="http://schemas.openxmlformats.org/officeDocument/2006/relationships/image" Target="../media/image57.png"/><Relationship Id="rId1" Type="http://schemas.openxmlformats.org/officeDocument/2006/relationships/vmlDrawing" Target="../drawings/vmlDrawing1.v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png"/><Relationship Id="rId19" Type="http://schemas.openxmlformats.org/officeDocument/2006/relationships/image" Target="../media/image56.jpeg"/><Relationship Id="rId4" Type="http://schemas.openxmlformats.org/officeDocument/2006/relationships/oleObject" Target="../embeddings/Microsoft_Office_Word_97_-_2003_Document1.doc"/><Relationship Id="rId9" Type="http://schemas.openxmlformats.org/officeDocument/2006/relationships/image" Target="../media/image48.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295400"/>
            <a:ext cx="6324600" cy="1470025"/>
          </a:xfrm>
        </p:spPr>
        <p:txBody>
          <a:bodyPr>
            <a:noAutofit/>
          </a:bodyPr>
          <a:lstStyle/>
          <a:p>
            <a:r>
              <a:rPr lang="en-US" sz="3600" dirty="0" smtClean="0">
                <a:solidFill>
                  <a:srgbClr val="00B050"/>
                </a:solidFill>
              </a:rPr>
              <a:t/>
            </a:r>
            <a:br>
              <a:rPr lang="en-US" sz="3600" dirty="0" smtClean="0">
                <a:solidFill>
                  <a:srgbClr val="00B050"/>
                </a:solidFill>
              </a:rPr>
            </a:br>
            <a:r>
              <a:rPr lang="en-US" sz="3600" dirty="0">
                <a:solidFill>
                  <a:srgbClr val="00B050"/>
                </a:solidFill>
              </a:rPr>
              <a:t/>
            </a:r>
            <a:br>
              <a:rPr lang="en-US" sz="3600" dirty="0">
                <a:solidFill>
                  <a:srgbClr val="00B050"/>
                </a:solidFill>
              </a:rPr>
            </a:br>
            <a:r>
              <a:rPr lang="en-US" sz="3600" dirty="0" smtClean="0">
                <a:solidFill>
                  <a:srgbClr val="00B050"/>
                </a:solidFill>
              </a:rPr>
              <a:t/>
            </a:r>
            <a:br>
              <a:rPr lang="en-US" sz="3600" dirty="0" smtClean="0">
                <a:solidFill>
                  <a:srgbClr val="00B050"/>
                </a:solidFill>
              </a:rPr>
            </a:br>
            <a:r>
              <a:rPr lang="en-US" sz="2800" dirty="0" smtClean="0">
                <a:solidFill>
                  <a:srgbClr val="00B050"/>
                </a:solidFill>
              </a:rPr>
              <a:t>Overview of SOLAR PV Systems</a:t>
            </a:r>
            <a:br>
              <a:rPr lang="en-US" sz="2800" dirty="0" smtClean="0">
                <a:solidFill>
                  <a:srgbClr val="00B050"/>
                </a:solidFill>
              </a:rPr>
            </a:br>
            <a:r>
              <a:rPr lang="en-US" sz="2800" dirty="0" smtClean="0">
                <a:solidFill>
                  <a:srgbClr val="00B050"/>
                </a:solidFill>
              </a:rPr>
              <a:t>&amp;</a:t>
            </a:r>
            <a:br>
              <a:rPr lang="en-US" sz="2800" dirty="0" smtClean="0">
                <a:solidFill>
                  <a:srgbClr val="00B050"/>
                </a:solidFill>
              </a:rPr>
            </a:br>
            <a:r>
              <a:rPr lang="en-US" sz="2800" dirty="0" smtClean="0">
                <a:solidFill>
                  <a:srgbClr val="00B050"/>
                </a:solidFill>
              </a:rPr>
              <a:t>Firefighter  Safety</a:t>
            </a:r>
            <a:r>
              <a:rPr lang="en-US" sz="3600" dirty="0" smtClean="0">
                <a:solidFill>
                  <a:srgbClr val="00B050"/>
                </a:solidFill>
              </a:rPr>
              <a:t/>
            </a:r>
            <a:br>
              <a:rPr lang="en-US" sz="3600" dirty="0" smtClean="0">
                <a:solidFill>
                  <a:srgbClr val="00B050"/>
                </a:solidFill>
              </a:rPr>
            </a:br>
            <a:endParaRPr lang="en-US" sz="3600" b="1" i="1" dirty="0">
              <a:solidFill>
                <a:srgbClr val="00B050"/>
              </a:solidFill>
            </a:endParaRPr>
          </a:p>
        </p:txBody>
      </p:sp>
      <p:pic>
        <p:nvPicPr>
          <p:cNvPr id="8" name="Picture 7" descr="firefighter.png"/>
          <p:cNvPicPr>
            <a:picLocks noChangeAspect="1"/>
          </p:cNvPicPr>
          <p:nvPr/>
        </p:nvPicPr>
        <p:blipFill>
          <a:blip r:embed="rId2" cstate="print"/>
          <a:stretch>
            <a:fillRect/>
          </a:stretch>
        </p:blipFill>
        <p:spPr>
          <a:xfrm>
            <a:off x="7239000" y="5072061"/>
            <a:ext cx="1905000" cy="1785938"/>
          </a:xfrm>
          <a:prstGeom prst="rect">
            <a:avLst/>
          </a:prstGeom>
        </p:spPr>
      </p:pic>
      <p:pic>
        <p:nvPicPr>
          <p:cNvPr id="9" name="Picture 8" descr="green-001_thumb.jpg"/>
          <p:cNvPicPr>
            <a:picLocks noChangeAspect="1"/>
          </p:cNvPicPr>
          <p:nvPr/>
        </p:nvPicPr>
        <p:blipFill>
          <a:blip r:embed="rId3" cstate="print"/>
          <a:stretch>
            <a:fillRect/>
          </a:stretch>
        </p:blipFill>
        <p:spPr>
          <a:xfrm>
            <a:off x="2438400" y="5159829"/>
            <a:ext cx="2743200" cy="1698171"/>
          </a:xfrm>
          <a:prstGeom prst="rect">
            <a:avLst/>
          </a:prstGeom>
        </p:spPr>
      </p:pic>
      <p:pic>
        <p:nvPicPr>
          <p:cNvPr id="10" name="Picture 9" descr="long branch.jpg"/>
          <p:cNvPicPr>
            <a:picLocks noChangeAspect="1"/>
          </p:cNvPicPr>
          <p:nvPr/>
        </p:nvPicPr>
        <p:blipFill>
          <a:blip r:embed="rId4" cstate="print"/>
          <a:stretch>
            <a:fillRect/>
          </a:stretch>
        </p:blipFill>
        <p:spPr>
          <a:xfrm>
            <a:off x="5181600" y="3429000"/>
            <a:ext cx="2057400" cy="198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4452F"/>
                </a:solidFill>
              </a:rPr>
              <a:t>On Grid</a:t>
            </a:r>
            <a:r>
              <a:rPr lang="en-US" sz="2200" dirty="0" smtClean="0">
                <a:solidFill>
                  <a:srgbClr val="54452F"/>
                </a:solidFill>
              </a:rPr>
              <a:t>(with / without battery), </a:t>
            </a:r>
            <a:r>
              <a:rPr lang="en-US" dirty="0" smtClean="0">
                <a:solidFill>
                  <a:srgbClr val="54452F"/>
                </a:solidFill>
              </a:rPr>
              <a:t>Off Grid</a:t>
            </a:r>
            <a:endParaRPr lang="en-US" dirty="0">
              <a:solidFill>
                <a:srgbClr val="54452F"/>
              </a:solidFill>
            </a:endParaRPr>
          </a:p>
        </p:txBody>
      </p:sp>
      <p:sp>
        <p:nvSpPr>
          <p:cNvPr id="3" name="Content Placeholder 2"/>
          <p:cNvSpPr>
            <a:spLocks noGrp="1"/>
          </p:cNvSpPr>
          <p:nvPr>
            <p:ph idx="1"/>
          </p:nvPr>
        </p:nvSpPr>
        <p:spPr>
          <a:xfrm>
            <a:off x="457200" y="1752600"/>
            <a:ext cx="8229600" cy="4525963"/>
          </a:xfrm>
        </p:spPr>
        <p:txBody>
          <a:bodyPr>
            <a:normAutofit fontScale="62500" lnSpcReduction="20000"/>
          </a:bodyPr>
          <a:lstStyle/>
          <a:p>
            <a:r>
              <a:rPr lang="en-US" dirty="0" smtClean="0"/>
              <a:t>With an</a:t>
            </a:r>
            <a:r>
              <a:rPr lang="en-US" u="sng" dirty="0" smtClean="0"/>
              <a:t> </a:t>
            </a:r>
            <a:r>
              <a:rPr lang="en-US" b="1" u="sng" dirty="0" smtClean="0"/>
              <a:t>on grid battery system</a:t>
            </a:r>
            <a:r>
              <a:rPr lang="en-US" dirty="0" smtClean="0"/>
              <a:t>, a back-up battery is included as part of the solar power system.  Batteries can store excess energy generated by the solar panels, and  send the surplus electricity out to the grid. The system is connected to the electricity grid which is why it is called “</a:t>
            </a:r>
            <a:r>
              <a:rPr lang="en-US" b="1" dirty="0" smtClean="0"/>
              <a:t>on-grid</a:t>
            </a:r>
            <a:r>
              <a:rPr lang="en-US" dirty="0" smtClean="0"/>
              <a:t>.”  The solar panel system includes </a:t>
            </a:r>
            <a:r>
              <a:rPr lang="en-US" b="1" i="1" u="sng" dirty="0" smtClean="0"/>
              <a:t>solar panels, a charge controller, battery, inverter, AC Service Entrance and AC subpanel, and a utility meter.</a:t>
            </a:r>
          </a:p>
          <a:p>
            <a:r>
              <a:rPr lang="en-US" dirty="0" smtClean="0"/>
              <a:t>You can still stay </a:t>
            </a:r>
            <a:r>
              <a:rPr lang="en-US" b="1" u="sng" dirty="0" smtClean="0"/>
              <a:t>on-grid</a:t>
            </a:r>
            <a:r>
              <a:rPr lang="en-US" dirty="0" smtClean="0"/>
              <a:t> </a:t>
            </a:r>
            <a:r>
              <a:rPr lang="en-US" b="1" i="1" u="sng" dirty="0" smtClean="0"/>
              <a:t>without a battery</a:t>
            </a:r>
            <a:r>
              <a:rPr lang="en-US" dirty="0" smtClean="0"/>
              <a:t>, however, these solar power systems are the simplest and least expensive to set up.  All that is included is the </a:t>
            </a:r>
            <a:r>
              <a:rPr lang="en-US" b="1" i="1" u="sng" dirty="0" smtClean="0"/>
              <a:t>PV array, an inverter, AC service entrance and utility meter.  </a:t>
            </a:r>
            <a:r>
              <a:rPr lang="en-US" dirty="0" smtClean="0"/>
              <a:t>The system is connected to the grid, but there is no battery back-up.  The drawback is that when power goes out , the solar power system will also shut down.</a:t>
            </a:r>
          </a:p>
          <a:p>
            <a:r>
              <a:rPr lang="en-US" dirty="0" smtClean="0"/>
              <a:t>Finally, there is the </a:t>
            </a:r>
            <a:r>
              <a:rPr lang="en-US" b="1" u="sng" dirty="0" smtClean="0"/>
              <a:t>off-grid</a:t>
            </a:r>
            <a:r>
              <a:rPr lang="en-US" dirty="0" smtClean="0"/>
              <a:t> solar power system.  There is no tie-in to the electricity grid.  Batteries are required as part of the system in order to store excess energy.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Inverter</a:t>
            </a:r>
            <a:endParaRPr lang="en-US" dirty="0"/>
          </a:p>
        </p:txBody>
      </p:sp>
      <p:sp>
        <p:nvSpPr>
          <p:cNvPr id="5" name="Subtitle 4"/>
          <p:cNvSpPr>
            <a:spLocks noGrp="1"/>
          </p:cNvSpPr>
          <p:nvPr>
            <p:ph idx="1"/>
          </p:nvPr>
        </p:nvSpPr>
        <p:spPr/>
        <p:txBody>
          <a:bodyPr/>
          <a:lstStyle/>
          <a:p>
            <a:r>
              <a:rPr lang="en-US" dirty="0" smtClean="0"/>
              <a:t>Converts DC electricity to AC electricity</a:t>
            </a:r>
            <a:endParaRPr lang="en-US" dirty="0"/>
          </a:p>
        </p:txBody>
      </p:sp>
      <p:pic>
        <p:nvPicPr>
          <p:cNvPr id="6" name="Picture 2" descr="http://www.keyitec.com/PVP260kW.jpg"/>
          <p:cNvPicPr>
            <a:picLocks noChangeAspect="1" noChangeArrowheads="1"/>
          </p:cNvPicPr>
          <p:nvPr/>
        </p:nvPicPr>
        <p:blipFill>
          <a:blip r:embed="rId2" cstate="print"/>
          <a:srcRect/>
          <a:stretch>
            <a:fillRect/>
          </a:stretch>
        </p:blipFill>
        <p:spPr bwMode="auto">
          <a:xfrm>
            <a:off x="2667000" y="2514600"/>
            <a:ext cx="4038600" cy="36195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Inverters</a:t>
            </a:r>
            <a:endParaRPr lang="en-US" dirty="0"/>
          </a:p>
        </p:txBody>
      </p:sp>
      <p:sp>
        <p:nvSpPr>
          <p:cNvPr id="3" name="Content Placeholder 2"/>
          <p:cNvSpPr>
            <a:spLocks noGrp="1"/>
          </p:cNvSpPr>
          <p:nvPr>
            <p:ph idx="1"/>
          </p:nvPr>
        </p:nvSpPr>
        <p:spPr/>
        <p:txBody>
          <a:bodyPr/>
          <a:lstStyle/>
          <a:p>
            <a:r>
              <a:rPr lang="en-US" dirty="0" smtClean="0"/>
              <a:t>A single inverter that is next to or built into the individual PV modules. The micro-inverter converts the dc power at the module rather than at a single large inverter serving many modules.</a:t>
            </a:r>
          </a:p>
          <a:p>
            <a:endParaRPr lang="en-US" dirty="0"/>
          </a:p>
        </p:txBody>
      </p:sp>
      <p:pic>
        <p:nvPicPr>
          <p:cNvPr id="4" name="Picture 4" descr="http://newenergyandfuel.com/wp-content/uploads/2009/06/solar-panel-microinverter-by-enphase.jpg"/>
          <p:cNvPicPr>
            <a:picLocks noChangeAspect="1" noChangeArrowheads="1"/>
          </p:cNvPicPr>
          <p:nvPr/>
        </p:nvPicPr>
        <p:blipFill>
          <a:blip r:embed="rId2" cstate="print"/>
          <a:srcRect/>
          <a:stretch>
            <a:fillRect/>
          </a:stretch>
        </p:blipFill>
        <p:spPr bwMode="auto">
          <a:xfrm>
            <a:off x="3429000" y="4419600"/>
            <a:ext cx="2590800" cy="17448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you’ve seen these?</a:t>
            </a:r>
            <a:endParaRPr lang="en-US" dirty="0"/>
          </a:p>
        </p:txBody>
      </p:sp>
      <p:sp>
        <p:nvSpPr>
          <p:cNvPr id="3" name="Content Placeholder 2"/>
          <p:cNvSpPr>
            <a:spLocks noGrp="1"/>
          </p:cNvSpPr>
          <p:nvPr>
            <p:ph idx="1"/>
          </p:nvPr>
        </p:nvSpPr>
        <p:spPr/>
        <p:txBody>
          <a:bodyPr/>
          <a:lstStyle/>
          <a:p>
            <a:r>
              <a:rPr lang="en-US" dirty="0" smtClean="0"/>
              <a:t>Some  utility companies have mounted solar PV modules on their poles.  These modules have micro inverters mounted on the back of the modules.</a:t>
            </a:r>
            <a:endParaRPr lang="en-US" dirty="0"/>
          </a:p>
        </p:txBody>
      </p:sp>
      <p:pic>
        <p:nvPicPr>
          <p:cNvPr id="4" name="Picture 2" descr="http://news.yourolivebranch.org/wp-content/uploads/2011/01/solar_utilityPole.jpg"/>
          <p:cNvPicPr>
            <a:picLocks noChangeAspect="1" noChangeArrowheads="1"/>
          </p:cNvPicPr>
          <p:nvPr/>
        </p:nvPicPr>
        <p:blipFill>
          <a:blip r:embed="rId2" cstate="print"/>
          <a:stretch>
            <a:fillRect/>
          </a:stretch>
        </p:blipFill>
        <p:spPr bwMode="auto">
          <a:xfrm>
            <a:off x="3352800" y="4038600"/>
            <a:ext cx="2819400" cy="214451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Photovoltaic Cell</a:t>
            </a:r>
            <a:endParaRPr lang="en-US" dirty="0"/>
          </a:p>
        </p:txBody>
      </p:sp>
      <p:sp>
        <p:nvSpPr>
          <p:cNvPr id="3" name="Content Placeholder 2"/>
          <p:cNvSpPr>
            <a:spLocks noGrp="1"/>
          </p:cNvSpPr>
          <p:nvPr>
            <p:ph idx="1"/>
          </p:nvPr>
        </p:nvSpPr>
        <p:spPr/>
        <p:txBody>
          <a:bodyPr/>
          <a:lstStyle/>
          <a:p>
            <a:r>
              <a:rPr lang="en-US" sz="2800" dirty="0" smtClean="0"/>
              <a:t>A device composed of specially prepared semiconductor material or material combinations exhibiting the ability to convert incident solar energy directly into electrical energy.</a:t>
            </a:r>
          </a:p>
          <a:p>
            <a:endParaRPr lang="en-US" dirty="0"/>
          </a:p>
        </p:txBody>
      </p:sp>
      <p:pic>
        <p:nvPicPr>
          <p:cNvPr id="4" name="Picture 2" descr="http://www.home-energy-saving-tips.com/images/PhotovoltaicCells.jpg"/>
          <p:cNvPicPr>
            <a:picLocks noChangeAspect="1" noChangeArrowheads="1"/>
          </p:cNvPicPr>
          <p:nvPr/>
        </p:nvPicPr>
        <p:blipFill>
          <a:blip r:embed="rId2" cstate="print"/>
          <a:srcRect/>
          <a:stretch>
            <a:fillRect/>
          </a:stretch>
        </p:blipFill>
        <p:spPr bwMode="auto">
          <a:xfrm>
            <a:off x="3200400" y="3733800"/>
            <a:ext cx="2895600" cy="237852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Photovoltaic Systems</a:t>
            </a:r>
            <a:endParaRPr lang="en-US" dirty="0"/>
          </a:p>
        </p:txBody>
      </p:sp>
      <p:sp>
        <p:nvSpPr>
          <p:cNvPr id="3" name="Content Placeholder 2"/>
          <p:cNvSpPr>
            <a:spLocks noGrp="1"/>
          </p:cNvSpPr>
          <p:nvPr>
            <p:ph idx="1"/>
          </p:nvPr>
        </p:nvSpPr>
        <p:spPr/>
        <p:txBody>
          <a:bodyPr/>
          <a:lstStyle/>
          <a:p>
            <a:r>
              <a:rPr lang="en-US" sz="2400" dirty="0" smtClean="0"/>
              <a:t>An installed aggregate of solar arrays generating power for a given application.</a:t>
            </a:r>
          </a:p>
          <a:p>
            <a:r>
              <a:rPr lang="en-US" sz="2400" dirty="0" smtClean="0"/>
              <a:t>A system may include the following sub-systems:</a:t>
            </a:r>
          </a:p>
          <a:p>
            <a:pPr lvl="1">
              <a:buFont typeface="Arial" pitchFamily="34" charset="0"/>
              <a:buChar char="•"/>
            </a:pPr>
            <a:r>
              <a:rPr lang="en-US" sz="2000" dirty="0" smtClean="0"/>
              <a:t>Support Foundation</a:t>
            </a:r>
          </a:p>
          <a:p>
            <a:pPr lvl="1">
              <a:buFont typeface="Arial" pitchFamily="34" charset="0"/>
              <a:buChar char="•"/>
            </a:pPr>
            <a:r>
              <a:rPr lang="en-US" sz="2000" dirty="0" smtClean="0"/>
              <a:t>Power conditioning and control equipment</a:t>
            </a:r>
          </a:p>
          <a:p>
            <a:pPr lvl="1">
              <a:buFont typeface="Arial" pitchFamily="34" charset="0"/>
              <a:buChar char="•"/>
            </a:pPr>
            <a:r>
              <a:rPr lang="en-US" sz="2000" dirty="0" smtClean="0"/>
              <a:t>Storage</a:t>
            </a:r>
          </a:p>
          <a:p>
            <a:pPr lvl="1">
              <a:buFont typeface="Arial" pitchFamily="34" charset="0"/>
              <a:buChar char="•"/>
            </a:pPr>
            <a:r>
              <a:rPr lang="en-US" sz="2000" dirty="0" smtClean="0"/>
              <a:t>Active Thermal control</a:t>
            </a:r>
          </a:p>
          <a:p>
            <a:pPr lvl="1"/>
            <a:r>
              <a:rPr lang="en-US" sz="2000" dirty="0" smtClean="0"/>
              <a:t>Land security systems and buildings</a:t>
            </a:r>
          </a:p>
          <a:p>
            <a:pPr lvl="1"/>
            <a:r>
              <a:rPr lang="en-US" sz="2000" dirty="0" smtClean="0"/>
              <a:t>Conduit/wiring</a:t>
            </a:r>
          </a:p>
          <a:p>
            <a:pPr lvl="1"/>
            <a:r>
              <a:rPr lang="en-US" sz="2000" dirty="0" smtClean="0"/>
              <a:t>Instrumentation</a:t>
            </a:r>
          </a:p>
        </p:txBody>
      </p:sp>
      <p:pic>
        <p:nvPicPr>
          <p:cNvPr id="4" name="Picture 2" descr="http://midwestgreenenergy.com/images/PV-GridSystem2.jpg"/>
          <p:cNvPicPr>
            <a:picLocks noChangeAspect="1" noChangeArrowheads="1"/>
          </p:cNvPicPr>
          <p:nvPr/>
        </p:nvPicPr>
        <p:blipFill>
          <a:blip r:embed="rId2" cstate="print"/>
          <a:srcRect/>
          <a:stretch>
            <a:fillRect/>
          </a:stretch>
        </p:blipFill>
        <p:spPr bwMode="auto">
          <a:xfrm>
            <a:off x="5715000" y="4114800"/>
            <a:ext cx="3276600" cy="204323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Module/Panel</a:t>
            </a:r>
            <a:endParaRPr lang="en-US" dirty="0"/>
          </a:p>
        </p:txBody>
      </p:sp>
      <p:sp>
        <p:nvSpPr>
          <p:cNvPr id="3" name="Content Placeholder 2"/>
          <p:cNvSpPr>
            <a:spLocks noGrp="1"/>
          </p:cNvSpPr>
          <p:nvPr>
            <p:ph idx="1"/>
          </p:nvPr>
        </p:nvSpPr>
        <p:spPr/>
        <p:txBody>
          <a:bodyPr/>
          <a:lstStyle/>
          <a:p>
            <a:r>
              <a:rPr lang="en-US" sz="2400" dirty="0" smtClean="0"/>
              <a:t>A collection of solar modules connected in series, in parallel, or in series- parallel combination to provide greater voltage, current, or power than can be furnished by a single solar module. </a:t>
            </a:r>
          </a:p>
          <a:p>
            <a:r>
              <a:rPr lang="en-US" sz="2400" dirty="0" smtClean="0"/>
              <a:t>Solar panels can be provided to furnish any desired voltage, current, or power. They are made up as a complete assembly. </a:t>
            </a:r>
          </a:p>
          <a:p>
            <a:r>
              <a:rPr lang="en-US" sz="2400" dirty="0" smtClean="0"/>
              <a:t>Larger collections of modules are called</a:t>
            </a:r>
          </a:p>
          <a:p>
            <a:pPr>
              <a:buNone/>
            </a:pPr>
            <a:r>
              <a:rPr lang="en-US" sz="2400" dirty="0" smtClean="0"/>
              <a:t>     solar arrays.</a:t>
            </a:r>
            <a:endParaRPr lang="en-US" sz="2400" dirty="0"/>
          </a:p>
        </p:txBody>
      </p:sp>
      <p:pic>
        <p:nvPicPr>
          <p:cNvPr id="4" name="Picture 2" descr="ICP Solar Technologies Crystalline Optimal Light Solar Panel - Dick's Sporting Goods"/>
          <p:cNvPicPr>
            <a:picLocks noChangeAspect="1" noChangeArrowheads="1"/>
          </p:cNvPicPr>
          <p:nvPr/>
        </p:nvPicPr>
        <p:blipFill>
          <a:blip r:embed="rId2" cstate="print"/>
          <a:srcRect/>
          <a:stretch>
            <a:fillRect/>
          </a:stretch>
        </p:blipFill>
        <p:spPr bwMode="auto">
          <a:xfrm rot="16200000">
            <a:off x="7304369" y="4430431"/>
            <a:ext cx="1498038" cy="16287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Arrays</a:t>
            </a:r>
            <a:endParaRPr lang="en-US" dirty="0"/>
          </a:p>
        </p:txBody>
      </p:sp>
      <p:sp>
        <p:nvSpPr>
          <p:cNvPr id="3" name="Content Placeholder 2"/>
          <p:cNvSpPr>
            <a:spLocks noGrp="1"/>
          </p:cNvSpPr>
          <p:nvPr>
            <p:ph idx="1"/>
          </p:nvPr>
        </p:nvSpPr>
        <p:spPr/>
        <p:txBody>
          <a:bodyPr/>
          <a:lstStyle/>
          <a:p>
            <a:r>
              <a:rPr lang="en-US" sz="2400" dirty="0" smtClean="0"/>
              <a:t>Any number of Photovoltaic modules connected together electrically to provide a single electrical output. An array is a mechanically integrated assembly of modules or panels together with support structure (including foundation and other components, as required) to form a free-standing field installed unit that produces DC</a:t>
            </a:r>
            <a:endParaRPr lang="en-US" sz="2400" dirty="0"/>
          </a:p>
        </p:txBody>
      </p:sp>
      <p:pic>
        <p:nvPicPr>
          <p:cNvPr id="4" name="Picture 2" descr="http://solarpowerauthority.com/traditional-solar-panels.jpg"/>
          <p:cNvPicPr>
            <a:picLocks noChangeAspect="1" noChangeArrowheads="1"/>
          </p:cNvPicPr>
          <p:nvPr/>
        </p:nvPicPr>
        <p:blipFill>
          <a:blip r:embed="rId2" cstate="print"/>
          <a:srcRect/>
          <a:stretch>
            <a:fillRect/>
          </a:stretch>
        </p:blipFill>
        <p:spPr bwMode="auto">
          <a:xfrm>
            <a:off x="3200400" y="4267200"/>
            <a:ext cx="3242551" cy="1904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Systems</a:t>
            </a:r>
            <a:endParaRPr lang="en-US" b="1" dirty="0"/>
          </a:p>
        </p:txBody>
      </p:sp>
      <p:sp>
        <p:nvSpPr>
          <p:cNvPr id="3" name="Subtitle 2"/>
          <p:cNvSpPr>
            <a:spLocks noGrp="1"/>
          </p:cNvSpPr>
          <p:nvPr>
            <p:ph idx="1"/>
          </p:nvPr>
        </p:nvSpPr>
        <p:spPr/>
        <p:txBody>
          <a:bodyPr>
            <a:noAutofit/>
          </a:bodyPr>
          <a:lstStyle/>
          <a:p>
            <a:pPr>
              <a:buFont typeface="Arial" pitchFamily="34" charset="0"/>
              <a:buChar char="•"/>
            </a:pPr>
            <a:r>
              <a:rPr lang="en-US" sz="3600" dirty="0" smtClean="0"/>
              <a:t>Roof</a:t>
            </a:r>
            <a:endParaRPr lang="en-US" sz="3600" dirty="0"/>
          </a:p>
          <a:p>
            <a:pPr>
              <a:buFont typeface="Arial" pitchFamily="34" charset="0"/>
              <a:buChar char="•"/>
            </a:pPr>
            <a:r>
              <a:rPr lang="en-US" sz="3600" dirty="0" smtClean="0"/>
              <a:t>Ground</a:t>
            </a:r>
            <a:endParaRPr lang="en-US" sz="3600" dirty="0"/>
          </a:p>
          <a:p>
            <a:pPr>
              <a:buFont typeface="Arial" pitchFamily="34" charset="0"/>
              <a:buChar char="•"/>
            </a:pPr>
            <a:r>
              <a:rPr lang="en-US" sz="3600" dirty="0" smtClean="0"/>
              <a:t>Canopy</a:t>
            </a:r>
          </a:p>
          <a:p>
            <a:pPr>
              <a:buFont typeface="Arial" pitchFamily="34" charset="0"/>
              <a:buChar char="•"/>
            </a:pPr>
            <a:r>
              <a:rPr lang="en-US" sz="3600" dirty="0" smtClean="0"/>
              <a:t>Building Integrated</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 Array</a:t>
            </a:r>
            <a:endParaRPr lang="en-US" dirty="0"/>
          </a:p>
        </p:txBody>
      </p:sp>
      <p:pic>
        <p:nvPicPr>
          <p:cNvPr id="4" name="Content Placeholder 3" descr="Goya roof pic 2.JPG"/>
          <p:cNvPicPr>
            <a:picLocks noGrp="1" noChangeAspect="1"/>
          </p:cNvPicPr>
          <p:nvPr>
            <p:ph idx="1"/>
          </p:nvPr>
        </p:nvPicPr>
        <p:blipFill>
          <a:blip r:embed="rId2" cstate="print"/>
          <a:stretch>
            <a:fillRect/>
          </a:stretch>
        </p:blipFill>
        <p:spPr>
          <a:xfrm>
            <a:off x="1752600" y="1905000"/>
            <a:ext cx="5684309" cy="426323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 Participants</a:t>
            </a:r>
            <a:endParaRPr lang="en-US" dirty="0"/>
          </a:p>
        </p:txBody>
      </p:sp>
      <p:sp>
        <p:nvSpPr>
          <p:cNvPr id="3" name="Content Placeholder 2"/>
          <p:cNvSpPr>
            <a:spLocks noGrp="1"/>
          </p:cNvSpPr>
          <p:nvPr>
            <p:ph idx="1"/>
          </p:nvPr>
        </p:nvSpPr>
        <p:spPr>
          <a:xfrm>
            <a:off x="609600" y="2895600"/>
            <a:ext cx="8382000" cy="3230563"/>
          </a:xfrm>
        </p:spPr>
        <p:txBody>
          <a:bodyPr/>
          <a:lstStyle/>
          <a:p>
            <a:r>
              <a:rPr lang="en-US" dirty="0" smtClean="0"/>
              <a:t>Chris Tranchina – Project Manager</a:t>
            </a:r>
            <a:endParaRPr lang="en-US" dirty="0" smtClean="0"/>
          </a:p>
          <a:p>
            <a:r>
              <a:rPr lang="en-US" dirty="0" smtClean="0"/>
              <a:t>Joe Camarota – Chief </a:t>
            </a:r>
            <a:r>
              <a:rPr lang="en-US" dirty="0" smtClean="0"/>
              <a:t>Engineer</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Array</a:t>
            </a:r>
            <a:endParaRPr lang="en-US" dirty="0"/>
          </a:p>
        </p:txBody>
      </p:sp>
      <p:sp>
        <p:nvSpPr>
          <p:cNvPr id="3" name="Content Placeholder 2"/>
          <p:cNvSpPr>
            <a:spLocks noGrp="1"/>
          </p:cNvSpPr>
          <p:nvPr>
            <p:ph idx="1"/>
          </p:nvPr>
        </p:nvSpPr>
        <p:spPr/>
        <p:txBody>
          <a:bodyPr/>
          <a:lstStyle/>
          <a:p>
            <a:r>
              <a:rPr lang="en-US" dirty="0" smtClean="0"/>
              <a:t>Vegetative growth underneath/around?</a:t>
            </a:r>
            <a:endParaRPr lang="en-US" dirty="0"/>
          </a:p>
        </p:txBody>
      </p:sp>
      <p:pic>
        <p:nvPicPr>
          <p:cNvPr id="4" name="Content Placeholder 3" descr="PC300918.JPG"/>
          <p:cNvPicPr>
            <a:picLocks noChangeAspect="1"/>
          </p:cNvPicPr>
          <p:nvPr/>
        </p:nvPicPr>
        <p:blipFill>
          <a:blip r:embed="rId2" cstate="print"/>
          <a:stretch>
            <a:fillRect/>
          </a:stretch>
        </p:blipFill>
        <p:spPr bwMode="auto">
          <a:xfrm>
            <a:off x="2362200" y="2667000"/>
            <a:ext cx="4685894" cy="334557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Canopy Array</a:t>
            </a:r>
            <a:endParaRPr lang="en-US" dirty="0"/>
          </a:p>
        </p:txBody>
      </p:sp>
      <p:sp>
        <p:nvSpPr>
          <p:cNvPr id="3" name="Content Placeholder 2"/>
          <p:cNvSpPr>
            <a:spLocks noGrp="1"/>
          </p:cNvSpPr>
          <p:nvPr>
            <p:ph idx="1"/>
          </p:nvPr>
        </p:nvSpPr>
        <p:spPr/>
        <p:txBody>
          <a:bodyPr/>
          <a:lstStyle/>
          <a:p>
            <a:r>
              <a:rPr lang="en-US" dirty="0" smtClean="0"/>
              <a:t>Vehicles/storage underneath</a:t>
            </a:r>
            <a:endParaRPr lang="en-US" dirty="0"/>
          </a:p>
        </p:txBody>
      </p:sp>
      <p:pic>
        <p:nvPicPr>
          <p:cNvPr id="4" name="Picture 3" descr="P5121282.JPG"/>
          <p:cNvPicPr>
            <a:picLocks noChangeAspect="1"/>
          </p:cNvPicPr>
          <p:nvPr/>
        </p:nvPicPr>
        <p:blipFill>
          <a:blip r:embed="rId2" cstate="print"/>
          <a:stretch>
            <a:fillRect/>
          </a:stretch>
        </p:blipFill>
        <p:spPr>
          <a:xfrm>
            <a:off x="2362200" y="2514600"/>
            <a:ext cx="4876800" cy="36726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Integrated PV (BIPV)</a:t>
            </a:r>
            <a:endParaRPr lang="en-US" dirty="0"/>
          </a:p>
        </p:txBody>
      </p:sp>
      <p:pic>
        <p:nvPicPr>
          <p:cNvPr id="4" name="Picture 2" descr="http://www.prometheus.org/publicfiles/active/0/185_small.jpg"/>
          <p:cNvPicPr>
            <a:picLocks noGrp="1" noChangeAspect="1" noChangeArrowheads="1"/>
          </p:cNvPicPr>
          <p:nvPr>
            <p:ph idx="1"/>
          </p:nvPr>
        </p:nvPicPr>
        <p:blipFill>
          <a:blip r:embed="rId2" cstate="print"/>
          <a:srcRect/>
          <a:stretch>
            <a:fillRect/>
          </a:stretch>
        </p:blipFill>
        <p:spPr bwMode="auto">
          <a:xfrm>
            <a:off x="2057400" y="2057400"/>
            <a:ext cx="5538812" cy="410610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Roof/Fastening Ballasting</a:t>
            </a:r>
            <a:endParaRPr lang="en-US" dirty="0"/>
          </a:p>
        </p:txBody>
      </p:sp>
      <p:pic>
        <p:nvPicPr>
          <p:cNvPr id="4" name="Content Placeholder 3" descr="Hillman Bus 1.jpg"/>
          <p:cNvPicPr>
            <a:picLocks noGrp="1" noChangeAspect="1"/>
          </p:cNvPicPr>
          <p:nvPr>
            <p:ph idx="1"/>
          </p:nvPr>
        </p:nvPicPr>
        <p:blipFill>
          <a:blip r:embed="rId2" cstate="print"/>
          <a:stretch>
            <a:fillRect/>
          </a:stretch>
        </p:blipFill>
        <p:spPr>
          <a:xfrm>
            <a:off x="533400" y="3200400"/>
            <a:ext cx="2400060" cy="3001963"/>
          </a:xfrm>
          <a:prstGeom prst="rect">
            <a:avLst/>
          </a:prstGeom>
        </p:spPr>
      </p:pic>
      <p:pic>
        <p:nvPicPr>
          <p:cNvPr id="5" name="Picture 4" descr="Goya roof pic.JPG"/>
          <p:cNvPicPr>
            <a:picLocks noChangeAspect="1"/>
          </p:cNvPicPr>
          <p:nvPr/>
        </p:nvPicPr>
        <p:blipFill>
          <a:blip r:embed="rId3" cstate="print"/>
          <a:stretch>
            <a:fillRect/>
          </a:stretch>
        </p:blipFill>
        <p:spPr>
          <a:xfrm>
            <a:off x="6705600" y="2971800"/>
            <a:ext cx="2438400" cy="3218689"/>
          </a:xfrm>
          <a:prstGeom prst="rect">
            <a:avLst/>
          </a:prstGeom>
        </p:spPr>
      </p:pic>
      <p:pic>
        <p:nvPicPr>
          <p:cNvPr id="6" name="Picture 2" descr="http://www.lametalroof.com/wp-content/uploads/2010/08/s-5-solar-clamp-for-metal-roof.jpg"/>
          <p:cNvPicPr>
            <a:picLocks noChangeAspect="1" noChangeArrowheads="1"/>
          </p:cNvPicPr>
          <p:nvPr/>
        </p:nvPicPr>
        <p:blipFill>
          <a:blip r:embed="rId4" cstate="print"/>
          <a:srcRect/>
          <a:stretch>
            <a:fillRect/>
          </a:stretch>
        </p:blipFill>
        <p:spPr bwMode="auto">
          <a:xfrm>
            <a:off x="2895600" y="1752600"/>
            <a:ext cx="3782009" cy="24709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Other System Components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Solar PV Electrical Service Feed</a:t>
            </a:r>
            <a:endParaRPr lang="en-US" dirty="0"/>
          </a:p>
        </p:txBody>
      </p:sp>
      <p:pic>
        <p:nvPicPr>
          <p:cNvPr id="6" name="Content Placeholder 5" descr="hillmans 1_1-18-2011.jpg"/>
          <p:cNvPicPr>
            <a:picLocks noGrp="1" noChangeAspect="1"/>
          </p:cNvPicPr>
          <p:nvPr>
            <p:ph idx="1"/>
          </p:nvPr>
        </p:nvPicPr>
        <p:blipFill>
          <a:blip r:embed="rId2" cstate="print"/>
          <a:stretch>
            <a:fillRect/>
          </a:stretch>
        </p:blipFill>
        <p:spPr>
          <a:xfrm>
            <a:off x="685800" y="1905000"/>
            <a:ext cx="3508211" cy="4297363"/>
          </a:xfrm>
          <a:prstGeom prst="rect">
            <a:avLst/>
          </a:prstGeom>
        </p:spPr>
      </p:pic>
      <p:pic>
        <p:nvPicPr>
          <p:cNvPr id="7" name="Content Placeholder 4" descr="AC Distribution Panel and Data Aquisition Enclosure.jpg"/>
          <p:cNvPicPr>
            <a:picLocks noChangeAspect="1"/>
          </p:cNvPicPr>
          <p:nvPr/>
        </p:nvPicPr>
        <p:blipFill>
          <a:blip r:embed="rId3" cstate="print"/>
          <a:stretch>
            <a:fillRect/>
          </a:stretch>
        </p:blipFill>
        <p:spPr bwMode="auto">
          <a:xfrm>
            <a:off x="5181600" y="1895372"/>
            <a:ext cx="3276600" cy="423079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Circuit Breaker Feed</a:t>
            </a:r>
            <a:endParaRPr lang="en-US" dirty="0"/>
          </a:p>
        </p:txBody>
      </p:sp>
      <p:pic>
        <p:nvPicPr>
          <p:cNvPr id="4" name="Content Placeholder 3" descr="main-electrical-panel.jpg"/>
          <p:cNvPicPr>
            <a:picLocks noGrp="1" noChangeAspect="1"/>
          </p:cNvPicPr>
          <p:nvPr>
            <p:ph idx="1"/>
          </p:nvPr>
        </p:nvPicPr>
        <p:blipFill>
          <a:blip r:embed="rId2" cstate="print"/>
          <a:stretch>
            <a:fillRect/>
          </a:stretch>
        </p:blipFill>
        <p:spPr>
          <a:xfrm>
            <a:off x="2667000" y="2133600"/>
            <a:ext cx="3733800" cy="3657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Inverters</a:t>
            </a:r>
            <a:endParaRPr lang="en-US" dirty="0"/>
          </a:p>
        </p:txBody>
      </p:sp>
      <p:pic>
        <p:nvPicPr>
          <p:cNvPr id="5" name="Content Placeholder 4" descr="Fronius Inverters.jpg"/>
          <p:cNvPicPr>
            <a:picLocks noGrp="1" noChangeAspect="1"/>
          </p:cNvPicPr>
          <p:nvPr>
            <p:ph idx="1"/>
          </p:nvPr>
        </p:nvPicPr>
        <p:blipFill>
          <a:blip r:embed="rId2" cstate="print"/>
          <a:stretch>
            <a:fillRect/>
          </a:stretch>
        </p:blipFill>
        <p:spPr>
          <a:xfrm>
            <a:off x="762000" y="2438400"/>
            <a:ext cx="4068233" cy="3051175"/>
          </a:xfrm>
        </p:spPr>
      </p:pic>
      <p:pic>
        <p:nvPicPr>
          <p:cNvPr id="7" name="Picture 6" descr="inverter.jpg"/>
          <p:cNvPicPr>
            <a:picLocks noChangeAspect="1"/>
          </p:cNvPicPr>
          <p:nvPr/>
        </p:nvPicPr>
        <p:blipFill>
          <a:blip r:embed="rId3" cstate="print"/>
          <a:stretch>
            <a:fillRect/>
          </a:stretch>
        </p:blipFill>
        <p:spPr>
          <a:xfrm>
            <a:off x="5181600" y="2438400"/>
            <a:ext cx="3556000" cy="3124200"/>
          </a:xfrm>
          <a:prstGeom prst="rect">
            <a:avLst/>
          </a:prstGeom>
        </p:spPr>
      </p:pic>
      <p:sp>
        <p:nvSpPr>
          <p:cNvPr id="8" name="TextBox 7"/>
          <p:cNvSpPr txBox="1"/>
          <p:nvPr/>
        </p:nvSpPr>
        <p:spPr>
          <a:xfrm>
            <a:off x="5791200" y="5867400"/>
            <a:ext cx="2743200" cy="369332"/>
          </a:xfrm>
          <a:prstGeom prst="rect">
            <a:avLst/>
          </a:prstGeom>
          <a:noFill/>
        </p:spPr>
        <p:txBody>
          <a:bodyPr wrap="square" rtlCol="0">
            <a:spAutoFit/>
          </a:bodyPr>
          <a:lstStyle/>
          <a:p>
            <a:r>
              <a:rPr lang="en-US" dirty="0" smtClean="0"/>
              <a:t>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Inverter Operating Parameters</a:t>
            </a:r>
            <a:endParaRPr lang="en-US" dirty="0"/>
          </a:p>
        </p:txBody>
      </p:sp>
      <p:pic>
        <p:nvPicPr>
          <p:cNvPr id="12" name="Content Placeholder 11" descr="Northfield inverter 1.JPG"/>
          <p:cNvPicPr>
            <a:picLocks noGrp="1" noChangeAspect="1"/>
          </p:cNvPicPr>
          <p:nvPr>
            <p:ph idx="1"/>
          </p:nvPr>
        </p:nvPicPr>
        <p:blipFill>
          <a:blip r:embed="rId2" cstate="print"/>
          <a:stretch>
            <a:fillRect/>
          </a:stretch>
        </p:blipFill>
        <p:spPr>
          <a:xfrm>
            <a:off x="1676400" y="1905000"/>
            <a:ext cx="5729817" cy="42973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Conduit</a:t>
            </a:r>
            <a:endParaRPr lang="en-US" dirty="0"/>
          </a:p>
        </p:txBody>
      </p:sp>
      <p:pic>
        <p:nvPicPr>
          <p:cNvPr id="5" name="Content Placeholder 4" descr="Elite Fitness conduit from Combiner Boxes 4.JPG"/>
          <p:cNvPicPr>
            <a:picLocks noGrp="1" noChangeAspect="1"/>
          </p:cNvPicPr>
          <p:nvPr>
            <p:ph idx="1"/>
          </p:nvPr>
        </p:nvPicPr>
        <p:blipFill>
          <a:blip r:embed="rId2" cstate="print"/>
          <a:stretch>
            <a:fillRect/>
          </a:stretch>
        </p:blipFill>
        <p:spPr>
          <a:xfrm>
            <a:off x="1935691" y="1828800"/>
            <a:ext cx="5729817" cy="4297363"/>
          </a:xfrm>
        </p:spPr>
      </p:pic>
      <p:sp>
        <p:nvSpPr>
          <p:cNvPr id="6" name="TextBox 5"/>
          <p:cNvSpPr txBox="1"/>
          <p:nvPr/>
        </p:nvSpPr>
        <p:spPr>
          <a:xfrm>
            <a:off x="3429000" y="5562600"/>
            <a:ext cx="4724400" cy="338554"/>
          </a:xfrm>
          <a:prstGeom prst="rect">
            <a:avLst/>
          </a:prstGeom>
          <a:noFill/>
        </p:spPr>
        <p:txBody>
          <a:bodyPr wrap="square" rtlCol="0">
            <a:spAutoFit/>
          </a:bodyPr>
          <a:lstStyle/>
          <a:p>
            <a:r>
              <a:rPr lang="en-US" sz="1600" b="1" dirty="0" smtClean="0">
                <a:solidFill>
                  <a:srgbClr val="00B050"/>
                </a:solidFill>
              </a:rPr>
              <a:t>) </a:t>
            </a:r>
            <a:endParaRPr lang="en-US" sz="1600" b="1"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 History</a:t>
            </a:r>
            <a:endParaRPr lang="en-US" dirty="0"/>
          </a:p>
        </p:txBody>
      </p:sp>
      <p:sp>
        <p:nvSpPr>
          <p:cNvPr id="5" name="Content Placeholder 4"/>
          <p:cNvSpPr>
            <a:spLocks noGrp="1"/>
          </p:cNvSpPr>
          <p:nvPr>
            <p:ph idx="1"/>
          </p:nvPr>
        </p:nvSpPr>
        <p:spPr>
          <a:xfrm>
            <a:off x="533400" y="1828800"/>
            <a:ext cx="6477000" cy="4297363"/>
          </a:xfrm>
        </p:spPr>
        <p:txBody>
          <a:bodyPr/>
          <a:lstStyle/>
          <a:p>
            <a:pPr>
              <a:buNone/>
            </a:pPr>
            <a:r>
              <a:rPr lang="en-US" sz="3000" dirty="0" smtClean="0"/>
              <a:t>	Ray Angelini started RAI 37 years ago as a commercial electrical contractor</a:t>
            </a:r>
          </a:p>
        </p:txBody>
      </p:sp>
      <p:pic>
        <p:nvPicPr>
          <p:cNvPr id="34818" name="Picture 2" descr="C:\Users\jjoyce\Desktop\mg-set.bmp"/>
          <p:cNvPicPr>
            <a:picLocks noChangeAspect="1" noChangeArrowheads="1"/>
          </p:cNvPicPr>
          <p:nvPr/>
        </p:nvPicPr>
        <p:blipFill>
          <a:blip r:embed="rId2" cstate="print"/>
          <a:srcRect/>
          <a:stretch>
            <a:fillRect/>
          </a:stretch>
        </p:blipFill>
        <p:spPr bwMode="auto">
          <a:xfrm>
            <a:off x="3200400" y="3581400"/>
            <a:ext cx="3109427" cy="2116138"/>
          </a:xfrm>
          <a:prstGeom prst="rect">
            <a:avLst/>
          </a:prstGeom>
          <a:noFill/>
        </p:spPr>
      </p:pic>
      <p:pic>
        <p:nvPicPr>
          <p:cNvPr id="34819" name="Picture 3" descr="C:\Users\jjoyce\Desktop\DSCN0032.JPG"/>
          <p:cNvPicPr>
            <a:picLocks noChangeAspect="1" noChangeArrowheads="1"/>
          </p:cNvPicPr>
          <p:nvPr/>
        </p:nvPicPr>
        <p:blipFill>
          <a:blip r:embed="rId3" cstate="print"/>
          <a:srcRect/>
          <a:stretch>
            <a:fillRect/>
          </a:stretch>
        </p:blipFill>
        <p:spPr bwMode="auto">
          <a:xfrm>
            <a:off x="6339170" y="3581400"/>
            <a:ext cx="2804830" cy="2098674"/>
          </a:xfrm>
          <a:prstGeom prst="rect">
            <a:avLst/>
          </a:prstGeom>
          <a:noFill/>
        </p:spPr>
      </p:pic>
      <p:pic>
        <p:nvPicPr>
          <p:cNvPr id="7" name="Picture 4" descr="P5040174"/>
          <p:cNvPicPr>
            <a:picLocks noChangeAspect="1" noChangeArrowheads="1"/>
          </p:cNvPicPr>
          <p:nvPr/>
        </p:nvPicPr>
        <p:blipFill>
          <a:blip r:embed="rId4" cstate="print"/>
          <a:srcRect/>
          <a:stretch>
            <a:fillRect/>
          </a:stretch>
        </p:blipFill>
        <p:spPr bwMode="auto">
          <a:xfrm>
            <a:off x="7086600" y="1905000"/>
            <a:ext cx="2057400" cy="1539649"/>
          </a:xfrm>
          <a:prstGeom prst="rect">
            <a:avLst/>
          </a:prstGeom>
          <a:noFill/>
        </p:spPr>
      </p:pic>
      <p:pic>
        <p:nvPicPr>
          <p:cNvPr id="47105" name="Picture 1" descr="X:\Marketing\Brochure Pics\electrical outlets.jpg"/>
          <p:cNvPicPr>
            <a:picLocks noChangeAspect="1" noChangeArrowheads="1"/>
          </p:cNvPicPr>
          <p:nvPr/>
        </p:nvPicPr>
        <p:blipFill>
          <a:blip r:embed="rId5" cstate="print"/>
          <a:srcRect/>
          <a:stretch>
            <a:fillRect/>
          </a:stretch>
        </p:blipFill>
        <p:spPr bwMode="auto">
          <a:xfrm>
            <a:off x="609600" y="3581400"/>
            <a:ext cx="2639878" cy="2133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Batteries</a:t>
            </a:r>
            <a:endParaRPr lang="en-US" dirty="0"/>
          </a:p>
        </p:txBody>
      </p:sp>
      <p:sp>
        <p:nvSpPr>
          <p:cNvPr id="3" name="Content Placeholder 2"/>
          <p:cNvSpPr>
            <a:spLocks noGrp="1"/>
          </p:cNvSpPr>
          <p:nvPr>
            <p:ph idx="1"/>
          </p:nvPr>
        </p:nvSpPr>
        <p:spPr/>
        <p:txBody>
          <a:bodyPr/>
          <a:lstStyle/>
          <a:p>
            <a:r>
              <a:rPr lang="en-US" sz="2400" dirty="0" smtClean="0"/>
              <a:t>Batteries are used most frequently in off-grid PV systems, although batteries may also be used in grid-connected installations where the user wishes to have electricity available when local blackouts occur. Without batteries, a PV system cannot store electricity.</a:t>
            </a:r>
          </a:p>
          <a:p>
            <a:r>
              <a:rPr lang="en-US" sz="2400" dirty="0" smtClean="0"/>
              <a:t>A battery is an electrochemical cell in which an electrical potential (voltage) is generated at the battery terminals by a difference in potential between the positive and negative electrodes. When an electrical load (appliance) is connected to the battery terminals an electrical circuit is completed.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Batteries (cont’d)</a:t>
            </a:r>
            <a:endParaRPr lang="en-US" dirty="0"/>
          </a:p>
        </p:txBody>
      </p:sp>
      <p:sp>
        <p:nvSpPr>
          <p:cNvPr id="3" name="Content Placeholder 2"/>
          <p:cNvSpPr>
            <a:spLocks noGrp="1"/>
          </p:cNvSpPr>
          <p:nvPr>
            <p:ph idx="1"/>
          </p:nvPr>
        </p:nvSpPr>
        <p:spPr/>
        <p:txBody>
          <a:bodyPr/>
          <a:lstStyle/>
          <a:p>
            <a:r>
              <a:rPr lang="en-US" sz="2400" dirty="0" smtClean="0"/>
              <a:t>A battery cells consists of five major components: electrodes, separators, terminals, electrolysis and a case or enclosure. </a:t>
            </a:r>
          </a:p>
          <a:p>
            <a:r>
              <a:rPr lang="en-US" sz="2400" dirty="0" smtClean="0"/>
              <a:t>Battery banks consist of several batteries wired together with “jumper wires” to achieve the desired voltage and amperage.</a:t>
            </a:r>
          </a:p>
          <a:p>
            <a:r>
              <a:rPr lang="en-US" sz="2400" dirty="0" smtClean="0"/>
              <a:t>There are two terminals per battery, one negative and one positive. The battery may contain a liquid electrolyte; however, it can also be immobilized in a glass mat or suspended in a gel.</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77854"/>
                </a:solidFill>
              </a:rPr>
              <a:t>Batteries</a:t>
            </a:r>
            <a:endParaRPr lang="en-US" dirty="0">
              <a:solidFill>
                <a:srgbClr val="277854"/>
              </a:solidFill>
            </a:endParaRPr>
          </a:p>
        </p:txBody>
      </p:sp>
      <p:pic>
        <p:nvPicPr>
          <p:cNvPr id="53250" name="Picture 2"/>
          <p:cNvPicPr>
            <a:picLocks noGrp="1" noChangeAspect="1" noChangeArrowheads="1"/>
          </p:cNvPicPr>
          <p:nvPr>
            <p:ph idx="1"/>
          </p:nvPr>
        </p:nvPicPr>
        <p:blipFill>
          <a:blip r:embed="rId2" cstate="print"/>
          <a:srcRect/>
          <a:stretch>
            <a:fillRect/>
          </a:stretch>
        </p:blipFill>
        <p:spPr bwMode="auto">
          <a:xfrm>
            <a:off x="2057400" y="1828800"/>
            <a:ext cx="5114925" cy="4286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77854"/>
                </a:solidFill>
              </a:rPr>
              <a:t>Cable Tray</a:t>
            </a:r>
            <a:endParaRPr lang="en-US" dirty="0">
              <a:solidFill>
                <a:srgbClr val="277854"/>
              </a:solidFill>
            </a:endParaRPr>
          </a:p>
        </p:txBody>
      </p:sp>
      <p:pic>
        <p:nvPicPr>
          <p:cNvPr id="4" name="Content Placeholder 3" descr="cable tray.jpg"/>
          <p:cNvPicPr>
            <a:picLocks noGrp="1" noChangeAspect="1"/>
          </p:cNvPicPr>
          <p:nvPr>
            <p:ph idx="1"/>
          </p:nvPr>
        </p:nvPicPr>
        <p:blipFill>
          <a:blip r:embed="rId2" cstate="print"/>
          <a:stretch>
            <a:fillRect/>
          </a:stretch>
        </p:blipFill>
        <p:spPr>
          <a:xfrm>
            <a:off x="3124200" y="1828800"/>
            <a:ext cx="3048000" cy="4267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7854"/>
                </a:solidFill>
              </a:rPr>
              <a:t>Combiner Box</a:t>
            </a:r>
            <a:endParaRPr lang="en-US" b="1" dirty="0">
              <a:solidFill>
                <a:srgbClr val="277854"/>
              </a:solidFill>
            </a:endParaRPr>
          </a:p>
        </p:txBody>
      </p:sp>
      <p:pic>
        <p:nvPicPr>
          <p:cNvPr id="6" name="Content Placeholder 5" descr="Combiner_Box_6R_new_Outside_2.jpg"/>
          <p:cNvPicPr>
            <a:picLocks noGrp="1" noChangeAspect="1"/>
          </p:cNvPicPr>
          <p:nvPr>
            <p:ph idx="1"/>
          </p:nvPr>
        </p:nvPicPr>
        <p:blipFill>
          <a:blip r:embed="rId2" cstate="print"/>
          <a:stretch>
            <a:fillRect/>
          </a:stretch>
        </p:blipFill>
        <p:spPr>
          <a:xfrm>
            <a:off x="609600" y="2209800"/>
            <a:ext cx="4048125" cy="3762375"/>
          </a:xfrm>
        </p:spPr>
      </p:pic>
      <p:pic>
        <p:nvPicPr>
          <p:cNvPr id="7" name="Picture 6" descr="Combiner_Box_6R_new_Inside.jpg"/>
          <p:cNvPicPr>
            <a:picLocks noChangeAspect="1"/>
          </p:cNvPicPr>
          <p:nvPr/>
        </p:nvPicPr>
        <p:blipFill>
          <a:blip r:embed="rId3" cstate="print"/>
          <a:stretch>
            <a:fillRect/>
          </a:stretch>
        </p:blipFill>
        <p:spPr>
          <a:xfrm>
            <a:off x="4800600" y="2514600"/>
            <a:ext cx="4048125" cy="34575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77854"/>
                </a:solidFill>
              </a:rPr>
              <a:t>Combiner Box with Disconnect</a:t>
            </a:r>
            <a:endParaRPr lang="en-US" dirty="0">
              <a:solidFill>
                <a:srgbClr val="277854"/>
              </a:solidFill>
            </a:endParaRPr>
          </a:p>
        </p:txBody>
      </p:sp>
      <p:pic>
        <p:nvPicPr>
          <p:cNvPr id="3" name="Picture 2" descr="combinerdisconnect.jpg"/>
          <p:cNvPicPr>
            <a:picLocks noChangeAspect="1"/>
          </p:cNvPicPr>
          <p:nvPr/>
        </p:nvPicPr>
        <p:blipFill>
          <a:blip r:embed="rId2" cstate="print"/>
          <a:stretch>
            <a:fillRect/>
          </a:stretch>
        </p:blipFill>
        <p:spPr>
          <a:xfrm>
            <a:off x="2590800" y="1905000"/>
            <a:ext cx="3629841" cy="4343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Strategy and Tactics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torestoshop.com/leases/S205/PixProdFF104.jpeg"/>
          <p:cNvPicPr>
            <a:picLocks noChangeAspect="1" noChangeArrowheads="1"/>
          </p:cNvPicPr>
          <p:nvPr/>
        </p:nvPicPr>
        <p:blipFill>
          <a:blip r:embed="rId2" cstate="print"/>
          <a:srcRect/>
          <a:stretch>
            <a:fillRect/>
          </a:stretch>
        </p:blipFill>
        <p:spPr bwMode="auto">
          <a:xfrm>
            <a:off x="7763531" y="0"/>
            <a:ext cx="1380469" cy="1363904"/>
          </a:xfrm>
          <a:prstGeom prst="rect">
            <a:avLst/>
          </a:prstGeom>
          <a:noFill/>
        </p:spPr>
      </p:pic>
      <p:sp>
        <p:nvSpPr>
          <p:cNvPr id="5" name="Title 4"/>
          <p:cNvSpPr>
            <a:spLocks noGrp="1"/>
          </p:cNvSpPr>
          <p:nvPr>
            <p:ph type="title"/>
          </p:nvPr>
        </p:nvSpPr>
        <p:spPr>
          <a:xfrm>
            <a:off x="762000" y="152400"/>
            <a:ext cx="8382000" cy="1143000"/>
          </a:xfrm>
        </p:spPr>
        <p:txBody>
          <a:bodyPr/>
          <a:lstStyle/>
          <a:p>
            <a:r>
              <a:rPr lang="en-US" dirty="0" smtClean="0"/>
              <a:t>Firefighter Safety</a:t>
            </a:r>
            <a:br>
              <a:rPr lang="en-US" dirty="0" smtClean="0"/>
            </a:br>
            <a:r>
              <a:rPr lang="en-US" dirty="0" smtClean="0"/>
              <a:t> Points</a:t>
            </a:r>
            <a:br>
              <a:rPr lang="en-US" dirty="0" smtClean="0"/>
            </a:br>
            <a:r>
              <a:rPr lang="en-US" sz="2000" i="1" dirty="0" smtClean="0"/>
              <a:t>(Fire Engineering, May 2009)</a:t>
            </a:r>
            <a:endParaRPr lang="en-US" sz="2000" i="1" dirty="0"/>
          </a:p>
        </p:txBody>
      </p:sp>
      <p:sp>
        <p:nvSpPr>
          <p:cNvPr id="9" name="Content Placeholder 8"/>
          <p:cNvSpPr>
            <a:spLocks noGrp="1"/>
          </p:cNvSpPr>
          <p:nvPr>
            <p:ph idx="1"/>
          </p:nvPr>
        </p:nvSpPr>
        <p:spPr>
          <a:xfrm>
            <a:off x="533400" y="1828800"/>
            <a:ext cx="8382000" cy="4450449"/>
          </a:xfrm>
          <a:prstGeom prst="rect">
            <a:avLst/>
          </a:prstGeom>
        </p:spPr>
        <p:txBody>
          <a:bodyPr wrap="square">
            <a:spAutoFit/>
          </a:bodyPr>
          <a:lstStyle/>
          <a:p>
            <a:pPr>
              <a:buFont typeface="Arial" pitchFamily="34" charset="0"/>
              <a:buChar char="•"/>
            </a:pPr>
            <a:r>
              <a:rPr lang="en-US" sz="2400" dirty="0" smtClean="0"/>
              <a:t>Daytime = Danger; Nighttime = No Hazard</a:t>
            </a:r>
          </a:p>
          <a:p>
            <a:pPr>
              <a:buFont typeface="Arial" pitchFamily="34" charset="0"/>
              <a:buChar char="•"/>
            </a:pPr>
            <a:r>
              <a:rPr lang="en-US" sz="2400" dirty="0" smtClean="0"/>
              <a:t>Inform the incident commander that a PV system is present.</a:t>
            </a:r>
          </a:p>
          <a:p>
            <a:pPr>
              <a:buFont typeface="Arial" pitchFamily="34" charset="0"/>
              <a:buChar char="•"/>
            </a:pPr>
            <a:r>
              <a:rPr lang="en-US" sz="2400" dirty="0" smtClean="0"/>
              <a:t>Securing the main electrical panel does not shut down the PV panels; in the daytime, electricity continues to flow from the panels to the inverter.</a:t>
            </a:r>
          </a:p>
          <a:p>
            <a:pPr>
              <a:buFont typeface="Arial" pitchFamily="34" charset="0"/>
              <a:buChar char="•"/>
            </a:pPr>
            <a:r>
              <a:rPr lang="en-US" sz="2400" dirty="0" smtClean="0"/>
              <a:t>At night, apparatus-mounted scene lighting does not produce enough light to generate a dangerous amount of electricity from the arrays.</a:t>
            </a:r>
          </a:p>
          <a:p>
            <a:pPr>
              <a:buFont typeface="Arial" pitchFamily="34" charset="0"/>
              <a:buChar char="•"/>
            </a:pPr>
            <a:r>
              <a:rPr lang="en-US" sz="2400" dirty="0" smtClean="0"/>
              <a:t>Cover all PV panels with 100-percent opaque material to block sunlight and stop the generation of electricity.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 Points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Stay away from the panels and conduit. Don’t break, remove, or walk on the PV panels.</a:t>
            </a:r>
          </a:p>
          <a:p>
            <a:pPr>
              <a:buFont typeface="Arial" pitchFamily="34" charset="0"/>
              <a:buChar char="•"/>
            </a:pPr>
            <a:r>
              <a:rPr lang="en-US" sz="2400" dirty="0" smtClean="0"/>
              <a:t>SOLAR PV Systems add weight to roof. Each module is approximately 5 feet x 2.5 feet, weighing 60#.</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35846"/>
            <a:ext cx="5943600" cy="1477328"/>
          </a:xfrm>
          <a:prstGeom prst="rect">
            <a:avLst/>
          </a:prstGeom>
        </p:spPr>
        <p:txBody>
          <a:bodyPr wrap="square">
            <a:spAutoFit/>
          </a:bodyPr>
          <a:lstStyle/>
          <a:p>
            <a:r>
              <a:rPr lang="en-US" dirty="0" smtClean="0">
                <a:solidFill>
                  <a:srgbClr val="37683B"/>
                </a:solidFill>
              </a:rPr>
              <a:t>Electricity can cause a variety of effects, ranging from a slight tingling sensation, to involuntary muscle reaction, burns, and death. </a:t>
            </a:r>
          </a:p>
          <a:p>
            <a:endParaRPr lang="en-US" dirty="0" smtClean="0">
              <a:solidFill>
                <a:srgbClr val="FF0000"/>
              </a:solidFill>
            </a:endParaRPr>
          </a:p>
          <a:p>
            <a:endParaRPr lang="en-US" u="sng" dirty="0" smtClean="0">
              <a:solidFill>
                <a:srgbClr val="FF0000"/>
              </a:solidFill>
            </a:endParaRPr>
          </a:p>
        </p:txBody>
      </p:sp>
      <p:graphicFrame>
        <p:nvGraphicFramePr>
          <p:cNvPr id="3" name="Table 2"/>
          <p:cNvGraphicFramePr>
            <a:graphicFrameLocks noGrp="1"/>
          </p:cNvGraphicFramePr>
          <p:nvPr/>
        </p:nvGraphicFramePr>
        <p:xfrm>
          <a:off x="5257800" y="457200"/>
          <a:ext cx="3657600" cy="5717092"/>
        </p:xfrm>
        <a:graphic>
          <a:graphicData uri="http://schemas.openxmlformats.org/drawingml/2006/table">
            <a:tbl>
              <a:tblPr/>
              <a:tblGrid>
                <a:gridCol w="1828800"/>
                <a:gridCol w="1828800"/>
              </a:tblGrid>
              <a:tr h="4038600">
                <a:tc>
                  <a:txBody>
                    <a:bodyPr/>
                    <a:lstStyle/>
                    <a:p>
                      <a:endParaRPr lang="en-US" sz="900" dirty="0"/>
                    </a:p>
                  </a:txBody>
                  <a:tcPr marL="47812" marR="47812" marT="23906" marB="23906" anchor="ctr">
                    <a:lnL>
                      <a:noFill/>
                    </a:lnL>
                    <a:lnR>
                      <a:noFill/>
                    </a:lnR>
                    <a:lnT>
                      <a:noFill/>
                    </a:lnT>
                    <a:lnB>
                      <a:noFill/>
                    </a:lnB>
                  </a:tcPr>
                </a:tc>
                <a:tc>
                  <a:txBody>
                    <a:bodyPr/>
                    <a:lstStyle/>
                    <a:p>
                      <a:r>
                        <a:rPr lang="en-US" sz="1200" dirty="0" smtClean="0"/>
                        <a:t>As  </a:t>
                      </a:r>
                      <a:r>
                        <a:rPr lang="en-US" sz="1200" dirty="0"/>
                        <a:t>shown in the chart, shock is relatively more severe as the current rises. For </a:t>
                      </a:r>
                      <a:r>
                        <a:rPr lang="en-US" sz="1200" b="1" u="sng" dirty="0">
                          <a:solidFill>
                            <a:srgbClr val="FF0000"/>
                          </a:solidFill>
                        </a:rPr>
                        <a:t>currents above 10 milliamps, muscular contractions are so strong that the victim cannot let go of the wire that is shocking him</a:t>
                      </a:r>
                      <a:r>
                        <a:rPr lang="en-US" sz="1200" dirty="0"/>
                        <a:t>. At values as </a:t>
                      </a:r>
                      <a:r>
                        <a:rPr lang="en-US" sz="1200" u="none" dirty="0"/>
                        <a:t>low</a:t>
                      </a:r>
                      <a:r>
                        <a:rPr lang="en-US" sz="1200" b="0" u="none" dirty="0">
                          <a:solidFill>
                            <a:schemeClr val="tx1"/>
                          </a:solidFill>
                        </a:rPr>
                        <a:t> as </a:t>
                      </a:r>
                      <a:r>
                        <a:rPr lang="en-US" sz="1200" b="1" u="sng" dirty="0">
                          <a:solidFill>
                            <a:srgbClr val="FF0000"/>
                          </a:solidFill>
                        </a:rPr>
                        <a:t>20 milliamps, breathing becomes labored, finally ceasing completely even at values below 75 </a:t>
                      </a:r>
                      <a:r>
                        <a:rPr lang="en-US" sz="1200" b="1" u="sng" dirty="0" err="1">
                          <a:solidFill>
                            <a:srgbClr val="FF0000"/>
                          </a:solidFill>
                        </a:rPr>
                        <a:t>milliamps.As</a:t>
                      </a:r>
                      <a:r>
                        <a:rPr lang="en-US" sz="1200" b="1" u="sng" dirty="0">
                          <a:solidFill>
                            <a:srgbClr val="FF0000"/>
                          </a:solidFill>
                        </a:rPr>
                        <a:t> the current approaches 100 milliamps, ventricular fibrillation of the heart occurs - an uncoordinated twitching of the walls of the heart's ventricles which results in death.</a:t>
                      </a:r>
                    </a:p>
                    <a:p>
                      <a:r>
                        <a:rPr lang="en-US" sz="1200" b="1" u="sng" dirty="0">
                          <a:solidFill>
                            <a:srgbClr val="FF0000"/>
                          </a:solidFill>
                        </a:rPr>
                        <a:t>Above 200 milliamps, the muscular contractions are so severe that the heart is forcibly clamped during the shock. </a:t>
                      </a:r>
                      <a:r>
                        <a:rPr lang="en-US" sz="1200" dirty="0"/>
                        <a:t>This clamping protects the heart from going into ventricular fibrillation, and the victim's chances for survival are good.</a:t>
                      </a:r>
                    </a:p>
                  </a:txBody>
                  <a:tcPr marL="47812" marR="47812" marT="23906" marB="23906" anchor="ctr">
                    <a:lnL>
                      <a:noFill/>
                    </a:lnL>
                    <a:lnR>
                      <a:noFill/>
                    </a:lnR>
                    <a:lnT>
                      <a:noFill/>
                    </a:lnT>
                    <a:lnB>
                      <a:noFill/>
                    </a:lnB>
                  </a:tcPr>
                </a:tc>
              </a:tr>
            </a:tbl>
          </a:graphicData>
        </a:graphic>
      </p:graphicFrame>
      <p:pic>
        <p:nvPicPr>
          <p:cNvPr id="1026" name="Picture 2" descr="http://www.physics.ohio-state.edu/~p616/safety/fatal_current.gif"/>
          <p:cNvPicPr>
            <a:picLocks noChangeAspect="1" noChangeArrowheads="1"/>
          </p:cNvPicPr>
          <p:nvPr/>
        </p:nvPicPr>
        <p:blipFill>
          <a:blip r:embed="rId2" cstate="print"/>
          <a:srcRect/>
          <a:stretch>
            <a:fillRect/>
          </a:stretch>
        </p:blipFill>
        <p:spPr bwMode="auto">
          <a:xfrm>
            <a:off x="3352800" y="1143000"/>
            <a:ext cx="1752600" cy="47429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RAI Today</a:t>
            </a:r>
            <a:endParaRPr lang="en-US" dirty="0"/>
          </a:p>
        </p:txBody>
      </p:sp>
      <p:pic>
        <p:nvPicPr>
          <p:cNvPr id="20" name="Content Placeholder 19" descr="New Picture.png"/>
          <p:cNvPicPr>
            <a:picLocks noGrp="1" noChangeAspect="1"/>
          </p:cNvPicPr>
          <p:nvPr>
            <p:ph idx="1"/>
          </p:nvPr>
        </p:nvPicPr>
        <p:blipFill>
          <a:blip r:embed="rId2" cstate="print"/>
          <a:stretch>
            <a:fillRect/>
          </a:stretch>
        </p:blipFill>
        <p:spPr>
          <a:xfrm>
            <a:off x="4095838" y="3653672"/>
            <a:ext cx="1409524" cy="647619"/>
          </a:xfrm>
        </p:spPr>
      </p:pic>
      <p:sp>
        <p:nvSpPr>
          <p:cNvPr id="6" name="Oval 5"/>
          <p:cNvSpPr/>
          <p:nvPr/>
        </p:nvSpPr>
        <p:spPr>
          <a:xfrm>
            <a:off x="381000" y="1981200"/>
            <a:ext cx="24384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Power Systems Testing and Commissioning</a:t>
            </a:r>
            <a:endParaRPr lang="en-US" dirty="0">
              <a:solidFill>
                <a:srgbClr val="FF0000"/>
              </a:solidFill>
            </a:endParaRPr>
          </a:p>
        </p:txBody>
      </p:sp>
      <p:sp>
        <p:nvSpPr>
          <p:cNvPr id="7" name="Oval 6"/>
          <p:cNvSpPr/>
          <p:nvPr/>
        </p:nvSpPr>
        <p:spPr>
          <a:xfrm>
            <a:off x="228600" y="3733800"/>
            <a:ext cx="25146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Data Communications</a:t>
            </a:r>
            <a:endParaRPr lang="en-US" dirty="0">
              <a:solidFill>
                <a:srgbClr val="FF0000"/>
              </a:solidFill>
            </a:endParaRPr>
          </a:p>
        </p:txBody>
      </p:sp>
      <p:sp>
        <p:nvSpPr>
          <p:cNvPr id="8" name="Oval 7"/>
          <p:cNvSpPr/>
          <p:nvPr/>
        </p:nvSpPr>
        <p:spPr>
          <a:xfrm>
            <a:off x="1600200" y="5334000"/>
            <a:ext cx="24384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Transit/Signaling /Heavy Rail</a:t>
            </a:r>
            <a:endParaRPr lang="en-US" dirty="0">
              <a:solidFill>
                <a:srgbClr val="FF0000"/>
              </a:solidFill>
            </a:endParaRPr>
          </a:p>
        </p:txBody>
      </p:sp>
      <p:sp>
        <p:nvSpPr>
          <p:cNvPr id="9" name="Oval 8"/>
          <p:cNvSpPr/>
          <p:nvPr/>
        </p:nvSpPr>
        <p:spPr>
          <a:xfrm>
            <a:off x="4876800" y="5257800"/>
            <a:ext cx="24384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General Construction</a:t>
            </a:r>
            <a:endParaRPr lang="en-US" dirty="0">
              <a:solidFill>
                <a:srgbClr val="FF0000"/>
              </a:solidFill>
            </a:endParaRPr>
          </a:p>
        </p:txBody>
      </p:sp>
      <p:sp>
        <p:nvSpPr>
          <p:cNvPr id="10" name="Oval 9"/>
          <p:cNvSpPr/>
          <p:nvPr/>
        </p:nvSpPr>
        <p:spPr>
          <a:xfrm>
            <a:off x="6400800" y="3581400"/>
            <a:ext cx="24384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Industrial Electrical</a:t>
            </a:r>
            <a:endParaRPr lang="en-US" dirty="0">
              <a:solidFill>
                <a:srgbClr val="FF0000"/>
              </a:solidFill>
            </a:endParaRPr>
          </a:p>
        </p:txBody>
      </p:sp>
      <p:sp>
        <p:nvSpPr>
          <p:cNvPr id="11" name="Oval 10"/>
          <p:cNvSpPr/>
          <p:nvPr/>
        </p:nvSpPr>
        <p:spPr>
          <a:xfrm>
            <a:off x="5943600" y="1676400"/>
            <a:ext cx="2438400" cy="13716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Commercial Electrical</a:t>
            </a:r>
            <a:endParaRPr lang="en-US" dirty="0">
              <a:solidFill>
                <a:srgbClr val="FF0000"/>
              </a:solidFill>
            </a:endParaRPr>
          </a:p>
        </p:txBody>
      </p:sp>
      <p:sp>
        <p:nvSpPr>
          <p:cNvPr id="12" name="Oval 11"/>
          <p:cNvSpPr/>
          <p:nvPr/>
        </p:nvSpPr>
        <p:spPr>
          <a:xfrm>
            <a:off x="3352800" y="1295400"/>
            <a:ext cx="24384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FFFF00"/>
                </a:solidFill>
              </a:rPr>
              <a:t>SOLAR ENERGY</a:t>
            </a:r>
            <a:endParaRPr lang="en-US" b="1" i="1" dirty="0">
              <a:solidFill>
                <a:srgbClr val="FFFF00"/>
              </a:solidFill>
            </a:endParaRPr>
          </a:p>
        </p:txBody>
      </p:sp>
      <p:sp>
        <p:nvSpPr>
          <p:cNvPr id="13" name="Rounded Rectangle 12"/>
          <p:cNvSpPr/>
          <p:nvPr/>
        </p:nvSpPr>
        <p:spPr>
          <a:xfrm>
            <a:off x="3429000" y="3429000"/>
            <a:ext cx="2362200" cy="1143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5" name="Straight Connector 14"/>
          <p:cNvCxnSpPr>
            <a:stCxn id="11" idx="3"/>
          </p:cNvCxnSpPr>
          <p:nvPr/>
        </p:nvCxnSpPr>
        <p:spPr>
          <a:xfrm rot="5400000">
            <a:off x="5716915" y="2845219"/>
            <a:ext cx="581866" cy="585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2"/>
            <a:endCxn id="13" idx="3"/>
          </p:cNvCxnSpPr>
          <p:nvPr/>
        </p:nvCxnSpPr>
        <p:spPr>
          <a:xfrm rot="10800000">
            <a:off x="5791200" y="4000500"/>
            <a:ext cx="6096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876800" y="4648200"/>
            <a:ext cx="762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086100" y="4686300"/>
            <a:ext cx="762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7"/>
            <a:endCxn id="13" idx="1"/>
          </p:cNvCxnSpPr>
          <p:nvPr/>
        </p:nvCxnSpPr>
        <p:spPr>
          <a:xfrm rot="16200000" flipH="1">
            <a:off x="2869055" y="3440556"/>
            <a:ext cx="65834" cy="1054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5"/>
          </p:cNvCxnSpPr>
          <p:nvPr/>
        </p:nvCxnSpPr>
        <p:spPr>
          <a:xfrm rot="16200000" flipH="1">
            <a:off x="2807119" y="2807119"/>
            <a:ext cx="353266" cy="1042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4"/>
            <a:endCxn id="13" idx="0"/>
          </p:cNvCxnSpPr>
          <p:nvPr/>
        </p:nvCxnSpPr>
        <p:spPr>
          <a:xfrm rot="16200000" flipH="1">
            <a:off x="4210050" y="3028950"/>
            <a:ext cx="762000" cy="3810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New Picture.png"/>
          <p:cNvPicPr>
            <a:picLocks noChangeAspect="1"/>
          </p:cNvPicPr>
          <p:nvPr/>
        </p:nvPicPr>
        <p:blipFill>
          <a:blip r:embed="rId2" cstate="print"/>
          <a:stretch>
            <a:fillRect/>
          </a:stretch>
        </p:blipFill>
        <p:spPr>
          <a:xfrm>
            <a:off x="3886200" y="3657600"/>
            <a:ext cx="1409524" cy="64761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gtEl>
                                        <p:attrNameLst>
                                          <p:attrName>ppt_y</p:attrName>
                                        </p:attrNameLst>
                                      </p:cBhvr>
                                      <p:tavLst>
                                        <p:tav tm="0" fmla="#ppt_y+(sin(-2*pi*(1-$))*-#ppt_x+cos(-2*pi*(1-$))*(1-#ppt_y))*(1-$)">
                                          <p:val>
                                            <p:fltVal val="0"/>
                                          </p:val>
                                        </p:tav>
                                        <p:tav tm="100000">
                                          <p:val>
                                            <p:fltVal val="1"/>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Size Up/Utilities Group</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0"/>
            <a:ext cx="8305800" cy="3816429"/>
          </a:xfrm>
          <a:prstGeom prst="rect">
            <a:avLst/>
          </a:prstGeom>
        </p:spPr>
        <p:txBody>
          <a:bodyPr wrap="square">
            <a:spAutoFit/>
          </a:bodyPr>
          <a:lstStyle/>
          <a:p>
            <a:pPr>
              <a:buFont typeface="Arial" pitchFamily="34" charset="0"/>
              <a:buChar char="•"/>
            </a:pPr>
            <a:r>
              <a:rPr lang="en-US" sz="1600" dirty="0" smtClean="0">
                <a:solidFill>
                  <a:srgbClr val="54452F"/>
                </a:solidFill>
              </a:rPr>
              <a:t>A good “hot lap” or 360 degree view of the building on arrival increases the chance of spotting roof or ground mounted components. IC/Roof division should identify system() as soon as possible.</a:t>
            </a:r>
          </a:p>
          <a:p>
            <a:pPr>
              <a:buFont typeface="Arial" pitchFamily="34" charset="0"/>
              <a:buChar char="•"/>
            </a:pPr>
            <a:r>
              <a:rPr lang="en-US" sz="1600" dirty="0" smtClean="0">
                <a:solidFill>
                  <a:srgbClr val="54452F"/>
                </a:solidFill>
              </a:rPr>
              <a:t>Indicators of a PV System at Ground Level are conduits, inverters, signs, or switching and any other components that seem different from normal utility systems.</a:t>
            </a:r>
          </a:p>
          <a:p>
            <a:pPr>
              <a:buFont typeface="Arial" pitchFamily="34" charset="0"/>
              <a:buChar char="•"/>
            </a:pPr>
            <a:r>
              <a:rPr lang="en-US" sz="1600" dirty="0" smtClean="0">
                <a:solidFill>
                  <a:srgbClr val="54452F"/>
                </a:solidFill>
              </a:rPr>
              <a:t>IC  should assign a “Utilities Group” as part of ICS. In addition to de-energizing equipment powered by the local utility, the Utility Group must also de-energize electrical circuits leading from the PV system. The Utility group should locate</a:t>
            </a:r>
          </a:p>
          <a:p>
            <a:r>
              <a:rPr lang="en-US" sz="1600" dirty="0" smtClean="0">
                <a:solidFill>
                  <a:srgbClr val="54452F"/>
                </a:solidFill>
              </a:rPr>
              <a:t>and disconnect any and all switches in the PV system including switch-gear on the roof, switches on either side of an inverter and any switches in the</a:t>
            </a:r>
          </a:p>
          <a:p>
            <a:r>
              <a:rPr lang="en-US" sz="1600" dirty="0" smtClean="0">
                <a:solidFill>
                  <a:srgbClr val="54452F"/>
                </a:solidFill>
              </a:rPr>
              <a:t>connection to the building’s main electrical system. The power disconnects for the PV system components should be located and placed in the “Off” position, and “Lock out/Tag out” measures used. By code, these components should have specific signage or labels designating their location, however, this may not always be the case.</a:t>
            </a:r>
          </a:p>
          <a:p>
            <a:pPr>
              <a:buFont typeface="Arial" pitchFamily="34" charset="0"/>
              <a:buChar char="•"/>
            </a:pPr>
            <a:endParaRPr lang="en-US" dirty="0">
              <a:solidFill>
                <a:srgbClr val="54452F"/>
              </a:solidFill>
            </a:endParaRPr>
          </a:p>
        </p:txBody>
      </p:sp>
      <p:pic>
        <p:nvPicPr>
          <p:cNvPr id="50178" name="Picture 2" descr="http://www.firecommandtraining.com/images/incident%20command.jpg"/>
          <p:cNvPicPr>
            <a:picLocks noChangeAspect="1" noChangeArrowheads="1"/>
          </p:cNvPicPr>
          <p:nvPr/>
        </p:nvPicPr>
        <p:blipFill>
          <a:blip r:embed="rId2" cstate="print"/>
          <a:srcRect/>
          <a:stretch>
            <a:fillRect/>
          </a:stretch>
        </p:blipFill>
        <p:spPr bwMode="auto">
          <a:xfrm>
            <a:off x="3048000" y="304800"/>
            <a:ext cx="2667000" cy="1828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CAUTION!!!</a:t>
            </a:r>
            <a:endParaRPr lang="en-US" dirty="0"/>
          </a:p>
        </p:txBody>
      </p:sp>
      <p:sp>
        <p:nvSpPr>
          <p:cNvPr id="4" name="Subtitle 3"/>
          <p:cNvSpPr>
            <a:spLocks noGrp="1"/>
          </p:cNvSpPr>
          <p:nvPr>
            <p:ph type="subTitle" idx="1"/>
          </p:nvPr>
        </p:nvSpPr>
        <p:spPr/>
        <p:txBody>
          <a:bodyPr/>
          <a:lstStyle/>
          <a:p>
            <a:r>
              <a:rPr lang="en-US" b="1" dirty="0" smtClean="0">
                <a:solidFill>
                  <a:srgbClr val="FF0000"/>
                </a:solidFill>
              </a:rPr>
              <a:t>Solar PV Wiring May Remain Energized After Disconnection During Daylight Hours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Fire Suppression</a:t>
            </a:r>
            <a:endParaRPr lang="en-US" dirty="0"/>
          </a:p>
        </p:txBody>
      </p:sp>
      <p:sp>
        <p:nvSpPr>
          <p:cNvPr id="3" name="Text Placeholder 2"/>
          <p:cNvSpPr>
            <a:spLocks noGrp="1"/>
          </p:cNvSpPr>
          <p:nvPr>
            <p:ph idx="1"/>
          </p:nvPr>
        </p:nvSpPr>
        <p:spPr/>
        <p:txBody>
          <a:bodyPr>
            <a:noAutofit/>
          </a:bodyPr>
          <a:lstStyle/>
          <a:p>
            <a:pPr>
              <a:buFont typeface="Arial" pitchFamily="34" charset="0"/>
              <a:buChar char="•"/>
            </a:pPr>
            <a:r>
              <a:rPr lang="en-US" sz="1800" dirty="0" smtClean="0"/>
              <a:t>If PV System is source of fire, primary concern is protection of structure. Utilize Dry Chemical Extinguishers on any possible energized components.</a:t>
            </a:r>
          </a:p>
          <a:p>
            <a:pPr>
              <a:buFont typeface="Arial" pitchFamily="34" charset="0"/>
              <a:buChar char="•"/>
            </a:pPr>
            <a:r>
              <a:rPr lang="en-US" sz="1800" dirty="0" smtClean="0"/>
              <a:t>If Roof material is on fire, utilize a 30 degree fog stream @ 100 psi (little risk of shock).</a:t>
            </a:r>
          </a:p>
          <a:p>
            <a:pPr>
              <a:buFont typeface="Arial" pitchFamily="34" charset="0"/>
              <a:buChar char="•"/>
            </a:pPr>
            <a:r>
              <a:rPr lang="en-US" sz="1800" dirty="0" smtClean="0"/>
              <a:t>Burning modules produce toxic vapors. Don full PPE/SCBA.</a:t>
            </a:r>
          </a:p>
          <a:p>
            <a:pPr>
              <a:buFont typeface="Arial" pitchFamily="34" charset="0"/>
              <a:buChar char="•"/>
            </a:pPr>
            <a:r>
              <a:rPr lang="en-US" sz="1800" dirty="0" smtClean="0"/>
              <a:t>Priority is to contain fire to array module.</a:t>
            </a:r>
          </a:p>
          <a:p>
            <a:pPr>
              <a:buFont typeface="Arial" pitchFamily="34" charset="0"/>
              <a:buChar char="•"/>
            </a:pPr>
            <a:r>
              <a:rPr lang="en-US" sz="1800" dirty="0" smtClean="0"/>
              <a:t>If structure fire, implement structure fire tactics, being keenly aware of SOLAR PV System and work around it, if at all possible.</a:t>
            </a:r>
          </a:p>
          <a:p>
            <a:pPr>
              <a:buFont typeface="Arial" pitchFamily="34" charset="0"/>
              <a:buChar char="•"/>
            </a:pPr>
            <a:r>
              <a:rPr lang="en-US" sz="1800" dirty="0" smtClean="0"/>
              <a:t>Only under special circumstances are modules to be removed. If need be, utilize non-conductive tools and insure system is de-energized.</a:t>
            </a:r>
          </a:p>
          <a:p>
            <a:pPr>
              <a:buFont typeface="Arial" pitchFamily="34" charset="0"/>
              <a:buChar char="•"/>
            </a:pPr>
            <a:r>
              <a:rPr lang="en-US" sz="1800" dirty="0" smtClean="0"/>
              <a:t>For Ground arrays, utilize a 30 degree fog pattern @ 100 psi  at a 30 foot distance.</a:t>
            </a:r>
          </a:p>
          <a:p>
            <a:pPr>
              <a:buFont typeface="Arial" pitchFamily="34" charset="0"/>
              <a:buChar char="•"/>
            </a:pPr>
            <a:r>
              <a:rPr lang="en-US" sz="1800" dirty="0" smtClean="0"/>
              <a:t>ALWAYS REMEMBER, SOLAR PANELS ARE </a:t>
            </a:r>
            <a:r>
              <a:rPr lang="en-US" sz="1800" u="sng" dirty="0" smtClean="0"/>
              <a:t>ALWAYS “HOT” </a:t>
            </a:r>
            <a:r>
              <a:rPr lang="en-US" sz="1800" dirty="0" smtClean="0"/>
              <a:t>IN DAYLIGHT!</a:t>
            </a:r>
            <a:endParaRPr lang="en-US" sz="1800" dirty="0"/>
          </a:p>
        </p:txBody>
      </p:sp>
      <p:pic>
        <p:nvPicPr>
          <p:cNvPr id="7170" name="Picture 2" descr="http://www.solarthermalmagazine.com/wp-content/uploads/2011/04/roof_fire_fighter-solar-power-residential.gif"/>
          <p:cNvPicPr>
            <a:picLocks noChangeAspect="1" noChangeArrowheads="1"/>
          </p:cNvPicPr>
          <p:nvPr/>
        </p:nvPicPr>
        <p:blipFill>
          <a:blip r:embed="rId2" cstate="print"/>
          <a:srcRect/>
          <a:stretch>
            <a:fillRect/>
          </a:stretch>
        </p:blipFill>
        <p:spPr bwMode="auto">
          <a:xfrm>
            <a:off x="7391400" y="0"/>
            <a:ext cx="1752600" cy="13144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Take into consideration the array’s location and size when performing ventilation operation </a:t>
            </a:r>
          </a:p>
          <a:p>
            <a:pPr>
              <a:buFont typeface="Arial" pitchFamily="34" charset="0"/>
              <a:buChar char="•"/>
            </a:pPr>
            <a:r>
              <a:rPr lang="en-US" sz="2400" dirty="0" smtClean="0"/>
              <a:t>Do not remove modules</a:t>
            </a:r>
          </a:p>
          <a:p>
            <a:pPr>
              <a:buFont typeface="Arial" pitchFamily="34" charset="0"/>
              <a:buChar char="•"/>
            </a:pPr>
            <a:r>
              <a:rPr lang="en-US" sz="2400" dirty="0" smtClean="0"/>
              <a:t>Do not stand on modules</a:t>
            </a:r>
          </a:p>
          <a:p>
            <a:pPr>
              <a:buFont typeface="Arial" pitchFamily="34" charset="0"/>
              <a:buChar char="•"/>
            </a:pPr>
            <a:r>
              <a:rPr lang="en-US" sz="2400" dirty="0" smtClean="0"/>
              <a:t>During cutting operations, stay away from array conduit , as the inverters may be energized. </a:t>
            </a:r>
          </a:p>
          <a:p>
            <a:pPr>
              <a:buFont typeface="Arial" pitchFamily="34" charset="0"/>
              <a:buChar char="•"/>
            </a:pPr>
            <a:r>
              <a:rPr lang="en-US" sz="2400" dirty="0" smtClean="0"/>
              <a:t>If the conduit run penetrates the roof, it may or may not be attached to the bottom of the rafters. Keep  cuts shallow. </a:t>
            </a:r>
          </a:p>
          <a:p>
            <a:pPr>
              <a:buFont typeface="Arial" pitchFamily="34" charset="0"/>
              <a:buChar char="•"/>
            </a:pPr>
            <a:r>
              <a:rPr lang="en-US" sz="2400" dirty="0" smtClean="0"/>
              <a:t>If ventilation is impeded, advise the IC immediately.</a:t>
            </a:r>
          </a:p>
          <a:p>
            <a:endParaRPr lang="en-US" dirty="0"/>
          </a:p>
        </p:txBody>
      </p:sp>
      <p:pic>
        <p:nvPicPr>
          <p:cNvPr id="4" name="Picture 2" descr="http://www.euroasiasemiconductor.com/images/uploads/shutterstock_55910092.gif"/>
          <p:cNvPicPr>
            <a:picLocks noChangeAspect="1" noChangeArrowheads="1"/>
          </p:cNvPicPr>
          <p:nvPr/>
        </p:nvPicPr>
        <p:blipFill>
          <a:blip r:embed="rId2" cstate="print"/>
          <a:srcRect/>
          <a:stretch>
            <a:fillRect/>
          </a:stretch>
        </p:blipFill>
        <p:spPr bwMode="auto">
          <a:xfrm>
            <a:off x="7395665" y="0"/>
            <a:ext cx="1748335" cy="130759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Salvage and Overhaul Ops</a:t>
            </a:r>
            <a:endParaRPr lang="en-US" dirty="0"/>
          </a:p>
        </p:txBody>
      </p:sp>
      <p:sp>
        <p:nvSpPr>
          <p:cNvPr id="3" name="Content Placeholder 2"/>
          <p:cNvSpPr>
            <a:spLocks noGrp="1"/>
          </p:cNvSpPr>
          <p:nvPr>
            <p:ph idx="1"/>
          </p:nvPr>
        </p:nvSpPr>
        <p:spPr/>
        <p:txBody>
          <a:bodyPr/>
          <a:lstStyle/>
          <a:p>
            <a:r>
              <a:rPr lang="en-US" sz="2400" dirty="0" smtClean="0"/>
              <a:t>If it is a daytime fire and ventilation is not needed or is complete and salvage operations are underway, put a tarp over the array. Covering the entire array with a totally opaque material, such as heavy dark canvas tarps or black plastic. These will prevent the array from generating electricity (blue plastic tarps do not work). The covering material must cover the entire array, including </a:t>
            </a:r>
            <a:r>
              <a:rPr lang="en-US" sz="2400" dirty="0" err="1" smtClean="0"/>
              <a:t>subarrays</a:t>
            </a:r>
            <a:r>
              <a:rPr lang="en-US" sz="2400" dirty="0" smtClean="0"/>
              <a:t>. </a:t>
            </a:r>
          </a:p>
          <a:p>
            <a:endParaRPr lang="en-US" dirty="0"/>
          </a:p>
        </p:txBody>
      </p:sp>
      <p:pic>
        <p:nvPicPr>
          <p:cNvPr id="4" name="Picture 2" descr="http://images.pennnet.com/articles/fe/thm/th_paiss12-0905may.jpg"/>
          <p:cNvPicPr>
            <a:picLocks noChangeAspect="1" noChangeArrowheads="1"/>
          </p:cNvPicPr>
          <p:nvPr/>
        </p:nvPicPr>
        <p:blipFill>
          <a:blip r:embed="rId2" cstate="print"/>
          <a:srcRect/>
          <a:stretch>
            <a:fillRect/>
          </a:stretch>
        </p:blipFill>
        <p:spPr bwMode="auto">
          <a:xfrm>
            <a:off x="2819400" y="4419600"/>
            <a:ext cx="3400250" cy="181302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sz="2000" dirty="0" smtClean="0"/>
              <a:t>Do not assume any electrical components are safe to touch. Whether it be a fire directly related to the SOLAR PV Array, or the structure itself, exercise caution, and assume that the system is energized..</a:t>
            </a:r>
          </a:p>
          <a:p>
            <a:pPr>
              <a:buFont typeface="Arial" pitchFamily="34" charset="0"/>
              <a:buChar char="•"/>
            </a:pPr>
            <a:r>
              <a:rPr lang="en-US" sz="2000" dirty="0" smtClean="0"/>
              <a:t> Residential installations will have pipe/wire, possibly routed in the attic space. The crews inside must be careful when pulling ceilings.</a:t>
            </a:r>
          </a:p>
          <a:p>
            <a:pPr>
              <a:buFont typeface="Arial" pitchFamily="34" charset="0"/>
              <a:buChar char="•"/>
            </a:pPr>
            <a:r>
              <a:rPr lang="en-US" sz="2000" dirty="0" smtClean="0"/>
              <a:t> Remember, that in commercial structures, metallic conduits may be used everywhere. If your department carries noncontact voltage detectors, remember that they detect only the presence of AC voltage, not DC voltage. </a:t>
            </a:r>
          </a:p>
          <a:p>
            <a:pPr>
              <a:buFont typeface="Arial" pitchFamily="34" charset="0"/>
              <a:buChar char="•"/>
            </a:pPr>
            <a:r>
              <a:rPr lang="en-US" sz="2000" dirty="0" smtClean="0"/>
              <a:t>  At all times, avoid contact with the conduit.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t> </a:t>
            </a:r>
            <a:r>
              <a:rPr lang="en-US" sz="2000" dirty="0" smtClean="0"/>
              <a:t>After a fire event, assume the conduit and wires inside may have become compromised.  When sunlight contacts the array the next day, it could result in some arcing.  Recheck a structure in the morning for arcing or rekindling from arcing</a:t>
            </a:r>
          </a:p>
          <a:p>
            <a:pPr>
              <a:buFont typeface="Arial" pitchFamily="34" charset="0"/>
              <a:buChar char="•"/>
            </a:pPr>
            <a:r>
              <a:rPr lang="en-US" sz="2000" dirty="0" smtClean="0"/>
              <a:t> Do not re-energize the system until a </a:t>
            </a:r>
            <a:r>
              <a:rPr lang="en-US" sz="2000" dirty="0" err="1" smtClean="0"/>
              <a:t>a</a:t>
            </a:r>
            <a:r>
              <a:rPr lang="en-US" sz="2000" dirty="0" smtClean="0"/>
              <a:t> qualified solar contractor can respond. </a:t>
            </a:r>
          </a:p>
          <a:p>
            <a:endParaRPr lang="en-US" sz="2000" dirty="0"/>
          </a:p>
        </p:txBody>
      </p:sp>
      <p:sp>
        <p:nvSpPr>
          <p:cNvPr id="4" name="Lightning Bolt 3"/>
          <p:cNvSpPr/>
          <p:nvPr/>
        </p:nvSpPr>
        <p:spPr>
          <a:xfrm>
            <a:off x="7162800" y="3657600"/>
            <a:ext cx="990600" cy="2438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IFC Codes 2012</a:t>
            </a:r>
            <a:endParaRPr lang="en-US" dirty="0"/>
          </a:p>
        </p:txBody>
      </p:sp>
      <p:sp>
        <p:nvSpPr>
          <p:cNvPr id="3" name="Content Placeholder 2"/>
          <p:cNvSpPr>
            <a:spLocks noGrp="1"/>
          </p:cNvSpPr>
          <p:nvPr>
            <p:ph idx="1"/>
          </p:nvPr>
        </p:nvSpPr>
        <p:spPr/>
        <p:txBody>
          <a:bodyPr/>
          <a:lstStyle/>
          <a:p>
            <a:r>
              <a:rPr lang="en-US" sz="2000" dirty="0" smtClean="0"/>
              <a:t>The California Department of Forestry and Fire Protection - Office of the State Fire Marshal (CAL FIRE-OSFM), local Fire Departments (FD), and the solar photovoltaic industry have developed this guideline for installations to increase public safety for all structures equipped with solar photovoltaic systems. </a:t>
            </a:r>
          </a:p>
          <a:p>
            <a:r>
              <a:rPr lang="en-US" sz="2000" dirty="0" smtClean="0"/>
              <a:t>This guideline was developed with safety as the principal objective. The solar photovoltaic industry has been presented with certain limitations in roof installations due to firefighting suppression techniques</a:t>
            </a:r>
            <a:r>
              <a:rPr lang="en-US" sz="2000" b="1" i="1" u="sng" dirty="0" smtClean="0"/>
              <a:t>. The intent of this guideline is to provide the solar photovoltaic industry with information that will aid in the designing, building, and installation of solar photovoltaic systems in a manner that should meet the objectives of both the solar photovoltaic industry and the Fire Service.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The provisions of this guideline, if adopted by the local enforcing agency by local ordinance, is meant to apply to the design, construction and installation of solar photovoltaic systems on buildings regulated by Title 24 of the California Building Standards Codes. </a:t>
            </a:r>
          </a:p>
          <a:p>
            <a:r>
              <a:rPr lang="en-US" sz="2000" dirty="0" smtClean="0"/>
              <a:t>A solar contractor should always contact their local fire department to determine if the means or methods to be used will allow for a safe installation that is acceptable to the fire department and meets local code requirements. </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 Today</a:t>
            </a:r>
            <a:endParaRPr lang="en-US" dirty="0"/>
          </a:p>
        </p:txBody>
      </p:sp>
      <p:sp>
        <p:nvSpPr>
          <p:cNvPr id="3" name="Content Placeholder 2"/>
          <p:cNvSpPr>
            <a:spLocks noGrp="1"/>
          </p:cNvSpPr>
          <p:nvPr>
            <p:ph idx="1"/>
          </p:nvPr>
        </p:nvSpPr>
        <p:spPr/>
        <p:txBody>
          <a:bodyPr/>
          <a:lstStyle/>
          <a:p>
            <a:r>
              <a:rPr lang="en-US" sz="2800" dirty="0" smtClean="0"/>
              <a:t>Multi-divisional design/build/maintain company, focused on the Philadelphia area and South Jersey</a:t>
            </a:r>
          </a:p>
          <a:p>
            <a:r>
              <a:rPr lang="en-US" sz="2800" dirty="0" smtClean="0"/>
              <a:t>Solar Energy Division is one of the largest on the East Coast – the absolute best quality record</a:t>
            </a:r>
          </a:p>
          <a:p>
            <a:r>
              <a:rPr lang="en-US" sz="2800" dirty="0" smtClean="0"/>
              <a:t>425</a:t>
            </a:r>
            <a:r>
              <a:rPr lang="en-US" sz="2800" baseline="30000" dirty="0" smtClean="0"/>
              <a:t>+</a:t>
            </a:r>
            <a:r>
              <a:rPr lang="en-US" sz="2800" dirty="0" smtClean="0"/>
              <a:t> employees</a:t>
            </a:r>
          </a:p>
          <a:p>
            <a:r>
              <a:rPr lang="en-US" sz="2800" dirty="0" smtClean="0"/>
              <a:t>Offices in NJ, DE and PA</a:t>
            </a:r>
          </a:p>
          <a:p>
            <a:r>
              <a:rPr lang="en-US" sz="2800" dirty="0" smtClean="0"/>
              <a:t>Licensed in NY, NJ, PA, DE, MD and DC</a:t>
            </a:r>
          </a:p>
          <a:p>
            <a:r>
              <a:rPr lang="en-US" sz="2800" dirty="0" smtClean="0"/>
              <a:t>Bonded for $150 Million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Reading/Links</a:t>
            </a:r>
            <a:endParaRPr lang="en-US" dirty="0"/>
          </a:p>
        </p:txBody>
      </p:sp>
      <p:sp>
        <p:nvSpPr>
          <p:cNvPr id="3" name="Content Placeholder 2"/>
          <p:cNvSpPr>
            <a:spLocks noGrp="1"/>
          </p:cNvSpPr>
          <p:nvPr>
            <p:ph idx="1"/>
          </p:nvPr>
        </p:nvSpPr>
        <p:spPr/>
        <p:txBody>
          <a:bodyPr/>
          <a:lstStyle/>
          <a:p>
            <a:r>
              <a:rPr lang="en-US" sz="2000" b="1" dirty="0" smtClean="0"/>
              <a:t>CALIFORNIA DEPARTMENT of FORESTRY and FIRE PROTECTION   OFFICE OF THE STATE FIRE MARSHAL               SOLAR PHOTOVOLTAIC INSTALLATION GUIDELINE </a:t>
            </a:r>
            <a:r>
              <a:rPr lang="en-US" sz="2000" dirty="0" smtClean="0"/>
              <a:t>(</a:t>
            </a:r>
            <a:r>
              <a:rPr lang="en-US" sz="2000" b="1" dirty="0" smtClean="0"/>
              <a:t>In partnership with interested local fire officials, building               officials,  and industry representatives) </a:t>
            </a:r>
            <a:r>
              <a:rPr lang="en-US" sz="2000" dirty="0" smtClean="0"/>
              <a:t>April 22, 2008 (Final Draft)</a:t>
            </a:r>
          </a:p>
          <a:p>
            <a:r>
              <a:rPr lang="en-US" sz="2000" b="1" dirty="0" smtClean="0"/>
              <a:t>Fire Fighter Safety and Emergency Response for Solar Power Systems   Final Report  (An Assistance to Firefighter Grants (AFG) Funded Study   Prepared by:  Casey C. Grant, P.E.  Fire Protection Research Foundation, NFPA</a:t>
            </a:r>
          </a:p>
          <a:p>
            <a:r>
              <a:rPr lang="en-US" sz="2000" dirty="0" smtClean="0"/>
              <a:t>CALFIRE Guidelines:</a:t>
            </a:r>
          </a:p>
          <a:p>
            <a:pPr lvl="1"/>
            <a:r>
              <a:rPr lang="en-US" sz="2000" dirty="0" smtClean="0">
                <a:hlinkClick r:id="rId2"/>
              </a:rPr>
              <a:t>http://osfm.fire.ca.gov/pdf/reports/</a:t>
            </a:r>
          </a:p>
          <a:p>
            <a:pPr lvl="1"/>
            <a:r>
              <a:rPr lang="en-US" sz="2000" dirty="0" smtClean="0">
                <a:hlinkClick r:id="rId2"/>
              </a:rPr>
              <a:t>solarphotovoltaicguideline.pdf</a:t>
            </a:r>
            <a:endParaRPr lang="en-US" sz="2000" dirty="0" smtClean="0"/>
          </a:p>
        </p:txBody>
      </p:sp>
      <p:pic>
        <p:nvPicPr>
          <p:cNvPr id="4" name="Picture 4" descr="http://www.epfd.org/Cal%20Fire%20Patch%201.jpg"/>
          <p:cNvPicPr>
            <a:picLocks noChangeAspect="1" noChangeArrowheads="1"/>
          </p:cNvPicPr>
          <p:nvPr/>
        </p:nvPicPr>
        <p:blipFill>
          <a:blip r:embed="rId3" cstate="print"/>
          <a:srcRect/>
          <a:stretch>
            <a:fillRect/>
          </a:stretch>
        </p:blipFill>
        <p:spPr bwMode="auto">
          <a:xfrm>
            <a:off x="7924800" y="1752600"/>
            <a:ext cx="1219200" cy="1219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dirty="0" smtClean="0"/>
              <a:t>Fire Operations for Photovoltaic Emergencies:</a:t>
            </a:r>
          </a:p>
          <a:p>
            <a:pPr lvl="1"/>
            <a:r>
              <a:rPr lang="en-US" sz="2000" dirty="0" smtClean="0">
                <a:hlinkClick r:id="rId2"/>
              </a:rPr>
              <a:t>http://osfm.fire.ca.gov/training/pdf/</a:t>
            </a:r>
          </a:p>
          <a:p>
            <a:pPr lvl="1"/>
            <a:r>
              <a:rPr lang="en-US" sz="2000" dirty="0" err="1" smtClean="0">
                <a:hlinkClick r:id="rId2"/>
              </a:rPr>
              <a:t>photovoltaics</a:t>
            </a:r>
            <a:r>
              <a:rPr lang="en-US" sz="2000" dirty="0" smtClean="0">
                <a:hlinkClick r:id="rId2"/>
              </a:rPr>
              <a:t>/fire.pdf</a:t>
            </a:r>
            <a:endParaRPr lang="en-US" sz="2000" dirty="0" smtClean="0"/>
          </a:p>
          <a:p>
            <a:pPr lvl="1"/>
            <a:endParaRPr lang="en-US" sz="2000" dirty="0" smtClean="0"/>
          </a:p>
          <a:p>
            <a:r>
              <a:rPr lang="en-US" sz="2000" dirty="0" smtClean="0"/>
              <a:t>The Fire Protection Research Foundation: Fire Fighter Safety and Emergency Response for Solar Power Systems</a:t>
            </a:r>
          </a:p>
          <a:p>
            <a:pPr lvl="1"/>
            <a:r>
              <a:rPr lang="en-US" sz="2000" dirty="0" smtClean="0">
                <a:hlinkClick r:id="rId3"/>
              </a:rPr>
              <a:t>http://www.nfpa.org/assets/files/PDF/Research/FFTacticsSolarPower.pdf</a:t>
            </a:r>
            <a:r>
              <a:rPr lang="en-US" sz="2000" dirty="0"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000" dirty="0" err="1" smtClean="0"/>
              <a:t>Callan</a:t>
            </a:r>
            <a:r>
              <a:rPr lang="en-US" sz="2000" dirty="0" smtClean="0"/>
              <a:t>, Michael, “Responding To Utility Emergencies: A Street Smart Approach to Understanding and handling Electrical and Utility Gas Emergencies”, 1st Edition, Red Hat </a:t>
            </a:r>
          </a:p>
          <a:p>
            <a:r>
              <a:rPr lang="en-US" sz="2000" dirty="0" smtClean="0"/>
              <a:t>Publishing, 2004.</a:t>
            </a:r>
          </a:p>
          <a:p>
            <a:endParaRPr lang="en-US" sz="2000" dirty="0" smtClean="0"/>
          </a:p>
          <a:p>
            <a:r>
              <a:rPr lang="en-US" sz="2000" dirty="0" smtClean="0"/>
              <a:t>Grant, Casey, “Fire Fighter Safety and Emergency Response for Solar Power Systems,” </a:t>
            </a:r>
          </a:p>
          <a:p>
            <a:r>
              <a:rPr lang="en-US" sz="2000" dirty="0" smtClean="0"/>
              <a:t>NFPA, Fire Protection Research Foundation, Quincy MA, May 2010</a:t>
            </a:r>
          </a:p>
          <a:p>
            <a:endParaRPr lang="en-US" sz="2000" dirty="0" smtClean="0"/>
          </a:p>
          <a:p>
            <a:r>
              <a:rPr lang="en-US" sz="2000" dirty="0" smtClean="0"/>
              <a:t>Slaughter, Rodney, “Fundamentals of </a:t>
            </a:r>
            <a:r>
              <a:rPr lang="en-US" sz="2000" dirty="0" err="1" smtClean="0"/>
              <a:t>Photovoltaics</a:t>
            </a:r>
            <a:r>
              <a:rPr lang="en-US" sz="2000" dirty="0" smtClean="0"/>
              <a:t> for the Fire Service”, Dragonfly </a:t>
            </a:r>
          </a:p>
          <a:p>
            <a:r>
              <a:rPr lang="en-US" sz="2000" dirty="0" smtClean="0"/>
              <a:t>Communications Network, Corning, CA, September 2006.</a:t>
            </a:r>
          </a:p>
          <a:p>
            <a:endParaRPr lang="en-US" sz="2000"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lstStyle/>
          <a:p>
            <a:r>
              <a:rPr lang="en-US" sz="2000" dirty="0" smtClean="0"/>
              <a:t>CAL Fire Office of the State Fire Marshal</a:t>
            </a:r>
          </a:p>
          <a:p>
            <a:r>
              <a:rPr lang="en-US" sz="2000" dirty="0" smtClean="0"/>
              <a:t>“Fire Operations for Photovoltaic Emergencies”.</a:t>
            </a:r>
          </a:p>
          <a:p>
            <a:r>
              <a:rPr lang="en-US" sz="2000" dirty="0" smtClean="0"/>
              <a:t>“Fire Fighter Safety and Emergency Response for  Solar Power Systems  Final Report”,  Quincy MA, May 2010</a:t>
            </a:r>
          </a:p>
          <a:p>
            <a:endParaRPr lang="en-US" sz="2000"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firefighters-need-to-know-about-solar-thermal-energy-solar-thermal-magazine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a:xfrm>
            <a:off x="1219199" y="3352800"/>
            <a:ext cx="7072829" cy="2286000"/>
          </a:xfrm>
        </p:spPr>
        <p:txBody>
          <a:bodyPr>
            <a:normAutofit/>
          </a:bodyPr>
          <a:lstStyle/>
          <a:p>
            <a:r>
              <a:rPr lang="en-US" b="1" dirty="0" smtClean="0">
                <a:solidFill>
                  <a:srgbClr val="00B050"/>
                </a:solidFill>
              </a:rPr>
              <a:t>Chris</a:t>
            </a:r>
            <a:r>
              <a:rPr lang="en-US" dirty="0" smtClean="0"/>
              <a:t>: </a:t>
            </a:r>
            <a:r>
              <a:rPr lang="en-US" b="1" u="sng" dirty="0" smtClean="0">
                <a:solidFill>
                  <a:srgbClr val="0D077D"/>
                </a:solidFill>
                <a:hlinkClick r:id="rId2"/>
              </a:rPr>
              <a:t>ctranchina</a:t>
            </a:r>
            <a:r>
              <a:rPr lang="en-US" b="1" dirty="0" smtClean="0">
                <a:hlinkClick r:id="rId2"/>
              </a:rPr>
              <a:t>@raiservices.com</a:t>
            </a:r>
            <a:endParaRPr lang="en-US" b="1" dirty="0" smtClean="0"/>
          </a:p>
          <a:p>
            <a:endParaRPr lang="en-US" dirty="0" smtClean="0"/>
          </a:p>
          <a:p>
            <a:r>
              <a:rPr lang="en-US" b="1" dirty="0" smtClean="0">
                <a:solidFill>
                  <a:srgbClr val="00B050"/>
                </a:solidFill>
              </a:rPr>
              <a:t>Joe   </a:t>
            </a:r>
            <a:r>
              <a:rPr lang="en-US" dirty="0" smtClean="0"/>
              <a:t>: </a:t>
            </a:r>
            <a:r>
              <a:rPr lang="en-US" b="1" dirty="0" smtClean="0">
                <a:hlinkClick r:id="rId3"/>
              </a:rPr>
              <a:t>jcamarota@raiservices.com</a:t>
            </a:r>
            <a:endParaRPr lang="en-US" b="1" dirty="0" smtClean="0"/>
          </a:p>
        </p:txBody>
      </p:sp>
      <p:pic>
        <p:nvPicPr>
          <p:cNvPr id="6" name="Content Placeholder 3" descr="RAI logo.jpg"/>
          <p:cNvPicPr>
            <a:picLocks noChangeAspect="1"/>
          </p:cNvPicPr>
          <p:nvPr/>
        </p:nvPicPr>
        <p:blipFill>
          <a:blip r:embed="rId4" cstate="print"/>
          <a:stretch>
            <a:fillRect/>
          </a:stretch>
        </p:blipFill>
        <p:spPr bwMode="auto">
          <a:xfrm>
            <a:off x="3048000" y="457200"/>
            <a:ext cx="3031168" cy="2057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a:xfrm>
            <a:off x="685800" y="0"/>
            <a:ext cx="8156575" cy="1371600"/>
          </a:xfrm>
        </p:spPr>
        <p:txBody>
          <a:bodyPr/>
          <a:lstStyle/>
          <a:p>
            <a:pPr eaLnBrk="1" hangingPunct="1"/>
            <a:r>
              <a:rPr lang="en-US" dirty="0" smtClean="0">
                <a:solidFill>
                  <a:srgbClr val="37683B"/>
                </a:solidFill>
                <a:cs typeface="Arial" charset="0"/>
              </a:rPr>
              <a:t>Just a Few of RAI’s Customers</a:t>
            </a:r>
          </a:p>
        </p:txBody>
      </p:sp>
      <p:pic>
        <p:nvPicPr>
          <p:cNvPr id="103427" name="Picture 6" descr="Macys2-LOGO big.jpg"/>
          <p:cNvPicPr>
            <a:picLocks noChangeAspect="1"/>
          </p:cNvPicPr>
          <p:nvPr/>
        </p:nvPicPr>
        <p:blipFill>
          <a:blip r:embed="rId3" cstate="print"/>
          <a:srcRect/>
          <a:stretch>
            <a:fillRect/>
          </a:stretch>
        </p:blipFill>
        <p:spPr bwMode="auto">
          <a:xfrm>
            <a:off x="7315200" y="2819400"/>
            <a:ext cx="1494208" cy="488159"/>
          </a:xfrm>
          <a:prstGeom prst="rect">
            <a:avLst/>
          </a:prstGeom>
          <a:noFill/>
          <a:ln w="9525">
            <a:noFill/>
            <a:miter lim="800000"/>
            <a:headEnd/>
            <a:tailEnd/>
          </a:ln>
        </p:spPr>
      </p:pic>
      <p:pic>
        <p:nvPicPr>
          <p:cNvPr id="103428" name="Picture 7" descr="Walgreens.png"/>
          <p:cNvPicPr>
            <a:picLocks noChangeAspect="1"/>
          </p:cNvPicPr>
          <p:nvPr/>
        </p:nvPicPr>
        <p:blipFill>
          <a:blip r:embed="rId4" cstate="print"/>
          <a:srcRect/>
          <a:stretch>
            <a:fillRect/>
          </a:stretch>
        </p:blipFill>
        <p:spPr bwMode="auto">
          <a:xfrm>
            <a:off x="609600" y="3962400"/>
            <a:ext cx="2133600" cy="558800"/>
          </a:xfrm>
          <a:prstGeom prst="rect">
            <a:avLst/>
          </a:prstGeom>
          <a:noFill/>
          <a:ln w="9525">
            <a:noFill/>
            <a:miter lim="800000"/>
            <a:headEnd/>
            <a:tailEnd/>
          </a:ln>
        </p:spPr>
      </p:pic>
      <p:pic>
        <p:nvPicPr>
          <p:cNvPr id="103429" name="Picture 14" descr="dupont4.png"/>
          <p:cNvPicPr>
            <a:picLocks noChangeAspect="1"/>
          </p:cNvPicPr>
          <p:nvPr/>
        </p:nvPicPr>
        <p:blipFill>
          <a:blip r:embed="rId5" cstate="print"/>
          <a:srcRect/>
          <a:stretch>
            <a:fillRect/>
          </a:stretch>
        </p:blipFill>
        <p:spPr bwMode="auto">
          <a:xfrm>
            <a:off x="533400" y="1752600"/>
            <a:ext cx="1219200" cy="516218"/>
          </a:xfrm>
          <a:prstGeom prst="rect">
            <a:avLst/>
          </a:prstGeom>
          <a:noFill/>
          <a:ln w="9525">
            <a:noFill/>
            <a:miter lim="800000"/>
            <a:headEnd/>
            <a:tailEnd/>
          </a:ln>
        </p:spPr>
      </p:pic>
      <p:pic>
        <p:nvPicPr>
          <p:cNvPr id="103430" name="Picture 17" descr="JnJ.jpg"/>
          <p:cNvPicPr>
            <a:picLocks noChangeAspect="1"/>
          </p:cNvPicPr>
          <p:nvPr/>
        </p:nvPicPr>
        <p:blipFill>
          <a:blip r:embed="rId6" cstate="print"/>
          <a:srcRect l="4762" t="38000" b="36000"/>
          <a:stretch>
            <a:fillRect/>
          </a:stretch>
        </p:blipFill>
        <p:spPr bwMode="auto">
          <a:xfrm>
            <a:off x="609600" y="2286000"/>
            <a:ext cx="2719886" cy="594316"/>
          </a:xfrm>
          <a:prstGeom prst="rect">
            <a:avLst/>
          </a:prstGeom>
          <a:noFill/>
          <a:ln w="9525">
            <a:noFill/>
            <a:miter lim="800000"/>
            <a:headEnd/>
            <a:tailEnd/>
          </a:ln>
        </p:spPr>
      </p:pic>
      <p:grpSp>
        <p:nvGrpSpPr>
          <p:cNvPr id="2" name="Group 42"/>
          <p:cNvGrpSpPr>
            <a:grpSpLocks/>
          </p:cNvGrpSpPr>
          <p:nvPr/>
        </p:nvGrpSpPr>
        <p:grpSpPr bwMode="auto">
          <a:xfrm>
            <a:off x="4267200" y="2971800"/>
            <a:ext cx="838200" cy="1143000"/>
            <a:chOff x="4327703" y="5334003"/>
            <a:chExt cx="1232289" cy="1676397"/>
          </a:xfrm>
        </p:grpSpPr>
        <p:pic>
          <p:nvPicPr>
            <p:cNvPr id="103438" name="Picture 25" descr="IBEW.gif"/>
            <p:cNvPicPr>
              <a:picLocks noChangeAspect="1"/>
            </p:cNvPicPr>
            <p:nvPr/>
          </p:nvPicPr>
          <p:blipFill>
            <a:blip r:embed="rId7" cstate="print"/>
            <a:srcRect/>
            <a:stretch>
              <a:fillRect/>
            </a:stretch>
          </p:blipFill>
          <p:spPr bwMode="auto">
            <a:xfrm>
              <a:off x="4343403" y="5334003"/>
              <a:ext cx="1216589" cy="1219201"/>
            </a:xfrm>
            <a:prstGeom prst="rect">
              <a:avLst/>
            </a:prstGeom>
            <a:noFill/>
            <a:ln w="9525">
              <a:noFill/>
              <a:miter lim="800000"/>
              <a:headEnd/>
              <a:tailEnd/>
            </a:ln>
          </p:spPr>
        </p:pic>
        <p:pic>
          <p:nvPicPr>
            <p:cNvPr id="103439" name="Picture 27" descr="IBEW98.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4327703" y="6519733"/>
              <a:ext cx="1190765" cy="490667"/>
            </a:xfrm>
            <a:prstGeom prst="rect">
              <a:avLst/>
            </a:prstGeom>
            <a:noFill/>
            <a:ln w="9525">
              <a:noFill/>
              <a:miter lim="800000"/>
              <a:headEnd/>
              <a:tailEnd/>
            </a:ln>
          </p:spPr>
        </p:pic>
      </p:grpSp>
      <p:grpSp>
        <p:nvGrpSpPr>
          <p:cNvPr id="3" name="Group 43"/>
          <p:cNvGrpSpPr>
            <a:grpSpLocks/>
          </p:cNvGrpSpPr>
          <p:nvPr/>
        </p:nvGrpSpPr>
        <p:grpSpPr bwMode="auto">
          <a:xfrm>
            <a:off x="5562600" y="2362200"/>
            <a:ext cx="457200" cy="914400"/>
            <a:chOff x="5257800" y="3822700"/>
            <a:chExt cx="1600200" cy="1054100"/>
          </a:xfrm>
        </p:grpSpPr>
        <p:pic>
          <p:nvPicPr>
            <p:cNvPr id="103436" name="Picture 35" descr="logo_epuron.jpg"/>
            <p:cNvPicPr>
              <a:picLocks noChangeAspect="1"/>
            </p:cNvPicPr>
            <p:nvPr/>
          </p:nvPicPr>
          <p:blipFill>
            <a:blip r:embed="rId9" cstate="print"/>
            <a:srcRect l="13918" t="33000" r="13402" b="19000"/>
            <a:stretch>
              <a:fillRect/>
            </a:stretch>
          </p:blipFill>
          <p:spPr bwMode="auto">
            <a:xfrm>
              <a:off x="5257800" y="3822700"/>
              <a:ext cx="1600200" cy="544749"/>
            </a:xfrm>
            <a:prstGeom prst="rect">
              <a:avLst/>
            </a:prstGeom>
            <a:noFill/>
            <a:ln w="9525">
              <a:noFill/>
              <a:miter lim="800000"/>
              <a:headEnd/>
              <a:tailEnd/>
            </a:ln>
          </p:spPr>
        </p:pic>
        <p:pic>
          <p:nvPicPr>
            <p:cNvPr id="103437" name="Picture 38" descr="Exelon2.gif"/>
            <p:cNvPicPr>
              <a:picLocks noChangeAspect="1"/>
            </p:cNvPicPr>
            <p:nvPr/>
          </p:nvPicPr>
          <p:blipFill>
            <a:blip r:embed="rId10" cstate="print"/>
            <a:srcRect l="20000" t="30476" r="20000" b="31429"/>
            <a:stretch>
              <a:fillRect/>
            </a:stretch>
          </p:blipFill>
          <p:spPr bwMode="auto">
            <a:xfrm>
              <a:off x="5257800" y="4432300"/>
              <a:ext cx="1600200" cy="444500"/>
            </a:xfrm>
            <a:prstGeom prst="rect">
              <a:avLst/>
            </a:prstGeom>
            <a:noFill/>
            <a:ln w="9525">
              <a:noFill/>
              <a:miter lim="800000"/>
              <a:headEnd/>
              <a:tailEnd/>
            </a:ln>
          </p:spPr>
        </p:pic>
      </p:grpSp>
      <p:pic>
        <p:nvPicPr>
          <p:cNvPr id="17" name="Picture 16" descr="Lockheed Martin - We never forget who we're working for">
            <a:hlinkClick r:id="rId11"/>
          </p:cNvPr>
          <p:cNvPicPr/>
          <p:nvPr/>
        </p:nvPicPr>
        <p:blipFill>
          <a:blip r:embed="rId12" cstate="print"/>
          <a:srcRect/>
          <a:stretch>
            <a:fillRect/>
          </a:stretch>
        </p:blipFill>
        <p:spPr bwMode="auto">
          <a:xfrm>
            <a:off x="5486400" y="4800600"/>
            <a:ext cx="1371600" cy="685800"/>
          </a:xfrm>
          <a:prstGeom prst="rect">
            <a:avLst/>
          </a:prstGeom>
          <a:noFill/>
          <a:ln w="9525">
            <a:noFill/>
            <a:miter lim="800000"/>
            <a:headEnd/>
            <a:tailEnd/>
          </a:ln>
        </p:spPr>
      </p:pic>
      <p:pic>
        <p:nvPicPr>
          <p:cNvPr id="14" name="Picture 21" descr="Kohls2.jpg"/>
          <p:cNvPicPr>
            <a:picLocks noChangeAspect="1"/>
          </p:cNvPicPr>
          <p:nvPr/>
        </p:nvPicPr>
        <p:blipFill>
          <a:blip r:embed="rId13" cstate="print"/>
          <a:srcRect/>
          <a:stretch>
            <a:fillRect/>
          </a:stretch>
        </p:blipFill>
        <p:spPr bwMode="auto">
          <a:xfrm>
            <a:off x="3505200" y="2667000"/>
            <a:ext cx="914400" cy="360651"/>
          </a:xfrm>
          <a:prstGeom prst="rect">
            <a:avLst/>
          </a:prstGeom>
          <a:noFill/>
          <a:ln w="9525">
            <a:noFill/>
            <a:miter lim="800000"/>
            <a:headEnd/>
            <a:tailEnd/>
          </a:ln>
        </p:spPr>
      </p:pic>
      <p:pic>
        <p:nvPicPr>
          <p:cNvPr id="15" name="Picture 1" descr="anheuser-busch"/>
          <p:cNvPicPr>
            <a:picLocks noChangeAspect="1" noChangeArrowheads="1"/>
          </p:cNvPicPr>
          <p:nvPr/>
        </p:nvPicPr>
        <p:blipFill>
          <a:blip r:embed="rId14" cstate="print"/>
          <a:srcRect/>
          <a:stretch>
            <a:fillRect/>
          </a:stretch>
        </p:blipFill>
        <p:spPr bwMode="auto">
          <a:xfrm>
            <a:off x="914400" y="2819400"/>
            <a:ext cx="1275198" cy="1066800"/>
          </a:xfrm>
          <a:prstGeom prst="rect">
            <a:avLst/>
          </a:prstGeom>
          <a:noFill/>
          <a:ln w="9525">
            <a:noFill/>
            <a:miter lim="800000"/>
            <a:headEnd/>
            <a:tailEnd/>
          </a:ln>
        </p:spPr>
      </p:pic>
      <p:pic>
        <p:nvPicPr>
          <p:cNvPr id="16" name="Picture 4" descr="Allen Family Foods.jpg"/>
          <p:cNvPicPr>
            <a:picLocks noChangeAspect="1"/>
          </p:cNvPicPr>
          <p:nvPr/>
        </p:nvPicPr>
        <p:blipFill>
          <a:blip r:embed="rId15" cstate="print"/>
          <a:srcRect/>
          <a:stretch>
            <a:fillRect/>
          </a:stretch>
        </p:blipFill>
        <p:spPr bwMode="auto">
          <a:xfrm>
            <a:off x="4572000" y="1828800"/>
            <a:ext cx="838200" cy="958691"/>
          </a:xfrm>
          <a:prstGeom prst="rect">
            <a:avLst/>
          </a:prstGeom>
          <a:noFill/>
          <a:ln w="9525">
            <a:noFill/>
            <a:miter lim="800000"/>
            <a:headEnd/>
            <a:tailEnd/>
          </a:ln>
        </p:spPr>
      </p:pic>
      <p:pic>
        <p:nvPicPr>
          <p:cNvPr id="18" name="ctl00_PlaceHolderTopNavBar_onetidHeadbnnr0" descr="jebweblogo_01"/>
          <p:cNvPicPr>
            <a:picLocks noChangeAspect="1" noChangeArrowheads="1"/>
          </p:cNvPicPr>
          <p:nvPr/>
        </p:nvPicPr>
        <p:blipFill>
          <a:blip r:embed="rId16" cstate="print"/>
          <a:srcRect/>
          <a:stretch>
            <a:fillRect/>
          </a:stretch>
        </p:blipFill>
        <p:spPr bwMode="auto">
          <a:xfrm>
            <a:off x="5486400" y="1828800"/>
            <a:ext cx="1600200" cy="595074"/>
          </a:xfrm>
          <a:prstGeom prst="rect">
            <a:avLst/>
          </a:prstGeom>
          <a:noFill/>
          <a:ln w="9525">
            <a:noFill/>
            <a:miter lim="800000"/>
            <a:headEnd/>
            <a:tailEnd/>
          </a:ln>
        </p:spPr>
      </p:pic>
      <p:pic>
        <p:nvPicPr>
          <p:cNvPr id="19" name="Content Placeholder 3" descr="South Jersey Gas">
            <a:hlinkClick r:id="rId17"/>
          </p:cNvPr>
          <p:cNvPicPr>
            <a:picLocks noGrp="1"/>
          </p:cNvPicPr>
          <p:nvPr>
            <p:ph idx="1"/>
          </p:nvPr>
        </p:nvPicPr>
        <p:blipFill>
          <a:blip r:embed="rId18" cstate="print"/>
          <a:srcRect/>
          <a:stretch>
            <a:fillRect/>
          </a:stretch>
        </p:blipFill>
        <p:spPr bwMode="auto">
          <a:xfrm>
            <a:off x="2362200" y="1905000"/>
            <a:ext cx="1752600" cy="381000"/>
          </a:xfrm>
          <a:prstGeom prst="rect">
            <a:avLst/>
          </a:prstGeom>
          <a:noFill/>
          <a:ln w="9525">
            <a:noFill/>
            <a:miter lim="800000"/>
            <a:headEnd/>
            <a:tailEnd/>
          </a:ln>
        </p:spPr>
      </p:pic>
      <p:pic>
        <p:nvPicPr>
          <p:cNvPr id="20" name="Picture 2" descr="hiddencreeklogo2[1]"/>
          <p:cNvPicPr>
            <a:picLocks noChangeAspect="1" noChangeArrowheads="1"/>
          </p:cNvPicPr>
          <p:nvPr/>
        </p:nvPicPr>
        <p:blipFill>
          <a:blip r:embed="rId19" cstate="print"/>
          <a:srcRect/>
          <a:stretch>
            <a:fillRect/>
          </a:stretch>
        </p:blipFill>
        <p:spPr bwMode="auto">
          <a:xfrm>
            <a:off x="7467600" y="1828800"/>
            <a:ext cx="1328859" cy="685800"/>
          </a:xfrm>
          <a:prstGeom prst="rect">
            <a:avLst/>
          </a:prstGeom>
          <a:noFill/>
          <a:ln w="9525" algn="in">
            <a:noFill/>
            <a:miter lim="800000"/>
            <a:headEnd/>
            <a:tailEnd/>
          </a:ln>
          <a:effectLst/>
        </p:spPr>
      </p:pic>
      <p:pic>
        <p:nvPicPr>
          <p:cNvPr id="21" name="Picture 23" descr="SGlogo.gif"/>
          <p:cNvPicPr>
            <a:picLocks noChangeAspect="1"/>
          </p:cNvPicPr>
          <p:nvPr/>
        </p:nvPicPr>
        <p:blipFill>
          <a:blip r:embed="rId20" cstate="print"/>
          <a:srcRect/>
          <a:stretch>
            <a:fillRect/>
          </a:stretch>
        </p:blipFill>
        <p:spPr bwMode="auto">
          <a:xfrm>
            <a:off x="7391400" y="4114800"/>
            <a:ext cx="1072661" cy="332014"/>
          </a:xfrm>
          <a:prstGeom prst="rect">
            <a:avLst/>
          </a:prstGeom>
          <a:noFill/>
          <a:ln w="9525">
            <a:noFill/>
            <a:miter lim="800000"/>
            <a:headEnd/>
            <a:tailEnd/>
          </a:ln>
        </p:spPr>
      </p:pic>
      <p:pic>
        <p:nvPicPr>
          <p:cNvPr id="22" name="Picture 5" descr="NJ State Police.jpg"/>
          <p:cNvPicPr>
            <a:picLocks noChangeAspect="1"/>
          </p:cNvPicPr>
          <p:nvPr/>
        </p:nvPicPr>
        <p:blipFill>
          <a:blip r:embed="rId21" cstate="print"/>
          <a:srcRect/>
          <a:stretch>
            <a:fillRect/>
          </a:stretch>
        </p:blipFill>
        <p:spPr bwMode="auto">
          <a:xfrm>
            <a:off x="5791200" y="3505200"/>
            <a:ext cx="1333500" cy="762000"/>
          </a:xfrm>
          <a:prstGeom prst="rect">
            <a:avLst/>
          </a:prstGeom>
          <a:noFill/>
          <a:ln w="9525">
            <a:noFill/>
            <a:miter lim="800000"/>
            <a:headEnd/>
            <a:tailEnd/>
          </a:ln>
        </p:spPr>
      </p:pic>
      <p:pic>
        <p:nvPicPr>
          <p:cNvPr id="23" name="Picture 10" descr="Atlantic City Convention Center.gif"/>
          <p:cNvPicPr>
            <a:picLocks noChangeAspect="1"/>
          </p:cNvPicPr>
          <p:nvPr/>
        </p:nvPicPr>
        <p:blipFill>
          <a:blip r:embed="rId22" cstate="print"/>
          <a:srcRect l="13512" t="15836" r="5185" b="9277"/>
          <a:stretch>
            <a:fillRect/>
          </a:stretch>
        </p:blipFill>
        <p:spPr bwMode="auto">
          <a:xfrm>
            <a:off x="685800" y="5257800"/>
            <a:ext cx="2514600" cy="838200"/>
          </a:xfrm>
          <a:prstGeom prst="rect">
            <a:avLst/>
          </a:prstGeom>
          <a:noFill/>
          <a:ln w="9525">
            <a:noFill/>
            <a:miter lim="800000"/>
            <a:headEnd/>
            <a:tailEnd/>
          </a:ln>
        </p:spPr>
      </p:pic>
      <p:pic>
        <p:nvPicPr>
          <p:cNvPr id="24" name="Picture 41" descr="Ocean City Seal.jpg"/>
          <p:cNvPicPr>
            <a:picLocks noChangeAspect="1"/>
          </p:cNvPicPr>
          <p:nvPr/>
        </p:nvPicPr>
        <p:blipFill>
          <a:blip r:embed="rId23" cstate="print"/>
          <a:srcRect/>
          <a:stretch>
            <a:fillRect/>
          </a:stretch>
        </p:blipFill>
        <p:spPr bwMode="auto">
          <a:xfrm>
            <a:off x="6172200" y="2514600"/>
            <a:ext cx="938463" cy="685800"/>
          </a:xfrm>
          <a:prstGeom prst="rect">
            <a:avLst/>
          </a:prstGeom>
          <a:noFill/>
          <a:ln w="9525">
            <a:noFill/>
            <a:miter lim="800000"/>
            <a:headEnd/>
            <a:tailEnd/>
          </a:ln>
        </p:spPr>
      </p:pic>
      <p:pic>
        <p:nvPicPr>
          <p:cNvPr id="25" name="Picture 18" descr="GSA.jpg"/>
          <p:cNvPicPr>
            <a:picLocks noChangeAspect="1"/>
          </p:cNvPicPr>
          <p:nvPr/>
        </p:nvPicPr>
        <p:blipFill>
          <a:blip r:embed="rId24" cstate="print"/>
          <a:srcRect/>
          <a:stretch>
            <a:fillRect/>
          </a:stretch>
        </p:blipFill>
        <p:spPr bwMode="auto">
          <a:xfrm>
            <a:off x="2743200" y="3352800"/>
            <a:ext cx="1461508" cy="595313"/>
          </a:xfrm>
          <a:prstGeom prst="rect">
            <a:avLst/>
          </a:prstGeom>
          <a:noFill/>
          <a:ln w="9525">
            <a:noFill/>
            <a:miter lim="800000"/>
            <a:headEnd/>
            <a:tailEnd/>
          </a:ln>
        </p:spPr>
      </p:pic>
      <p:pic>
        <p:nvPicPr>
          <p:cNvPr id="26" name="Content Placeholder 3" descr="Liberty Science Center.png"/>
          <p:cNvPicPr>
            <a:picLocks noChangeAspect="1"/>
          </p:cNvPicPr>
          <p:nvPr/>
        </p:nvPicPr>
        <p:blipFill>
          <a:blip r:embed="rId25" cstate="print"/>
          <a:srcRect l="9302" t="16843" r="13177" b="15788"/>
          <a:stretch>
            <a:fillRect/>
          </a:stretch>
        </p:blipFill>
        <p:spPr bwMode="auto">
          <a:xfrm>
            <a:off x="3657600" y="5410200"/>
            <a:ext cx="1752600" cy="778576"/>
          </a:xfrm>
          <a:prstGeom prst="rect">
            <a:avLst/>
          </a:prstGeom>
          <a:noFill/>
          <a:ln w="9525">
            <a:noFill/>
            <a:miter lim="800000"/>
            <a:headEnd/>
            <a:tailEnd/>
          </a:ln>
        </p:spPr>
      </p:pic>
      <p:pic>
        <p:nvPicPr>
          <p:cNvPr id="5121" name="Picture 1"/>
          <p:cNvPicPr>
            <a:picLocks noChangeAspect="1" noChangeArrowheads="1"/>
          </p:cNvPicPr>
          <p:nvPr/>
        </p:nvPicPr>
        <p:blipFill>
          <a:blip r:embed="rId26" cstate="print"/>
          <a:srcRect/>
          <a:stretch>
            <a:fillRect/>
          </a:stretch>
        </p:blipFill>
        <p:spPr bwMode="auto">
          <a:xfrm>
            <a:off x="7391400" y="3276600"/>
            <a:ext cx="1371600" cy="783771"/>
          </a:xfrm>
          <a:prstGeom prst="rect">
            <a:avLst/>
          </a:prstGeom>
          <a:noFill/>
          <a:ln w="9525">
            <a:noFill/>
            <a:miter lim="800000"/>
            <a:headEnd/>
            <a:tailEnd/>
          </a:ln>
          <a:effectLst/>
        </p:spPr>
      </p:pic>
      <p:pic>
        <p:nvPicPr>
          <p:cNvPr id="27" name="Picture 1"/>
          <p:cNvPicPr>
            <a:picLocks noChangeAspect="1" noChangeArrowheads="1"/>
          </p:cNvPicPr>
          <p:nvPr/>
        </p:nvPicPr>
        <p:blipFill>
          <a:blip r:embed="rId27" cstate="print"/>
          <a:srcRect/>
          <a:stretch>
            <a:fillRect/>
          </a:stretch>
        </p:blipFill>
        <p:spPr bwMode="auto">
          <a:xfrm>
            <a:off x="1371600" y="4495800"/>
            <a:ext cx="2315054" cy="669008"/>
          </a:xfrm>
          <a:prstGeom prst="rect">
            <a:avLst/>
          </a:prstGeom>
          <a:noFill/>
          <a:ln w="9525">
            <a:noFill/>
            <a:miter lim="800000"/>
            <a:headEnd/>
            <a:tailEnd/>
          </a:ln>
        </p:spPr>
      </p:pic>
      <p:pic>
        <p:nvPicPr>
          <p:cNvPr id="5123" name="Picture 3"/>
          <p:cNvPicPr>
            <a:picLocks noChangeAspect="1" noChangeArrowheads="1"/>
          </p:cNvPicPr>
          <p:nvPr/>
        </p:nvPicPr>
        <p:blipFill>
          <a:blip r:embed="rId28" cstate="print"/>
          <a:srcRect/>
          <a:stretch>
            <a:fillRect/>
          </a:stretch>
        </p:blipFill>
        <p:spPr bwMode="auto">
          <a:xfrm>
            <a:off x="7086600" y="4572000"/>
            <a:ext cx="2057400" cy="1069848"/>
          </a:xfrm>
          <a:prstGeom prst="rect">
            <a:avLst/>
          </a:prstGeom>
          <a:noFill/>
          <a:ln w="9525">
            <a:noFill/>
            <a:miter lim="800000"/>
            <a:headEnd/>
            <a:tailEnd/>
          </a:ln>
          <a:effectLst/>
        </p:spPr>
      </p:pic>
      <p:pic>
        <p:nvPicPr>
          <p:cNvPr id="5124" name="Picture 4"/>
          <p:cNvPicPr>
            <a:picLocks noChangeAspect="1" noChangeArrowheads="1"/>
          </p:cNvPicPr>
          <p:nvPr/>
        </p:nvPicPr>
        <p:blipFill>
          <a:blip r:embed="rId29" cstate="print"/>
          <a:srcRect/>
          <a:stretch>
            <a:fillRect/>
          </a:stretch>
        </p:blipFill>
        <p:spPr bwMode="auto">
          <a:xfrm>
            <a:off x="4343400" y="4267200"/>
            <a:ext cx="1905000" cy="476250"/>
          </a:xfrm>
          <a:prstGeom prst="rect">
            <a:avLst/>
          </a:prstGeom>
          <a:noFill/>
          <a:ln w="9525">
            <a:noFill/>
            <a:miter lim="800000"/>
            <a:headEnd/>
            <a:tailEnd/>
          </a:ln>
          <a:effectLst/>
        </p:spPr>
      </p:pic>
      <p:pic>
        <p:nvPicPr>
          <p:cNvPr id="34817" name="Picture 1"/>
          <p:cNvPicPr>
            <a:picLocks noChangeAspect="1" noChangeArrowheads="1"/>
          </p:cNvPicPr>
          <p:nvPr/>
        </p:nvPicPr>
        <p:blipFill>
          <a:blip r:embed="rId30" cstate="print"/>
          <a:srcRect/>
          <a:stretch>
            <a:fillRect/>
          </a:stretch>
        </p:blipFill>
        <p:spPr bwMode="auto">
          <a:xfrm>
            <a:off x="5791200" y="5791200"/>
            <a:ext cx="1700212" cy="3490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box(in)">
                                      <p:cBhvr>
                                        <p:cTn id="7" dur="500"/>
                                        <p:tgtEl>
                                          <p:spTgt spid="103430"/>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30" presetClass="entr" presetSubtype="0" fill="hold" nodeType="withEffect">
                                  <p:stCondLst>
                                    <p:cond delay="0"/>
                                  </p:stCondLst>
                                  <p:childTnLst>
                                    <p:set>
                                      <p:cBhvr>
                                        <p:cTn id="16" dur="1" fill="hold">
                                          <p:stCondLst>
                                            <p:cond delay="0"/>
                                          </p:stCondLst>
                                        </p:cTn>
                                        <p:tgtEl>
                                          <p:spTgt spid="103427"/>
                                        </p:tgtEl>
                                        <p:attrNameLst>
                                          <p:attrName>style.visibility</p:attrName>
                                        </p:attrNameLst>
                                      </p:cBhvr>
                                      <p:to>
                                        <p:strVal val="visible"/>
                                      </p:to>
                                    </p:set>
                                    <p:animEffect transition="in" filter="fade">
                                      <p:cBhvr>
                                        <p:cTn id="17" dur="400" decel="100000"/>
                                        <p:tgtEl>
                                          <p:spTgt spid="103427"/>
                                        </p:tgtEl>
                                      </p:cBhvr>
                                    </p:animEffect>
                                    <p:anim calcmode="lin" valueType="num">
                                      <p:cBhvr>
                                        <p:cTn id="18" dur="400" decel="100000" fill="hold"/>
                                        <p:tgtEl>
                                          <p:spTgt spid="103427"/>
                                        </p:tgtEl>
                                        <p:attrNameLst>
                                          <p:attrName>style.rotation</p:attrName>
                                        </p:attrNameLst>
                                      </p:cBhvr>
                                      <p:tavLst>
                                        <p:tav tm="0">
                                          <p:val>
                                            <p:fltVal val="-90"/>
                                          </p:val>
                                        </p:tav>
                                        <p:tav tm="100000">
                                          <p:val>
                                            <p:fltVal val="0"/>
                                          </p:val>
                                        </p:tav>
                                      </p:tavLst>
                                    </p:anim>
                                    <p:anim calcmode="lin" valueType="num">
                                      <p:cBhvr>
                                        <p:cTn id="19" dur="400" decel="100000" fill="hold"/>
                                        <p:tgtEl>
                                          <p:spTgt spid="103427"/>
                                        </p:tgtEl>
                                        <p:attrNameLst>
                                          <p:attrName>ppt_x</p:attrName>
                                        </p:attrNameLst>
                                      </p:cBhvr>
                                      <p:tavLst>
                                        <p:tav tm="0">
                                          <p:val>
                                            <p:strVal val="#ppt_x+0.4"/>
                                          </p:val>
                                        </p:tav>
                                        <p:tav tm="100000">
                                          <p:val>
                                            <p:strVal val="#ppt_x-0.05"/>
                                          </p:val>
                                        </p:tav>
                                      </p:tavLst>
                                    </p:anim>
                                    <p:anim calcmode="lin" valueType="num">
                                      <p:cBhvr>
                                        <p:cTn id="20" dur="400" decel="100000" fill="hold"/>
                                        <p:tgtEl>
                                          <p:spTgt spid="103427"/>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03427"/>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03427"/>
                                        </p:tgtEl>
                                        <p:attrNameLst>
                                          <p:attrName>ppt_y</p:attrName>
                                        </p:attrNameLst>
                                      </p:cBhvr>
                                      <p:tavLst>
                                        <p:tav tm="0">
                                          <p:val>
                                            <p:strVal val="#ppt_y+0.1"/>
                                          </p:val>
                                        </p:tav>
                                        <p:tav tm="100000">
                                          <p:val>
                                            <p:strVal val="#ppt_y"/>
                                          </p:val>
                                        </p:tav>
                                      </p:tavLst>
                                    </p:anim>
                                  </p:childTnLst>
                                </p:cTn>
                              </p:par>
                              <p:par>
                                <p:cTn id="23" presetID="15" presetClass="entr" presetSubtype="0" fill="hold" nodeType="withEffect">
                                  <p:stCondLst>
                                    <p:cond delay="0"/>
                                  </p:stCondLst>
                                  <p:childTnLst>
                                    <p:set>
                                      <p:cBhvr>
                                        <p:cTn id="24" dur="1" fill="hold">
                                          <p:stCondLst>
                                            <p:cond delay="0"/>
                                          </p:stCondLst>
                                        </p:cTn>
                                        <p:tgtEl>
                                          <p:spTgt spid="103429"/>
                                        </p:tgtEl>
                                        <p:attrNameLst>
                                          <p:attrName>style.visibility</p:attrName>
                                        </p:attrNameLst>
                                      </p:cBhvr>
                                      <p:to>
                                        <p:strVal val="visible"/>
                                      </p:to>
                                    </p:set>
                                    <p:anim calcmode="lin" valueType="num">
                                      <p:cBhvr>
                                        <p:cTn id="25" dur="500" fill="hold"/>
                                        <p:tgtEl>
                                          <p:spTgt spid="103429"/>
                                        </p:tgtEl>
                                        <p:attrNameLst>
                                          <p:attrName>ppt_w</p:attrName>
                                        </p:attrNameLst>
                                      </p:cBhvr>
                                      <p:tavLst>
                                        <p:tav tm="0">
                                          <p:val>
                                            <p:fltVal val="0"/>
                                          </p:val>
                                        </p:tav>
                                        <p:tav tm="100000">
                                          <p:val>
                                            <p:strVal val="#ppt_w"/>
                                          </p:val>
                                        </p:tav>
                                      </p:tavLst>
                                    </p:anim>
                                    <p:anim calcmode="lin" valueType="num">
                                      <p:cBhvr>
                                        <p:cTn id="26" dur="500" fill="hold"/>
                                        <p:tgtEl>
                                          <p:spTgt spid="103429"/>
                                        </p:tgtEl>
                                        <p:attrNameLst>
                                          <p:attrName>ppt_h</p:attrName>
                                        </p:attrNameLst>
                                      </p:cBhvr>
                                      <p:tavLst>
                                        <p:tav tm="0">
                                          <p:val>
                                            <p:fltVal val="0"/>
                                          </p:val>
                                        </p:tav>
                                        <p:tav tm="100000">
                                          <p:val>
                                            <p:strVal val="#ppt_h"/>
                                          </p:val>
                                        </p:tav>
                                      </p:tavLst>
                                    </p:anim>
                                    <p:anim calcmode="lin" valueType="num">
                                      <p:cBhvr>
                                        <p:cTn id="27" dur="500" fill="hold"/>
                                        <p:tgtEl>
                                          <p:spTgt spid="103429"/>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103429"/>
                                        </p:tgtEl>
                                        <p:attrNameLst>
                                          <p:attrName>ppt_y</p:attrName>
                                        </p:attrNameLst>
                                      </p:cBhvr>
                                      <p:tavLst>
                                        <p:tav tm="0" fmla="#ppt_y+(sin(-2*pi*(1-$))*-#ppt_x+cos(-2*pi*(1-$))*(1-#ppt_y))*(1-$)">
                                          <p:val>
                                            <p:fltVal val="0"/>
                                          </p:val>
                                        </p:tav>
                                        <p:tav tm="100000">
                                          <p:val>
                                            <p:fltVal val="1"/>
                                          </p:val>
                                        </p:tav>
                                      </p:tavLst>
                                    </p:anim>
                                  </p:childTnLst>
                                </p:cTn>
                              </p:par>
                              <p:par>
                                <p:cTn id="29" presetID="8" presetClass="entr" presetSubtype="16" fill="hold" nodeType="withEffect">
                                  <p:stCondLst>
                                    <p:cond delay="0"/>
                                  </p:stCondLst>
                                  <p:childTnLst>
                                    <p:set>
                                      <p:cBhvr>
                                        <p:cTn id="30" dur="1" fill="hold">
                                          <p:stCondLst>
                                            <p:cond delay="0"/>
                                          </p:stCondLst>
                                        </p:cTn>
                                        <p:tgtEl>
                                          <p:spTgt spid="103428"/>
                                        </p:tgtEl>
                                        <p:attrNameLst>
                                          <p:attrName>style.visibility</p:attrName>
                                        </p:attrNameLst>
                                      </p:cBhvr>
                                      <p:to>
                                        <p:strVal val="visible"/>
                                      </p:to>
                                    </p:set>
                                    <p:animEffect transition="in" filter="diamond(in)">
                                      <p:cBhvr>
                                        <p:cTn id="31" dur="500"/>
                                        <p:tgtEl>
                                          <p:spTgt spid="103428"/>
                                        </p:tgtEl>
                                      </p:cBhvr>
                                    </p:animEffect>
                                  </p:childTnLst>
                                </p:cTn>
                              </p:par>
                              <p:par>
                                <p:cTn id="32" presetID="5"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par>
                                <p:cTn id="35" presetID="5"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15"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15"/>
                                        </p:tgtEl>
                                        <p:attrNameLst>
                                          <p:attrName>ppt_y</p:attrName>
                                        </p:attrNameLst>
                                      </p:cBhvr>
                                      <p:tavLst>
                                        <p:tav tm="0" fmla="#ppt_y+(sin(-2*pi*(1-$))*-#ppt_x+cos(-2*pi*(1-$))*(1-#ppt_y))*(1-$)">
                                          <p:val>
                                            <p:fltVal val="0"/>
                                          </p:val>
                                        </p:tav>
                                        <p:tav tm="100000">
                                          <p:val>
                                            <p:fltVal val="1"/>
                                          </p:val>
                                        </p:tav>
                                      </p:tavLst>
                                    </p:anim>
                                  </p:childTnLst>
                                </p:cTn>
                              </p:par>
                              <p:par>
                                <p:cTn id="44" presetID="8"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amond(in)">
                                      <p:cBhvr>
                                        <p:cTn id="46" dur="500"/>
                                        <p:tgtEl>
                                          <p:spTgt spid="16"/>
                                        </p:tgtEl>
                                      </p:cBhvr>
                                    </p:animEffect>
                                  </p:childTnLst>
                                </p:cTn>
                              </p:par>
                              <p:par>
                                <p:cTn id="47" presetID="15"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18"/>
                                        </p:tgtEl>
                                        <p:attrNameLst>
                                          <p:attrName>ppt_y</p:attrName>
                                        </p:attrNameLst>
                                      </p:cBhvr>
                                      <p:tavLst>
                                        <p:tav tm="0" fmla="#ppt_y+(sin(-2*pi*(1-$))*-#ppt_x+cos(-2*pi*(1-$))*(1-#ppt_y))*(1-$)">
                                          <p:val>
                                            <p:fltVal val="0"/>
                                          </p:val>
                                        </p:tav>
                                        <p:tav tm="100000">
                                          <p:val>
                                            <p:fltVal val="1"/>
                                          </p:val>
                                        </p:tav>
                                      </p:tavLst>
                                    </p:anim>
                                  </p:childTnLst>
                                </p:cTn>
                              </p:par>
                              <p:par>
                                <p:cTn id="53" presetID="4" presetClass="entr" presetSubtype="16"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ox(in)">
                                      <p:cBhvr>
                                        <p:cTn id="55" dur="500"/>
                                        <p:tgtEl>
                                          <p:spTgt spid="19"/>
                                        </p:tgtEl>
                                      </p:cBhvr>
                                    </p:animEffect>
                                  </p:childTnLst>
                                </p:cTn>
                              </p:par>
                              <p:par>
                                <p:cTn id="56" presetID="3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400" decel="100000"/>
                                        <p:tgtEl>
                                          <p:spTgt spid="20"/>
                                        </p:tgtEl>
                                      </p:cBhvr>
                                    </p:animEffect>
                                    <p:anim calcmode="lin" valueType="num">
                                      <p:cBhvr>
                                        <p:cTn id="59" dur="400" decel="100000" fill="hold"/>
                                        <p:tgtEl>
                                          <p:spTgt spid="20"/>
                                        </p:tgtEl>
                                        <p:attrNameLst>
                                          <p:attrName>style.rotation</p:attrName>
                                        </p:attrNameLst>
                                      </p:cBhvr>
                                      <p:tavLst>
                                        <p:tav tm="0">
                                          <p:val>
                                            <p:fltVal val="-90"/>
                                          </p:val>
                                        </p:tav>
                                        <p:tav tm="100000">
                                          <p:val>
                                            <p:fltVal val="0"/>
                                          </p:val>
                                        </p:tav>
                                      </p:tavLst>
                                    </p:anim>
                                    <p:anim calcmode="lin" valueType="num">
                                      <p:cBhvr>
                                        <p:cTn id="60" dur="400" decel="100000" fill="hold"/>
                                        <p:tgtEl>
                                          <p:spTgt spid="20"/>
                                        </p:tgtEl>
                                        <p:attrNameLst>
                                          <p:attrName>ppt_x</p:attrName>
                                        </p:attrNameLst>
                                      </p:cBhvr>
                                      <p:tavLst>
                                        <p:tav tm="0">
                                          <p:val>
                                            <p:strVal val="#ppt_x+0.4"/>
                                          </p:val>
                                        </p:tav>
                                        <p:tav tm="100000">
                                          <p:val>
                                            <p:strVal val="#ppt_x-0.05"/>
                                          </p:val>
                                        </p:tav>
                                      </p:tavLst>
                                    </p:anim>
                                    <p:anim calcmode="lin" valueType="num">
                                      <p:cBhvr>
                                        <p:cTn id="61" dur="400" decel="100000" fill="hold"/>
                                        <p:tgtEl>
                                          <p:spTgt spid="20"/>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cTn>
                              </p:par>
                              <p:par>
                                <p:cTn id="64" presetID="5" presetClass="entr" presetSubtype="1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cTn>
                              </p:par>
                              <p:par>
                                <p:cTn id="67" presetID="3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800" decel="100000"/>
                                        <p:tgtEl>
                                          <p:spTgt spid="22"/>
                                        </p:tgtEl>
                                      </p:cBhvr>
                                    </p:animEffect>
                                    <p:anim calcmode="lin" valueType="num">
                                      <p:cBhvr>
                                        <p:cTn id="70" dur="800" decel="100000" fill="hold"/>
                                        <p:tgtEl>
                                          <p:spTgt spid="22"/>
                                        </p:tgtEl>
                                        <p:attrNameLst>
                                          <p:attrName>style.rotation</p:attrName>
                                        </p:attrNameLst>
                                      </p:cBhvr>
                                      <p:tavLst>
                                        <p:tav tm="0">
                                          <p:val>
                                            <p:fltVal val="-90"/>
                                          </p:val>
                                        </p:tav>
                                        <p:tav tm="100000">
                                          <p:val>
                                            <p:fltVal val="0"/>
                                          </p:val>
                                        </p:tav>
                                      </p:tavLst>
                                    </p:anim>
                                    <p:anim calcmode="lin" valueType="num">
                                      <p:cBhvr>
                                        <p:cTn id="71" dur="800" decel="100000" fill="hold"/>
                                        <p:tgtEl>
                                          <p:spTgt spid="22"/>
                                        </p:tgtEl>
                                        <p:attrNameLst>
                                          <p:attrName>ppt_x</p:attrName>
                                        </p:attrNameLst>
                                      </p:cBhvr>
                                      <p:tavLst>
                                        <p:tav tm="0">
                                          <p:val>
                                            <p:strVal val="#ppt_x+0.4"/>
                                          </p:val>
                                        </p:tav>
                                        <p:tav tm="100000">
                                          <p:val>
                                            <p:strVal val="#ppt_x-0.05"/>
                                          </p:val>
                                        </p:tav>
                                      </p:tavLst>
                                    </p:anim>
                                    <p:anim calcmode="lin" valueType="num">
                                      <p:cBhvr>
                                        <p:cTn id="72" dur="800" decel="100000" fill="hold"/>
                                        <p:tgtEl>
                                          <p:spTgt spid="22"/>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5" presetClass="entr" presetSubtype="1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checkerboard(across)">
                                      <p:cBhvr>
                                        <p:cTn id="81" dur="500"/>
                                        <p:tgtEl>
                                          <p:spTgt spid="24"/>
                                        </p:tgtEl>
                                      </p:cBhvr>
                                    </p:animEffect>
                                  </p:childTnLst>
                                </p:cTn>
                              </p:par>
                              <p:par>
                                <p:cTn id="82" presetID="15"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25"/>
                                        </p:tgtEl>
                                        <p:attrNameLst>
                                          <p:attrName>ppt_y</p:attrName>
                                        </p:attrNameLst>
                                      </p:cBhvr>
                                      <p:tavLst>
                                        <p:tav tm="0" fmla="#ppt_y+(sin(-2*pi*(1-$))*-#ppt_x+cos(-2*pi*(1-$))*(1-#ppt_y))*(1-$)">
                                          <p:val>
                                            <p:fltVal val="0"/>
                                          </p:val>
                                        </p:tav>
                                        <p:tav tm="100000">
                                          <p:val>
                                            <p:fltVal val="1"/>
                                          </p:val>
                                        </p:tav>
                                      </p:tavLst>
                                    </p:anim>
                                  </p:childTnLst>
                                </p:cTn>
                              </p:par>
                              <p:par>
                                <p:cTn id="88" presetID="3" presetClass="entr" presetSubtype="1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par>
                                <p:cTn id="91" presetID="8" presetClass="entr" presetSubtype="16"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diamond(in)">
                                      <p:cBhvr>
                                        <p:cTn id="9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RAI’s School Customers</a:t>
            </a:r>
            <a:endParaRPr lang="en-US" dirty="0"/>
          </a:p>
        </p:txBody>
      </p:sp>
      <p:pic>
        <p:nvPicPr>
          <p:cNvPr id="4" name="Picture 3" descr="200px-StAugustinePrepSeal"/>
          <p:cNvPicPr>
            <a:picLocks noChangeAspect="1" noChangeArrowheads="1"/>
          </p:cNvPicPr>
          <p:nvPr/>
        </p:nvPicPr>
        <p:blipFill>
          <a:blip r:embed="rId3" cstate="print"/>
          <a:srcRect/>
          <a:stretch>
            <a:fillRect/>
          </a:stretch>
        </p:blipFill>
        <p:spPr bwMode="auto">
          <a:xfrm>
            <a:off x="533400" y="1828800"/>
            <a:ext cx="1447800" cy="1286933"/>
          </a:xfrm>
          <a:prstGeom prst="rect">
            <a:avLst/>
          </a:prstGeom>
          <a:noFill/>
          <a:ln w="9525">
            <a:noFill/>
            <a:miter lim="800000"/>
            <a:headEnd/>
            <a:tailEnd/>
          </a:ln>
        </p:spPr>
      </p:pic>
      <p:graphicFrame>
        <p:nvGraphicFramePr>
          <p:cNvPr id="32770" name="Object 2"/>
          <p:cNvGraphicFramePr>
            <a:graphicFrameLocks noChangeAspect="1"/>
          </p:cNvGraphicFramePr>
          <p:nvPr/>
        </p:nvGraphicFramePr>
        <p:xfrm>
          <a:off x="7239000" y="1828800"/>
          <a:ext cx="1905000" cy="1077349"/>
        </p:xfrm>
        <a:graphic>
          <a:graphicData uri="http://schemas.openxmlformats.org/presentationml/2006/ole">
            <p:oleObj spid="_x0000_s32770" name="Document" r:id="rId4" imgW="3072120" imgH="1372616" progId="Word.Document.8">
              <p:embed/>
            </p:oleObj>
          </a:graphicData>
        </a:graphic>
      </p:graphicFrame>
      <p:pic>
        <p:nvPicPr>
          <p:cNvPr id="6" name="Picture 4" descr="Egg Harbor Seal.gif"/>
          <p:cNvPicPr>
            <a:picLocks noChangeAspect="1"/>
          </p:cNvPicPr>
          <p:nvPr/>
        </p:nvPicPr>
        <p:blipFill>
          <a:blip r:embed="rId5" cstate="print"/>
          <a:srcRect l="14030" t="3319" r="19969" b="4646"/>
          <a:stretch>
            <a:fillRect/>
          </a:stretch>
        </p:blipFill>
        <p:spPr bwMode="auto">
          <a:xfrm>
            <a:off x="7848600" y="4800600"/>
            <a:ext cx="1295400" cy="1353230"/>
          </a:xfrm>
          <a:prstGeom prst="rect">
            <a:avLst/>
          </a:prstGeom>
          <a:noFill/>
          <a:ln w="9525">
            <a:noFill/>
            <a:miter lim="800000"/>
            <a:headEnd/>
            <a:tailEnd/>
          </a:ln>
        </p:spPr>
      </p:pic>
      <p:pic>
        <p:nvPicPr>
          <p:cNvPr id="7" name="Picture 5" descr="Monroe Township.gif"/>
          <p:cNvPicPr>
            <a:picLocks noChangeAspect="1"/>
          </p:cNvPicPr>
          <p:nvPr/>
        </p:nvPicPr>
        <p:blipFill>
          <a:blip r:embed="rId6" cstate="print"/>
          <a:srcRect/>
          <a:stretch>
            <a:fillRect/>
          </a:stretch>
        </p:blipFill>
        <p:spPr bwMode="auto">
          <a:xfrm>
            <a:off x="533400" y="5029200"/>
            <a:ext cx="1295400" cy="1081662"/>
          </a:xfrm>
          <a:prstGeom prst="rect">
            <a:avLst/>
          </a:prstGeom>
          <a:noFill/>
          <a:ln w="9525">
            <a:noFill/>
            <a:miter lim="800000"/>
            <a:headEnd/>
            <a:tailEnd/>
          </a:ln>
        </p:spPr>
      </p:pic>
      <p:pic>
        <p:nvPicPr>
          <p:cNvPr id="8" name="Picture 8" descr="U of D Logo"/>
          <p:cNvPicPr>
            <a:picLocks noChangeAspect="1" noChangeArrowheads="1"/>
          </p:cNvPicPr>
          <p:nvPr/>
        </p:nvPicPr>
        <p:blipFill>
          <a:blip r:embed="rId7" cstate="print"/>
          <a:srcRect/>
          <a:stretch>
            <a:fillRect/>
          </a:stretch>
        </p:blipFill>
        <p:spPr bwMode="auto">
          <a:xfrm>
            <a:off x="4191000" y="3276600"/>
            <a:ext cx="1524000" cy="1490870"/>
          </a:xfrm>
          <a:prstGeom prst="rect">
            <a:avLst/>
          </a:prstGeom>
          <a:noFill/>
          <a:ln w="9525">
            <a:noFill/>
            <a:miter lim="800000"/>
            <a:headEnd/>
            <a:tailEnd/>
          </a:ln>
        </p:spPr>
      </p:pic>
      <p:pic>
        <p:nvPicPr>
          <p:cNvPr id="9" name="Picture 20" descr="Brick Logo"/>
          <p:cNvPicPr>
            <a:picLocks noChangeAspect="1" noChangeArrowheads="1"/>
          </p:cNvPicPr>
          <p:nvPr/>
        </p:nvPicPr>
        <p:blipFill>
          <a:blip r:embed="rId8" cstate="print"/>
          <a:srcRect/>
          <a:stretch>
            <a:fillRect/>
          </a:stretch>
        </p:blipFill>
        <p:spPr bwMode="auto">
          <a:xfrm>
            <a:off x="4343400" y="1828800"/>
            <a:ext cx="1219200" cy="1274729"/>
          </a:xfrm>
          <a:prstGeom prst="rect">
            <a:avLst/>
          </a:prstGeom>
          <a:noFill/>
          <a:ln w="9525">
            <a:noFill/>
            <a:miter lim="800000"/>
            <a:headEnd/>
            <a:tailEnd/>
          </a:ln>
        </p:spPr>
      </p:pic>
      <p:pic>
        <p:nvPicPr>
          <p:cNvPr id="10" name="Picture 10"/>
          <p:cNvPicPr>
            <a:picLocks noChangeAspect="1" noChangeArrowheads="1"/>
          </p:cNvPicPr>
          <p:nvPr/>
        </p:nvPicPr>
        <p:blipFill>
          <a:blip r:embed="rId9" cstate="print"/>
          <a:srcRect/>
          <a:stretch>
            <a:fillRect/>
          </a:stretch>
        </p:blipFill>
        <p:spPr bwMode="auto">
          <a:xfrm>
            <a:off x="7010400" y="3048000"/>
            <a:ext cx="1981200" cy="1447800"/>
          </a:xfrm>
          <a:prstGeom prst="rect">
            <a:avLst/>
          </a:prstGeom>
          <a:noFill/>
          <a:ln w="9525">
            <a:noFill/>
            <a:miter lim="800000"/>
            <a:headEnd/>
            <a:tailEnd/>
          </a:ln>
        </p:spPr>
      </p:pic>
      <p:pic>
        <p:nvPicPr>
          <p:cNvPr id="11" name="Picture 10"/>
          <p:cNvPicPr>
            <a:picLocks noChangeAspect="1" noChangeArrowheads="1"/>
          </p:cNvPicPr>
          <p:nvPr/>
        </p:nvPicPr>
        <p:blipFill>
          <a:blip r:embed="rId10" cstate="print"/>
          <a:srcRect/>
          <a:stretch>
            <a:fillRect/>
          </a:stretch>
        </p:blipFill>
        <p:spPr bwMode="auto">
          <a:xfrm>
            <a:off x="3733800" y="5410200"/>
            <a:ext cx="838199" cy="685800"/>
          </a:xfrm>
          <a:prstGeom prst="rect">
            <a:avLst/>
          </a:prstGeom>
          <a:noFill/>
          <a:ln w="9525" algn="in">
            <a:noFill/>
            <a:miter lim="800000"/>
            <a:headEnd/>
            <a:tailEnd/>
          </a:ln>
          <a:effectLst/>
        </p:spPr>
      </p:pic>
      <p:sp>
        <p:nvSpPr>
          <p:cNvPr id="12" name="Text Box 11"/>
          <p:cNvSpPr txBox="1">
            <a:spLocks noChangeArrowheads="1"/>
          </p:cNvSpPr>
          <p:nvPr/>
        </p:nvSpPr>
        <p:spPr bwMode="auto">
          <a:xfrm>
            <a:off x="4572000" y="5486400"/>
            <a:ext cx="3124200" cy="609600"/>
          </a:xfrm>
          <a:prstGeom prst="rect">
            <a:avLst/>
          </a:prstGeom>
          <a:solidFill>
            <a:srgbClr val="000000"/>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Arial" pitchFamily="34" charset="0"/>
              </a:rPr>
              <a:t>Rahway Schools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Content Placeholder 3" descr="Applegarth_Falcon.jpg"/>
          <p:cNvPicPr>
            <a:picLocks noGrp="1" noChangeAspect="1"/>
          </p:cNvPicPr>
          <p:nvPr>
            <p:ph idx="4294967295"/>
          </p:nvPr>
        </p:nvPicPr>
        <p:blipFill>
          <a:blip r:embed="rId11" cstate="print"/>
          <a:srcRect/>
          <a:stretch>
            <a:fillRect/>
          </a:stretch>
        </p:blipFill>
        <p:spPr>
          <a:xfrm>
            <a:off x="533400" y="3505200"/>
            <a:ext cx="1219200" cy="1219200"/>
          </a:xfrm>
        </p:spPr>
      </p:pic>
      <p:pic>
        <p:nvPicPr>
          <p:cNvPr id="14" name="Picture 25" descr="logo-new">
            <a:hlinkClick r:id="rId12"/>
          </p:cNvPr>
          <p:cNvPicPr>
            <a:picLocks noChangeAspect="1" noChangeArrowheads="1"/>
          </p:cNvPicPr>
          <p:nvPr/>
        </p:nvPicPr>
        <p:blipFill>
          <a:blip r:embed="rId13" cstate="print"/>
          <a:srcRect/>
          <a:stretch>
            <a:fillRect/>
          </a:stretch>
        </p:blipFill>
        <p:spPr bwMode="auto">
          <a:xfrm>
            <a:off x="2133600" y="1828800"/>
            <a:ext cx="1967345" cy="1138989"/>
          </a:xfrm>
          <a:prstGeom prst="rect">
            <a:avLst/>
          </a:prstGeom>
          <a:noFill/>
          <a:ln w="9525">
            <a:noFill/>
            <a:miter lim="800000"/>
            <a:headEnd/>
            <a:tailEnd/>
          </a:ln>
        </p:spPr>
      </p:pic>
      <p:pic>
        <p:nvPicPr>
          <p:cNvPr id="15" name="Picture 1" descr="DALLASTOWN AREA SCHOOL DISTRICT"/>
          <p:cNvPicPr>
            <a:picLocks noChangeAspect="1" noChangeArrowheads="1"/>
          </p:cNvPicPr>
          <p:nvPr/>
        </p:nvPicPr>
        <p:blipFill>
          <a:blip r:embed="rId14" cstate="print"/>
          <a:srcRect/>
          <a:stretch>
            <a:fillRect/>
          </a:stretch>
        </p:blipFill>
        <p:spPr bwMode="auto">
          <a:xfrm>
            <a:off x="5562600" y="1752600"/>
            <a:ext cx="1524000" cy="1476294"/>
          </a:xfrm>
          <a:prstGeom prst="rect">
            <a:avLst/>
          </a:prstGeom>
          <a:noFill/>
          <a:ln w="9525" algn="ctr">
            <a:miter lim="800000"/>
            <a:headEnd/>
            <a:tailEnd/>
          </a:ln>
        </p:spPr>
      </p:pic>
      <p:pic>
        <p:nvPicPr>
          <p:cNvPr id="16" name="Picture 21"/>
          <p:cNvPicPr>
            <a:picLocks noChangeAspect="1" noChangeArrowheads="1"/>
          </p:cNvPicPr>
          <p:nvPr/>
        </p:nvPicPr>
        <p:blipFill>
          <a:blip r:embed="rId15" cstate="print"/>
          <a:srcRect/>
          <a:stretch>
            <a:fillRect/>
          </a:stretch>
        </p:blipFill>
        <p:spPr bwMode="auto">
          <a:xfrm>
            <a:off x="1752600" y="4191000"/>
            <a:ext cx="1447800" cy="1142470"/>
          </a:xfrm>
          <a:prstGeom prst="rect">
            <a:avLst/>
          </a:prstGeom>
          <a:noFill/>
          <a:ln w="9525">
            <a:noFill/>
            <a:miter lim="800000"/>
            <a:headEnd/>
            <a:tailEnd/>
          </a:ln>
        </p:spPr>
      </p:pic>
      <p:pic>
        <p:nvPicPr>
          <p:cNvPr id="17" name="Picture 23" descr="Clementon Elementary School">
            <a:hlinkClick r:id="rId16"/>
          </p:cNvPr>
          <p:cNvPicPr>
            <a:picLocks noChangeAspect="1" noChangeArrowheads="1"/>
          </p:cNvPicPr>
          <p:nvPr/>
        </p:nvPicPr>
        <p:blipFill>
          <a:blip r:embed="rId17" cstate="print"/>
          <a:srcRect/>
          <a:stretch>
            <a:fillRect/>
          </a:stretch>
        </p:blipFill>
        <p:spPr bwMode="auto">
          <a:xfrm>
            <a:off x="5715000" y="4419600"/>
            <a:ext cx="1143000" cy="885265"/>
          </a:xfrm>
          <a:prstGeom prst="rect">
            <a:avLst/>
          </a:prstGeom>
          <a:noFill/>
          <a:ln w="9525">
            <a:noFill/>
            <a:miter lim="800000"/>
            <a:headEnd/>
            <a:tailEnd/>
          </a:ln>
        </p:spPr>
      </p:pic>
      <p:pic>
        <p:nvPicPr>
          <p:cNvPr id="18" name="Picture 11" descr="WEST DEPTFORD RED BANK SCHOOL 2"/>
          <p:cNvPicPr>
            <a:picLocks noChangeAspect="1" noChangeArrowheads="1"/>
          </p:cNvPicPr>
          <p:nvPr/>
        </p:nvPicPr>
        <p:blipFill>
          <a:blip r:embed="rId18" cstate="print"/>
          <a:srcRect l="11000" r="14999" b="23714"/>
          <a:stretch>
            <a:fillRect/>
          </a:stretch>
        </p:blipFill>
        <p:spPr bwMode="auto">
          <a:xfrm>
            <a:off x="1524000" y="3124200"/>
            <a:ext cx="2743200" cy="435173"/>
          </a:xfrm>
          <a:prstGeom prst="rect">
            <a:avLst/>
          </a:prstGeom>
          <a:noFill/>
          <a:ln w="9525" algn="in">
            <a:noFill/>
            <a:miter lim="800000"/>
            <a:headEnd/>
            <a:tailEnd/>
          </a:ln>
          <a:effectLst/>
        </p:spPr>
      </p:pic>
      <p:pic>
        <p:nvPicPr>
          <p:cNvPr id="19" name="Picture 18" descr="http://www.medford.k12.nj.us/images/newlogo.jpg"/>
          <p:cNvPicPr/>
          <p:nvPr/>
        </p:nvPicPr>
        <p:blipFill>
          <a:blip r:embed="rId19" cstate="print"/>
          <a:srcRect/>
          <a:stretch>
            <a:fillRect/>
          </a:stretch>
        </p:blipFill>
        <p:spPr bwMode="auto">
          <a:xfrm>
            <a:off x="6019800" y="3276600"/>
            <a:ext cx="685800" cy="838200"/>
          </a:xfrm>
          <a:prstGeom prst="rect">
            <a:avLst/>
          </a:prstGeom>
          <a:noFill/>
          <a:ln w="9525">
            <a:noFill/>
            <a:miter lim="800000"/>
            <a:headEnd/>
            <a:tailEnd/>
          </a:ln>
        </p:spPr>
      </p:pic>
      <p:pic>
        <p:nvPicPr>
          <p:cNvPr id="20" name="Picture 19"/>
          <p:cNvPicPr/>
          <p:nvPr/>
        </p:nvPicPr>
        <p:blipFill>
          <a:blip r:embed="rId20" cstate="print"/>
          <a:srcRect/>
          <a:stretch>
            <a:fillRect/>
          </a:stretch>
        </p:blipFill>
        <p:spPr bwMode="auto">
          <a:xfrm>
            <a:off x="3581400" y="4800600"/>
            <a:ext cx="1676400" cy="457200"/>
          </a:xfrm>
          <a:prstGeom prst="rect">
            <a:avLst/>
          </a:prstGeom>
          <a:noFill/>
          <a:ln w="9525" algn="in">
            <a:noFill/>
            <a:miter lim="800000"/>
            <a:headEnd/>
            <a:tailEnd/>
          </a:ln>
          <a:effectLst/>
        </p:spPr>
      </p:pic>
      <p:pic>
        <p:nvPicPr>
          <p:cNvPr id="21" name="Picture 20"/>
          <p:cNvPicPr/>
          <p:nvPr/>
        </p:nvPicPr>
        <p:blipFill>
          <a:blip r:embed="rId21" cstate="print"/>
          <a:srcRect/>
          <a:stretch>
            <a:fillRect/>
          </a:stretch>
        </p:blipFill>
        <p:spPr bwMode="auto">
          <a:xfrm>
            <a:off x="1905000" y="5562600"/>
            <a:ext cx="1676400" cy="45720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5" presetClass="entr" presetSubtype="0" fill="hold" nodeType="with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p:cTn id="11" dur="1000" fill="hold"/>
                                        <p:tgtEl>
                                          <p:spTgt spid="32770"/>
                                        </p:tgtEl>
                                        <p:attrNameLst>
                                          <p:attrName>ppt_w</p:attrName>
                                        </p:attrNameLst>
                                      </p:cBhvr>
                                      <p:tavLst>
                                        <p:tav tm="0">
                                          <p:val>
                                            <p:fltVal val="0"/>
                                          </p:val>
                                        </p:tav>
                                        <p:tav tm="100000">
                                          <p:val>
                                            <p:strVal val="#ppt_w"/>
                                          </p:val>
                                        </p:tav>
                                      </p:tavLst>
                                    </p:anim>
                                    <p:anim calcmode="lin" valueType="num">
                                      <p:cBhvr>
                                        <p:cTn id="12" dur="1000" fill="hold"/>
                                        <p:tgtEl>
                                          <p:spTgt spid="32770"/>
                                        </p:tgtEl>
                                        <p:attrNameLst>
                                          <p:attrName>ppt_h</p:attrName>
                                        </p:attrNameLst>
                                      </p:cBhvr>
                                      <p:tavLst>
                                        <p:tav tm="0">
                                          <p:val>
                                            <p:fltVal val="0"/>
                                          </p:val>
                                        </p:tav>
                                        <p:tav tm="100000">
                                          <p:val>
                                            <p:strVal val="#ppt_h"/>
                                          </p:val>
                                        </p:tav>
                                      </p:tavLst>
                                    </p:anim>
                                    <p:anim calcmode="lin" valueType="num">
                                      <p:cBhvr>
                                        <p:cTn id="13"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2770"/>
                                        </p:tgtEl>
                                        <p:attrNameLst>
                                          <p:attrName>ppt_y</p:attrName>
                                        </p:attrNameLst>
                                      </p:cBhvr>
                                      <p:tavLst>
                                        <p:tav tm="0" fmla="#ppt_y+(sin(-2*pi*(1-$))*-#ppt_x+cos(-2*pi*(1-$))*(1-#ppt_y))*(1-$)">
                                          <p:val>
                                            <p:fltVal val="0"/>
                                          </p:val>
                                        </p:tav>
                                        <p:tav tm="100000">
                                          <p:val>
                                            <p:fltVal val="1"/>
                                          </p:val>
                                        </p:tav>
                                      </p:tavLst>
                                    </p:anim>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9" presetID="4"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5"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par>
                                <p:cTn id="43" presetID="15"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9"/>
                                        </p:tgtEl>
                                        <p:attrNameLst>
                                          <p:attrName>ppt_y</p:attrName>
                                        </p:attrNameLst>
                                      </p:cBhvr>
                                      <p:tavLst>
                                        <p:tav tm="0" fmla="#ppt_y+(sin(-2*pi*(1-$))*-#ppt_x+cos(-2*pi*(1-$))*(1-#ppt_y))*(1-$)">
                                          <p:val>
                                            <p:fltVal val="0"/>
                                          </p:val>
                                        </p:tav>
                                        <p:tav tm="100000">
                                          <p:val>
                                            <p:fltVal val="1"/>
                                          </p:val>
                                        </p:tav>
                                      </p:tavLst>
                                    </p:anim>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par>
                                <p:cTn id="52" presetID="21" presetClass="entr" presetSubtype="4"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4)">
                                      <p:cBhvr>
                                        <p:cTn id="54" dur="2000"/>
                                        <p:tgtEl>
                                          <p:spTgt spid="16"/>
                                        </p:tgtEl>
                                      </p:cBhvr>
                                    </p:animEffect>
                                  </p:childTnLst>
                                </p:cTn>
                              </p:par>
                              <p:par>
                                <p:cTn id="55" presetID="5" presetClass="entr" presetSubtype="1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across)">
                                      <p:cBhvr>
                                        <p:cTn id="57" dur="500"/>
                                        <p:tgtEl>
                                          <p:spTgt spid="21"/>
                                        </p:tgtEl>
                                      </p:cBhvr>
                                    </p:animEffect>
                                  </p:childTnLst>
                                </p:cTn>
                              </p:par>
                              <p:par>
                                <p:cTn id="58" presetID="2" presetClass="entr" presetSubtype="4"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par>
                                <p:cTn id="62" presetID="4"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in)">
                                      <p:cBhvr>
                                        <p:cTn id="64" dur="500"/>
                                        <p:tgtEl>
                                          <p:spTgt spid="18"/>
                                        </p:tgtEl>
                                      </p:cBhvr>
                                    </p:animEffect>
                                  </p:childTnLst>
                                </p:cTn>
                              </p:par>
                              <p:par>
                                <p:cTn id="65" presetID="3" presetClass="entr" presetSubtype="1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linds(horizontal)">
                                      <p:cBhvr>
                                        <p:cTn id="70" dur="500"/>
                                        <p:tgtEl>
                                          <p:spTgt spid="12"/>
                                        </p:tgtEl>
                                      </p:cBhvr>
                                    </p:animEffect>
                                  </p:childTnLst>
                                </p:cTn>
                              </p:par>
                              <p:par>
                                <p:cTn id="71" presetID="21" presetClass="entr" presetSubtype="4"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heel(4)">
                                      <p:cBhvr>
                                        <p:cTn id="7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Solar PV</a:t>
            </a:r>
            <a:endParaRPr lang="en-US" dirty="0"/>
          </a:p>
        </p:txBody>
      </p:sp>
      <p:sp>
        <p:nvSpPr>
          <p:cNvPr id="3" name="Content Placeholder 2"/>
          <p:cNvSpPr>
            <a:spLocks noGrp="1"/>
          </p:cNvSpPr>
          <p:nvPr>
            <p:ph idx="1"/>
          </p:nvPr>
        </p:nvSpPr>
        <p:spPr/>
        <p:txBody>
          <a:bodyPr/>
          <a:lstStyle/>
          <a:p>
            <a:r>
              <a:rPr lang="en-US" sz="2600" dirty="0" smtClean="0"/>
              <a:t>Solar PV systems generate electricity from the sun. </a:t>
            </a:r>
          </a:p>
          <a:p>
            <a:r>
              <a:rPr lang="en-US" sz="2600" dirty="0" smtClean="0"/>
              <a:t>Most systems are connected to the electric grid, providing power to the site. (Some systems equipped with batteries)</a:t>
            </a:r>
          </a:p>
          <a:p>
            <a:r>
              <a:rPr lang="en-US" sz="2600" dirty="0" smtClean="0"/>
              <a:t>The systems are integrated with the electrical service through a service tap or directly through a reverse feed circuit breaker in the power panel.</a:t>
            </a:r>
          </a:p>
          <a:p>
            <a:r>
              <a:rPr lang="en-US" sz="2600" dirty="0" smtClean="0"/>
              <a:t>AC current exists at the service panel with DC current being provided at the secondary of the inverter.</a:t>
            </a:r>
          </a:p>
          <a:p>
            <a:endParaRPr lang="en-US" sz="2600" dirty="0"/>
          </a:p>
        </p:txBody>
      </p:sp>
      <p:pic>
        <p:nvPicPr>
          <p:cNvPr id="4" name="Picture 3" descr="sun.jpg"/>
          <p:cNvPicPr>
            <a:picLocks noChangeAspect="1"/>
          </p:cNvPicPr>
          <p:nvPr/>
        </p:nvPicPr>
        <p:blipFill>
          <a:blip r:embed="rId2" cstate="print"/>
          <a:stretch>
            <a:fillRect/>
          </a:stretch>
        </p:blipFill>
        <p:spPr>
          <a:xfrm>
            <a:off x="7696200" y="0"/>
            <a:ext cx="1447800" cy="129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PV Terminology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8104</TotalTime>
  <Words>2068</Words>
  <Application>Microsoft Office PowerPoint</Application>
  <PresentationFormat>On-screen Show (4:3)</PresentationFormat>
  <Paragraphs>171</Paragraphs>
  <Slides>55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Document</vt:lpstr>
      <vt:lpstr>   Overview of SOLAR PV Systems &amp; Firefighter  Safety </vt:lpstr>
      <vt:lpstr>RAI Participants</vt:lpstr>
      <vt:lpstr>RAI History</vt:lpstr>
      <vt:lpstr>RAI Today</vt:lpstr>
      <vt:lpstr>RAI Today</vt:lpstr>
      <vt:lpstr>Just a Few of RAI’s Customers</vt:lpstr>
      <vt:lpstr>Some of RAI’s School Customers</vt:lpstr>
      <vt:lpstr>Basics of Solar PV</vt:lpstr>
      <vt:lpstr>Solar PV Terminology</vt:lpstr>
      <vt:lpstr>On Grid(with / without battery), Off Grid</vt:lpstr>
      <vt:lpstr>System Inverter</vt:lpstr>
      <vt:lpstr>Micro Inverters</vt:lpstr>
      <vt:lpstr>Maybe you’ve seen these?</vt:lpstr>
      <vt:lpstr>Photovoltaic Cell</vt:lpstr>
      <vt:lpstr>Photovoltaic Systems</vt:lpstr>
      <vt:lpstr>Solar Module/Panel</vt:lpstr>
      <vt:lpstr>Solar Arrays</vt:lpstr>
      <vt:lpstr>Types of Systems</vt:lpstr>
      <vt:lpstr>Roof Array</vt:lpstr>
      <vt:lpstr>Ground Array</vt:lpstr>
      <vt:lpstr>Canopy Array</vt:lpstr>
      <vt:lpstr>Building Integrated PV (BIPV)</vt:lpstr>
      <vt:lpstr>Roof/Fastening Ballasting</vt:lpstr>
      <vt:lpstr>Other System Components</vt:lpstr>
      <vt:lpstr>Solar PV Electrical Service Feed</vt:lpstr>
      <vt:lpstr>Circuit Breaker Feed</vt:lpstr>
      <vt:lpstr>Inverters</vt:lpstr>
      <vt:lpstr>Inverter Operating Parameters</vt:lpstr>
      <vt:lpstr>Conduit</vt:lpstr>
      <vt:lpstr>Batteries</vt:lpstr>
      <vt:lpstr>Batteries (cont’d)</vt:lpstr>
      <vt:lpstr>Batteries</vt:lpstr>
      <vt:lpstr>Cable Tray</vt:lpstr>
      <vt:lpstr>Combiner Box</vt:lpstr>
      <vt:lpstr>Combiner Box with Disconnect</vt:lpstr>
      <vt:lpstr>Strategy and Tactics</vt:lpstr>
      <vt:lpstr>Firefighter Safety  Points (Fire Engineering, May 2009)</vt:lpstr>
      <vt:lpstr>Fire Safety Points</vt:lpstr>
      <vt:lpstr>Slide 39</vt:lpstr>
      <vt:lpstr>Size Up/Utilities Group</vt:lpstr>
      <vt:lpstr>Slide 41</vt:lpstr>
      <vt:lpstr>CAUTION!!!</vt:lpstr>
      <vt:lpstr>Fire Suppression</vt:lpstr>
      <vt:lpstr>Ventilation</vt:lpstr>
      <vt:lpstr>Salvage and Overhaul Ops</vt:lpstr>
      <vt:lpstr>Slide 46</vt:lpstr>
      <vt:lpstr>Slide 47</vt:lpstr>
      <vt:lpstr>Upcoming IFC Codes 2012</vt:lpstr>
      <vt:lpstr>Slide 49</vt:lpstr>
      <vt:lpstr>Recommended Reading/Links</vt:lpstr>
      <vt:lpstr>Slide 51</vt:lpstr>
      <vt:lpstr>References</vt:lpstr>
      <vt:lpstr>References (cont’d)</vt:lpstr>
      <vt:lpstr>Slide 54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Joyce</dc:creator>
  <cp:lastModifiedBy>jcamarota</cp:lastModifiedBy>
  <cp:revision>687</cp:revision>
  <dcterms:created xsi:type="dcterms:W3CDTF">2009-02-26T16:12:58Z</dcterms:created>
  <dcterms:modified xsi:type="dcterms:W3CDTF">2012-01-26T19:54:01Z</dcterms:modified>
</cp:coreProperties>
</file>