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3"/>
  </p:notesMasterIdLst>
  <p:handoutMasterIdLst>
    <p:handoutMasterId r:id="rId134"/>
  </p:handoutMasterIdLst>
  <p:sldIdLst>
    <p:sldId id="359" r:id="rId2"/>
    <p:sldId id="360" r:id="rId3"/>
    <p:sldId id="257" r:id="rId4"/>
    <p:sldId id="260" r:id="rId5"/>
    <p:sldId id="451" r:id="rId6"/>
    <p:sldId id="361" r:id="rId7"/>
    <p:sldId id="425" r:id="rId8"/>
    <p:sldId id="261" r:id="rId9"/>
    <p:sldId id="426" r:id="rId10"/>
    <p:sldId id="427" r:id="rId11"/>
    <p:sldId id="363" r:id="rId12"/>
    <p:sldId id="428" r:id="rId13"/>
    <p:sldId id="456" r:id="rId14"/>
    <p:sldId id="264" r:id="rId15"/>
    <p:sldId id="267" r:id="rId16"/>
    <p:sldId id="432" r:id="rId17"/>
    <p:sldId id="367" r:id="rId18"/>
    <p:sldId id="430" r:id="rId19"/>
    <p:sldId id="369" r:id="rId20"/>
    <p:sldId id="365" r:id="rId21"/>
    <p:sldId id="268" r:id="rId22"/>
    <p:sldId id="460" r:id="rId23"/>
    <p:sldId id="269" r:id="rId24"/>
    <p:sldId id="272" r:id="rId25"/>
    <p:sldId id="275" r:id="rId26"/>
    <p:sldId id="440" r:id="rId27"/>
    <p:sldId id="441" r:id="rId28"/>
    <p:sldId id="279" r:id="rId29"/>
    <p:sldId id="433" r:id="rId30"/>
    <p:sldId id="434" r:id="rId31"/>
    <p:sldId id="278" r:id="rId32"/>
    <p:sldId id="378" r:id="rId33"/>
    <p:sldId id="379" r:id="rId34"/>
    <p:sldId id="435" r:id="rId35"/>
    <p:sldId id="466" r:id="rId36"/>
    <p:sldId id="436" r:id="rId37"/>
    <p:sldId id="437" r:id="rId38"/>
    <p:sldId id="439" r:id="rId39"/>
    <p:sldId id="438" r:id="rId40"/>
    <p:sldId id="282" r:id="rId41"/>
    <p:sldId id="442" r:id="rId42"/>
    <p:sldId id="443" r:id="rId43"/>
    <p:sldId id="382" r:id="rId44"/>
    <p:sldId id="444" r:id="rId45"/>
    <p:sldId id="445" r:id="rId46"/>
    <p:sldId id="291" r:id="rId47"/>
    <p:sldId id="470" r:id="rId48"/>
    <p:sldId id="301" r:id="rId49"/>
    <p:sldId id="468" r:id="rId50"/>
    <p:sldId id="471" r:id="rId51"/>
    <p:sldId id="446" r:id="rId52"/>
    <p:sldId id="447" r:id="rId53"/>
    <p:sldId id="290" r:id="rId54"/>
    <p:sldId id="387" r:id="rId55"/>
    <p:sldId id="389" r:id="rId56"/>
    <p:sldId id="300" r:id="rId57"/>
    <p:sldId id="448" r:id="rId58"/>
    <p:sldId id="449" r:id="rId59"/>
    <p:sldId id="390" r:id="rId60"/>
    <p:sldId id="450" r:id="rId61"/>
    <p:sldId id="392" r:id="rId62"/>
    <p:sldId id="302" r:id="rId63"/>
    <p:sldId id="303" r:id="rId64"/>
    <p:sldId id="312" r:id="rId65"/>
    <p:sldId id="313" r:id="rId66"/>
    <p:sldId id="452" r:id="rId67"/>
    <p:sldId id="457" r:id="rId68"/>
    <p:sldId id="458" r:id="rId69"/>
    <p:sldId id="459" r:id="rId70"/>
    <p:sldId id="453" r:id="rId71"/>
    <p:sldId id="455" r:id="rId72"/>
    <p:sldId id="454" r:id="rId73"/>
    <p:sldId id="318" r:id="rId74"/>
    <p:sldId id="462" r:id="rId75"/>
    <p:sldId id="463" r:id="rId76"/>
    <p:sldId id="464" r:id="rId77"/>
    <p:sldId id="330" r:id="rId78"/>
    <p:sldId id="327" r:id="rId79"/>
    <p:sldId id="397" r:id="rId80"/>
    <p:sldId id="320" r:id="rId81"/>
    <p:sldId id="399" r:id="rId82"/>
    <p:sldId id="323" r:id="rId83"/>
    <p:sldId id="400" r:id="rId84"/>
    <p:sldId id="401" r:id="rId85"/>
    <p:sldId id="402" r:id="rId86"/>
    <p:sldId id="403" r:id="rId87"/>
    <p:sldId id="404" r:id="rId88"/>
    <p:sldId id="405" r:id="rId89"/>
    <p:sldId id="324" r:id="rId90"/>
    <p:sldId id="322" r:id="rId91"/>
    <p:sldId id="328" r:id="rId92"/>
    <p:sldId id="406" r:id="rId93"/>
    <p:sldId id="407" r:id="rId94"/>
    <p:sldId id="329" r:id="rId95"/>
    <p:sldId id="409" r:id="rId96"/>
    <p:sldId id="331" r:id="rId97"/>
    <p:sldId id="335" r:id="rId98"/>
    <p:sldId id="411" r:id="rId99"/>
    <p:sldId id="410" r:id="rId100"/>
    <p:sldId id="412" r:id="rId101"/>
    <p:sldId id="336" r:id="rId102"/>
    <p:sldId id="339" r:id="rId103"/>
    <p:sldId id="340" r:id="rId104"/>
    <p:sldId id="341" r:id="rId105"/>
    <p:sldId id="338" r:id="rId106"/>
    <p:sldId id="342" r:id="rId107"/>
    <p:sldId id="467" r:id="rId108"/>
    <p:sldId id="469" r:id="rId109"/>
    <p:sldId id="414" r:id="rId110"/>
    <p:sldId id="333" r:id="rId111"/>
    <p:sldId id="334" r:id="rId112"/>
    <p:sldId id="344" r:id="rId113"/>
    <p:sldId id="346" r:id="rId114"/>
    <p:sldId id="347" r:id="rId115"/>
    <p:sldId id="415" r:id="rId116"/>
    <p:sldId id="348" r:id="rId117"/>
    <p:sldId id="413" r:id="rId118"/>
    <p:sldId id="416" r:id="rId119"/>
    <p:sldId id="417" r:id="rId120"/>
    <p:sldId id="349" r:id="rId121"/>
    <p:sldId id="350" r:id="rId122"/>
    <p:sldId id="351" r:id="rId123"/>
    <p:sldId id="353" r:id="rId124"/>
    <p:sldId id="419" r:id="rId125"/>
    <p:sldId id="420" r:id="rId126"/>
    <p:sldId id="354" r:id="rId127"/>
    <p:sldId id="422" r:id="rId128"/>
    <p:sldId id="423" r:id="rId129"/>
    <p:sldId id="356" r:id="rId130"/>
    <p:sldId id="357" r:id="rId131"/>
    <p:sldId id="355"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2" autoAdjust="0"/>
    <p:restoredTop sz="94660"/>
  </p:normalViewPr>
  <p:slideViewPr>
    <p:cSldViewPr snapToGrid="0">
      <p:cViewPr varScale="1">
        <p:scale>
          <a:sx n="61" d="100"/>
          <a:sy n="61" d="100"/>
        </p:scale>
        <p:origin x="72"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1AC86B-A8AA-0641-A1AC-65D3DCD4EB2E}" type="doc">
      <dgm:prSet loTypeId="urn:microsoft.com/office/officeart/2005/8/layout/matrix1" loCatId="" qsTypeId="urn:microsoft.com/office/officeart/2005/8/quickstyle/simple2" qsCatId="simple" csTypeId="urn:microsoft.com/office/officeart/2005/8/colors/colorful1" csCatId="colorful" phldr="1"/>
      <dgm:spPr/>
      <dgm:t>
        <a:bodyPr/>
        <a:lstStyle/>
        <a:p>
          <a:endParaRPr lang="en-US"/>
        </a:p>
      </dgm:t>
    </dgm:pt>
    <dgm:pt modelId="{52DF3803-5375-764C-8CBC-7D3395A8C9F4}">
      <dgm:prSet phldrT="[Text]" custT="1"/>
      <dgm:spPr>
        <a:blipFill rotWithShape="0">
          <a:blip xmlns:r="http://schemas.openxmlformats.org/officeDocument/2006/relationships" r:embed="rId1"/>
          <a:stretch>
            <a:fillRect/>
          </a:stretch>
        </a:blipFill>
      </dgm:spPr>
      <dgm:t>
        <a:bodyPr/>
        <a:lstStyle/>
        <a:p>
          <a:pPr algn="ctr"/>
          <a:endParaRPr lang="en-US" sz="1800"/>
        </a:p>
        <a:p>
          <a:pPr algn="ctr"/>
          <a:endParaRPr lang="en-US" sz="1800"/>
        </a:p>
        <a:p>
          <a:pPr algn="ctr"/>
          <a:endParaRPr lang="en-US" sz="1800"/>
        </a:p>
        <a:p>
          <a:pPr algn="ctr"/>
          <a:endParaRPr lang="en-US" sz="1800"/>
        </a:p>
        <a:p>
          <a:pPr algn="ctr"/>
          <a:endParaRPr lang="en-US" sz="1800"/>
        </a:p>
        <a:p>
          <a:pPr algn="ctr"/>
          <a:r>
            <a:rPr lang="en-US" sz="1800"/>
            <a:t>AMANDA TERRY</a:t>
          </a:r>
        </a:p>
      </dgm:t>
    </dgm:pt>
    <dgm:pt modelId="{9675F60A-354B-B845-B964-31EEF4A68A99}" type="parTrans" cxnId="{3598CB7C-F0C8-4544-B5DC-29E69BBA27C8}">
      <dgm:prSet/>
      <dgm:spPr/>
      <dgm:t>
        <a:bodyPr/>
        <a:lstStyle/>
        <a:p>
          <a:pPr algn="ctr"/>
          <a:endParaRPr lang="en-US"/>
        </a:p>
      </dgm:t>
    </dgm:pt>
    <dgm:pt modelId="{F35D0CD6-B039-5343-A029-963543265760}" type="sibTrans" cxnId="{3598CB7C-F0C8-4544-B5DC-29E69BBA27C8}">
      <dgm:prSet/>
      <dgm:spPr/>
      <dgm:t>
        <a:bodyPr/>
        <a:lstStyle/>
        <a:p>
          <a:pPr algn="ctr"/>
          <a:endParaRPr lang="en-US"/>
        </a:p>
      </dgm:t>
    </dgm:pt>
    <dgm:pt modelId="{F1612C13-2696-7849-A96F-39FF8071746D}">
      <dgm:prSet phldrT="[Text]"/>
      <dgm:spPr>
        <a:blipFill rotWithShape="0">
          <a:blip xmlns:r="http://schemas.openxmlformats.org/officeDocument/2006/relationships" r:embed="rId2"/>
          <a:stretch>
            <a:fillRect/>
          </a:stretch>
        </a:blipFill>
      </dgm:spPr>
      <dgm:t>
        <a:bodyPr/>
        <a:lstStyle/>
        <a:p>
          <a:pPr algn="ctr"/>
          <a:endParaRPr lang="en-US"/>
        </a:p>
        <a:p>
          <a:pPr algn="ctr"/>
          <a:r>
            <a:rPr lang="en-US"/>
            <a:t>Religion - it guides every aspect of my life</a:t>
          </a:r>
        </a:p>
        <a:p>
          <a:pPr algn="ctr"/>
          <a:r>
            <a:rPr lang="en-US"/>
            <a:t>Family - they are the backbone of everything I do</a:t>
          </a:r>
        </a:p>
        <a:p>
          <a:pPr algn="ctr"/>
          <a:r>
            <a:rPr lang="en-US"/>
            <a:t>Friends - they encourage me to continue to give 100%</a:t>
          </a:r>
        </a:p>
        <a:p>
          <a:pPr algn="ctr"/>
          <a:r>
            <a:rPr lang="en-US"/>
            <a:t>Work - I feel privileged knowing that I have helped someone else.</a:t>
          </a:r>
        </a:p>
        <a:p>
          <a:pPr algn="ctr"/>
          <a:r>
            <a:rPr lang="en-US"/>
            <a:t>Reputation - "A name is to be chosen rather than abundant riches"</a:t>
          </a:r>
        </a:p>
      </dgm:t>
    </dgm:pt>
    <dgm:pt modelId="{CF22FB9E-A162-2545-8530-B57F4FD1E9D1}" type="parTrans" cxnId="{370D9E4C-36DD-B94D-AE80-AAB27D03D195}">
      <dgm:prSet/>
      <dgm:spPr/>
      <dgm:t>
        <a:bodyPr/>
        <a:lstStyle/>
        <a:p>
          <a:pPr algn="ctr"/>
          <a:endParaRPr lang="en-US"/>
        </a:p>
      </dgm:t>
    </dgm:pt>
    <dgm:pt modelId="{B442E26B-F4C5-3048-AE15-4C85A25A8842}" type="sibTrans" cxnId="{370D9E4C-36DD-B94D-AE80-AAB27D03D195}">
      <dgm:prSet/>
      <dgm:spPr/>
      <dgm:t>
        <a:bodyPr/>
        <a:lstStyle/>
        <a:p>
          <a:pPr algn="ctr"/>
          <a:endParaRPr lang="en-US"/>
        </a:p>
      </dgm:t>
    </dgm:pt>
    <dgm:pt modelId="{6D0D8607-DE5E-7F47-B686-84BC7FCDC9F5}">
      <dgm:prSet phldrT="[Text]" custT="1"/>
      <dgm:spPr/>
      <dgm:t>
        <a:bodyPr/>
        <a:lstStyle/>
        <a:p>
          <a:pPr algn="ctr"/>
          <a:endParaRPr lang="en-US" sz="1800"/>
        </a:p>
        <a:p>
          <a:pPr algn="ctr"/>
          <a:endParaRPr lang="en-US" sz="1400"/>
        </a:p>
        <a:p>
          <a:pPr algn="ctr"/>
          <a:endParaRPr lang="en-US" sz="1400"/>
        </a:p>
      </dgm:t>
    </dgm:pt>
    <dgm:pt modelId="{D98BFFD2-E1B2-2544-8787-932797E7B8C1}" type="parTrans" cxnId="{E68CEDA3-2730-3141-BC77-E60D245CD13E}">
      <dgm:prSet/>
      <dgm:spPr/>
      <dgm:t>
        <a:bodyPr/>
        <a:lstStyle/>
        <a:p>
          <a:pPr algn="ctr"/>
          <a:endParaRPr lang="en-US"/>
        </a:p>
      </dgm:t>
    </dgm:pt>
    <dgm:pt modelId="{5FB74375-77FE-E94A-9013-5162D90CA175}" type="sibTrans" cxnId="{E68CEDA3-2730-3141-BC77-E60D245CD13E}">
      <dgm:prSet/>
      <dgm:spPr/>
      <dgm:t>
        <a:bodyPr/>
        <a:lstStyle/>
        <a:p>
          <a:pPr algn="ctr"/>
          <a:endParaRPr lang="en-US"/>
        </a:p>
      </dgm:t>
    </dgm:pt>
    <dgm:pt modelId="{BE75743E-C0EB-D241-AFEC-EC5067FD31EC}">
      <dgm:prSet phldrT="[Text]"/>
      <dgm:spPr/>
      <dgm:t>
        <a:bodyPr>
          <a:prstTxWarp prst="textPlain">
            <a:avLst/>
          </a:prstTxWarp>
        </a:bodyPr>
        <a:lstStyle/>
        <a:p>
          <a:pPr algn="ctr"/>
          <a:endParaRPr lang="en-US" dirty="0"/>
        </a:p>
        <a:p>
          <a:pPr algn="ctr"/>
          <a:r>
            <a:rPr lang="en-US" dirty="0"/>
            <a:t>Practice  diligently and intently with a view </a:t>
          </a:r>
        </a:p>
        <a:p>
          <a:pPr algn="ctr"/>
          <a:r>
            <a:rPr lang="en-US" dirty="0"/>
            <a:t>to becoming a member of an orchestra </a:t>
          </a:r>
        </a:p>
        <a:p>
          <a:pPr algn="ctr"/>
          <a:r>
            <a:rPr lang="en-US" dirty="0"/>
            <a:t>that I have always hoped to join.</a:t>
          </a:r>
        </a:p>
        <a:p>
          <a:pPr algn="ctr"/>
          <a:r>
            <a:rPr lang="en-US" dirty="0"/>
            <a:t>Continue to devote my time and energy</a:t>
          </a:r>
        </a:p>
        <a:p>
          <a:pPr algn="ctr"/>
          <a:r>
            <a:rPr lang="en-US" dirty="0"/>
            <a:t> to teaching others about the Bible.</a:t>
          </a:r>
        </a:p>
        <a:p>
          <a:pPr algn="ctr"/>
          <a:r>
            <a:rPr lang="en-US" dirty="0"/>
            <a:t>Continue to make progress in making </a:t>
          </a:r>
        </a:p>
        <a:p>
          <a:pPr algn="ctr"/>
          <a:r>
            <a:rPr lang="en-US" dirty="0"/>
            <a:t>wise financial decisions.</a:t>
          </a:r>
        </a:p>
        <a:p>
          <a:pPr algn="ctr"/>
          <a:endParaRPr lang="en-US" dirty="0"/>
        </a:p>
        <a:p>
          <a:pPr algn="ctr"/>
          <a:endParaRPr lang="en-US" dirty="0"/>
        </a:p>
      </dgm:t>
    </dgm:pt>
    <dgm:pt modelId="{49B3E379-2FD4-4143-B3AD-A1C0D55617B5}" type="parTrans" cxnId="{6121C80B-D060-4145-9085-74C75C433175}">
      <dgm:prSet/>
      <dgm:spPr/>
      <dgm:t>
        <a:bodyPr/>
        <a:lstStyle/>
        <a:p>
          <a:pPr algn="ctr"/>
          <a:endParaRPr lang="en-US"/>
        </a:p>
      </dgm:t>
    </dgm:pt>
    <dgm:pt modelId="{E88A2954-5096-1C4E-9D2A-85A41E8C5FD1}" type="sibTrans" cxnId="{6121C80B-D060-4145-9085-74C75C433175}">
      <dgm:prSet/>
      <dgm:spPr/>
      <dgm:t>
        <a:bodyPr/>
        <a:lstStyle/>
        <a:p>
          <a:pPr algn="ctr"/>
          <a:endParaRPr lang="en-US"/>
        </a:p>
      </dgm:t>
    </dgm:pt>
    <dgm:pt modelId="{50109E05-9960-3943-A2DE-AE1B765A3EDC}">
      <dgm:prSet phldrT="[Text]" custT="1"/>
      <dgm:spPr/>
      <dgm:t>
        <a:bodyPr/>
        <a:lstStyle/>
        <a:p>
          <a:pPr algn="ctr"/>
          <a:r>
            <a:rPr lang="en-US" sz="1400" dirty="0"/>
            <a:t>Long Term Goal - </a:t>
          </a:r>
        </a:p>
        <a:p>
          <a:pPr algn="ctr"/>
          <a:r>
            <a:rPr lang="en-US" sz="1400" dirty="0"/>
            <a:t>By December 2014, I would like to have my house 100% paid for and I will do this by paying an extra $200 per month.</a:t>
          </a:r>
        </a:p>
        <a:p>
          <a:pPr algn="ctr"/>
          <a:endParaRPr lang="en-US" sz="1400" dirty="0"/>
        </a:p>
        <a:p>
          <a:pPr algn="ctr"/>
          <a:r>
            <a:rPr lang="en-US" sz="1400" dirty="0"/>
            <a:t>Short Term Goal - </a:t>
          </a:r>
        </a:p>
        <a:p>
          <a:pPr algn="ctr"/>
          <a:r>
            <a:rPr lang="en-US" sz="1400" dirty="0"/>
            <a:t>By December 2013, I would like to be a part of an orchestra that provides music for various movies and CD's and I will be able to do this by continuously practicing and submitting a recording of my music.</a:t>
          </a:r>
        </a:p>
        <a:p>
          <a:pPr algn="ctr"/>
          <a:endParaRPr lang="en-US" sz="1400" dirty="0"/>
        </a:p>
      </dgm:t>
    </dgm:pt>
    <dgm:pt modelId="{8EC036C3-8CC2-4C41-82AA-973AA8184F25}" type="parTrans" cxnId="{AFEDC2DD-AE4D-154B-A3F7-8EB46B3C93B1}">
      <dgm:prSet/>
      <dgm:spPr/>
      <dgm:t>
        <a:bodyPr/>
        <a:lstStyle/>
        <a:p>
          <a:pPr algn="ctr"/>
          <a:endParaRPr lang="en-US"/>
        </a:p>
      </dgm:t>
    </dgm:pt>
    <dgm:pt modelId="{66A7B153-3D2E-CA48-9909-087AF99D7803}" type="sibTrans" cxnId="{AFEDC2DD-AE4D-154B-A3F7-8EB46B3C93B1}">
      <dgm:prSet/>
      <dgm:spPr/>
      <dgm:t>
        <a:bodyPr/>
        <a:lstStyle/>
        <a:p>
          <a:pPr algn="ctr"/>
          <a:endParaRPr lang="en-US"/>
        </a:p>
      </dgm:t>
    </dgm:pt>
    <dgm:pt modelId="{EB44D1DD-D5D8-BF41-8239-F103F98F586E}" type="pres">
      <dgm:prSet presAssocID="{8B1AC86B-A8AA-0641-A1AC-65D3DCD4EB2E}" presName="diagram" presStyleCnt="0">
        <dgm:presLayoutVars>
          <dgm:chMax val="1"/>
          <dgm:dir/>
          <dgm:animLvl val="ctr"/>
          <dgm:resizeHandles val="exact"/>
        </dgm:presLayoutVars>
      </dgm:prSet>
      <dgm:spPr/>
      <dgm:t>
        <a:bodyPr/>
        <a:lstStyle/>
        <a:p>
          <a:endParaRPr lang="en-US"/>
        </a:p>
      </dgm:t>
    </dgm:pt>
    <dgm:pt modelId="{2EAB6FA6-E4E2-1C43-B1BA-10AFFCBC6826}" type="pres">
      <dgm:prSet presAssocID="{8B1AC86B-A8AA-0641-A1AC-65D3DCD4EB2E}" presName="matrix" presStyleCnt="0"/>
      <dgm:spPr/>
    </dgm:pt>
    <dgm:pt modelId="{76851528-48B3-AA44-8616-A3BE9965CBCE}" type="pres">
      <dgm:prSet presAssocID="{8B1AC86B-A8AA-0641-A1AC-65D3DCD4EB2E}" presName="tile1" presStyleLbl="node1" presStyleIdx="0" presStyleCnt="4" custLinFactNeighborX="0" custLinFactNeighborY="279"/>
      <dgm:spPr/>
      <dgm:t>
        <a:bodyPr/>
        <a:lstStyle/>
        <a:p>
          <a:endParaRPr lang="en-US"/>
        </a:p>
      </dgm:t>
    </dgm:pt>
    <dgm:pt modelId="{20A0B1B9-8F45-ED4A-90BA-56F21865DA21}" type="pres">
      <dgm:prSet presAssocID="{8B1AC86B-A8AA-0641-A1AC-65D3DCD4EB2E}" presName="tile1text" presStyleLbl="node1" presStyleIdx="0" presStyleCnt="4">
        <dgm:presLayoutVars>
          <dgm:chMax val="0"/>
          <dgm:chPref val="0"/>
          <dgm:bulletEnabled val="1"/>
        </dgm:presLayoutVars>
      </dgm:prSet>
      <dgm:spPr/>
      <dgm:t>
        <a:bodyPr/>
        <a:lstStyle/>
        <a:p>
          <a:endParaRPr lang="en-US"/>
        </a:p>
      </dgm:t>
    </dgm:pt>
    <dgm:pt modelId="{134660EB-7975-3140-B20A-98E4569379D8}" type="pres">
      <dgm:prSet presAssocID="{8B1AC86B-A8AA-0641-A1AC-65D3DCD4EB2E}" presName="tile2" presStyleLbl="node1" presStyleIdx="1" presStyleCnt="4" custLinFactNeighborX="-849" custLinFactNeighborY="-2965"/>
      <dgm:spPr/>
      <dgm:t>
        <a:bodyPr/>
        <a:lstStyle/>
        <a:p>
          <a:endParaRPr lang="en-US"/>
        </a:p>
      </dgm:t>
    </dgm:pt>
    <dgm:pt modelId="{D21CEACD-2637-E544-9A3A-BDFAF8D61372}" type="pres">
      <dgm:prSet presAssocID="{8B1AC86B-A8AA-0641-A1AC-65D3DCD4EB2E}" presName="tile2text" presStyleLbl="node1" presStyleIdx="1" presStyleCnt="4">
        <dgm:presLayoutVars>
          <dgm:chMax val="0"/>
          <dgm:chPref val="0"/>
          <dgm:bulletEnabled val="1"/>
        </dgm:presLayoutVars>
      </dgm:prSet>
      <dgm:spPr/>
      <dgm:t>
        <a:bodyPr/>
        <a:lstStyle/>
        <a:p>
          <a:endParaRPr lang="en-US"/>
        </a:p>
      </dgm:t>
    </dgm:pt>
    <dgm:pt modelId="{84F231E1-219C-F346-BD3D-88F004C208C4}" type="pres">
      <dgm:prSet presAssocID="{8B1AC86B-A8AA-0641-A1AC-65D3DCD4EB2E}" presName="tile3" presStyleLbl="node1" presStyleIdx="2" presStyleCnt="4" custLinFactNeighborX="849" custLinFactNeighborY="0"/>
      <dgm:spPr/>
      <dgm:t>
        <a:bodyPr/>
        <a:lstStyle/>
        <a:p>
          <a:endParaRPr lang="en-US"/>
        </a:p>
      </dgm:t>
    </dgm:pt>
    <dgm:pt modelId="{519993DB-3751-614F-AB63-028E7DA696AE}" type="pres">
      <dgm:prSet presAssocID="{8B1AC86B-A8AA-0641-A1AC-65D3DCD4EB2E}" presName="tile3text" presStyleLbl="node1" presStyleIdx="2" presStyleCnt="4">
        <dgm:presLayoutVars>
          <dgm:chMax val="0"/>
          <dgm:chPref val="0"/>
          <dgm:bulletEnabled val="1"/>
        </dgm:presLayoutVars>
      </dgm:prSet>
      <dgm:spPr/>
      <dgm:t>
        <a:bodyPr/>
        <a:lstStyle/>
        <a:p>
          <a:endParaRPr lang="en-US"/>
        </a:p>
      </dgm:t>
    </dgm:pt>
    <dgm:pt modelId="{4235810E-C065-EC4A-A06D-BCEFB42BAC1C}" type="pres">
      <dgm:prSet presAssocID="{8B1AC86B-A8AA-0641-A1AC-65D3DCD4EB2E}" presName="tile4" presStyleLbl="node1" presStyleIdx="3" presStyleCnt="4"/>
      <dgm:spPr/>
      <dgm:t>
        <a:bodyPr/>
        <a:lstStyle/>
        <a:p>
          <a:endParaRPr lang="en-US"/>
        </a:p>
      </dgm:t>
    </dgm:pt>
    <dgm:pt modelId="{297D7954-C186-7C4B-B5D3-96F139CD3843}" type="pres">
      <dgm:prSet presAssocID="{8B1AC86B-A8AA-0641-A1AC-65D3DCD4EB2E}" presName="tile4text" presStyleLbl="node1" presStyleIdx="3" presStyleCnt="4">
        <dgm:presLayoutVars>
          <dgm:chMax val="0"/>
          <dgm:chPref val="0"/>
          <dgm:bulletEnabled val="1"/>
        </dgm:presLayoutVars>
      </dgm:prSet>
      <dgm:spPr/>
      <dgm:t>
        <a:bodyPr/>
        <a:lstStyle/>
        <a:p>
          <a:endParaRPr lang="en-US"/>
        </a:p>
      </dgm:t>
    </dgm:pt>
    <dgm:pt modelId="{61EBE482-20F4-F743-8E4C-2AA428991FE0}" type="pres">
      <dgm:prSet presAssocID="{8B1AC86B-A8AA-0641-A1AC-65D3DCD4EB2E}" presName="centerTile" presStyleLbl="fgShp" presStyleIdx="0" presStyleCnt="1" custScaleX="77322" custScaleY="80674">
        <dgm:presLayoutVars>
          <dgm:chMax val="0"/>
          <dgm:chPref val="0"/>
        </dgm:presLayoutVars>
      </dgm:prSet>
      <dgm:spPr/>
      <dgm:t>
        <a:bodyPr/>
        <a:lstStyle/>
        <a:p>
          <a:endParaRPr lang="en-US"/>
        </a:p>
      </dgm:t>
    </dgm:pt>
  </dgm:ptLst>
  <dgm:cxnLst>
    <dgm:cxn modelId="{E68CEDA3-2730-3141-BC77-E60D245CD13E}" srcId="{52DF3803-5375-764C-8CBC-7D3395A8C9F4}" destId="{6D0D8607-DE5E-7F47-B686-84BC7FCDC9F5}" srcOrd="1" destOrd="0" parTransId="{D98BFFD2-E1B2-2544-8787-932797E7B8C1}" sibTransId="{5FB74375-77FE-E94A-9013-5162D90CA175}"/>
    <dgm:cxn modelId="{144D7025-E2A7-4226-919F-FA6153536D7D}" type="presOf" srcId="{BE75743E-C0EB-D241-AFEC-EC5067FD31EC}" destId="{84F231E1-219C-F346-BD3D-88F004C208C4}" srcOrd="0" destOrd="0" presId="urn:microsoft.com/office/officeart/2005/8/layout/matrix1"/>
    <dgm:cxn modelId="{A7D6D93A-5FAF-45BA-8F36-3BCBDCFAC458}" type="presOf" srcId="{BE75743E-C0EB-D241-AFEC-EC5067FD31EC}" destId="{519993DB-3751-614F-AB63-028E7DA696AE}" srcOrd="1" destOrd="0" presId="urn:microsoft.com/office/officeart/2005/8/layout/matrix1"/>
    <dgm:cxn modelId="{D915D28F-130A-400C-983A-9152E4B8CE93}" type="presOf" srcId="{6D0D8607-DE5E-7F47-B686-84BC7FCDC9F5}" destId="{D21CEACD-2637-E544-9A3A-BDFAF8D61372}" srcOrd="1" destOrd="0" presId="urn:microsoft.com/office/officeart/2005/8/layout/matrix1"/>
    <dgm:cxn modelId="{4218FF83-B99D-4420-A718-FF52DE8E380B}" type="presOf" srcId="{F1612C13-2696-7849-A96F-39FF8071746D}" destId="{76851528-48B3-AA44-8616-A3BE9965CBCE}" srcOrd="0" destOrd="0" presId="urn:microsoft.com/office/officeart/2005/8/layout/matrix1"/>
    <dgm:cxn modelId="{6CE271EF-284C-4F32-90A9-15B4ABC61709}" type="presOf" srcId="{50109E05-9960-3943-A2DE-AE1B765A3EDC}" destId="{297D7954-C186-7C4B-B5D3-96F139CD3843}" srcOrd="1" destOrd="0" presId="urn:microsoft.com/office/officeart/2005/8/layout/matrix1"/>
    <dgm:cxn modelId="{D59433C2-7192-4A66-840A-AE043C188C0A}" type="presOf" srcId="{50109E05-9960-3943-A2DE-AE1B765A3EDC}" destId="{4235810E-C065-EC4A-A06D-BCEFB42BAC1C}" srcOrd="0" destOrd="0" presId="urn:microsoft.com/office/officeart/2005/8/layout/matrix1"/>
    <dgm:cxn modelId="{17ACD2BF-8805-489E-ACEB-AECD5468EDFA}" type="presOf" srcId="{F1612C13-2696-7849-A96F-39FF8071746D}" destId="{20A0B1B9-8F45-ED4A-90BA-56F21865DA21}" srcOrd="1" destOrd="0" presId="urn:microsoft.com/office/officeart/2005/8/layout/matrix1"/>
    <dgm:cxn modelId="{370D9E4C-36DD-B94D-AE80-AAB27D03D195}" srcId="{52DF3803-5375-764C-8CBC-7D3395A8C9F4}" destId="{F1612C13-2696-7849-A96F-39FF8071746D}" srcOrd="0" destOrd="0" parTransId="{CF22FB9E-A162-2545-8530-B57F4FD1E9D1}" sibTransId="{B442E26B-F4C5-3048-AE15-4C85A25A8842}"/>
    <dgm:cxn modelId="{7A3B58CE-6F98-4060-B62B-BF334679DEA3}" type="presOf" srcId="{6D0D8607-DE5E-7F47-B686-84BC7FCDC9F5}" destId="{134660EB-7975-3140-B20A-98E4569379D8}" srcOrd="0" destOrd="0" presId="urn:microsoft.com/office/officeart/2005/8/layout/matrix1"/>
    <dgm:cxn modelId="{21166006-8864-4CAC-8CE9-1381C239E087}" type="presOf" srcId="{8B1AC86B-A8AA-0641-A1AC-65D3DCD4EB2E}" destId="{EB44D1DD-D5D8-BF41-8239-F103F98F586E}" srcOrd="0" destOrd="0" presId="urn:microsoft.com/office/officeart/2005/8/layout/matrix1"/>
    <dgm:cxn modelId="{AFEDC2DD-AE4D-154B-A3F7-8EB46B3C93B1}" srcId="{52DF3803-5375-764C-8CBC-7D3395A8C9F4}" destId="{50109E05-9960-3943-A2DE-AE1B765A3EDC}" srcOrd="3" destOrd="0" parTransId="{8EC036C3-8CC2-4C41-82AA-973AA8184F25}" sibTransId="{66A7B153-3D2E-CA48-9909-087AF99D7803}"/>
    <dgm:cxn modelId="{43F61E1B-FBA0-4530-80B5-D8B0E6A41E4A}" type="presOf" srcId="{52DF3803-5375-764C-8CBC-7D3395A8C9F4}" destId="{61EBE482-20F4-F743-8E4C-2AA428991FE0}" srcOrd="0" destOrd="0" presId="urn:microsoft.com/office/officeart/2005/8/layout/matrix1"/>
    <dgm:cxn modelId="{3598CB7C-F0C8-4544-B5DC-29E69BBA27C8}" srcId="{8B1AC86B-A8AA-0641-A1AC-65D3DCD4EB2E}" destId="{52DF3803-5375-764C-8CBC-7D3395A8C9F4}" srcOrd="0" destOrd="0" parTransId="{9675F60A-354B-B845-B964-31EEF4A68A99}" sibTransId="{F35D0CD6-B039-5343-A029-963543265760}"/>
    <dgm:cxn modelId="{6121C80B-D060-4145-9085-74C75C433175}" srcId="{52DF3803-5375-764C-8CBC-7D3395A8C9F4}" destId="{BE75743E-C0EB-D241-AFEC-EC5067FD31EC}" srcOrd="2" destOrd="0" parTransId="{49B3E379-2FD4-4143-B3AD-A1C0D55617B5}" sibTransId="{E88A2954-5096-1C4E-9D2A-85A41E8C5FD1}"/>
    <dgm:cxn modelId="{C83B2A9C-C560-46D0-9034-8F42EC74A55A}" type="presParOf" srcId="{EB44D1DD-D5D8-BF41-8239-F103F98F586E}" destId="{2EAB6FA6-E4E2-1C43-B1BA-10AFFCBC6826}" srcOrd="0" destOrd="0" presId="urn:microsoft.com/office/officeart/2005/8/layout/matrix1"/>
    <dgm:cxn modelId="{9D117FE5-504F-48FF-81A0-B5B861182F81}" type="presParOf" srcId="{2EAB6FA6-E4E2-1C43-B1BA-10AFFCBC6826}" destId="{76851528-48B3-AA44-8616-A3BE9965CBCE}" srcOrd="0" destOrd="0" presId="urn:microsoft.com/office/officeart/2005/8/layout/matrix1"/>
    <dgm:cxn modelId="{D9B67825-53F5-436A-88F1-037DBC199AC0}" type="presParOf" srcId="{2EAB6FA6-E4E2-1C43-B1BA-10AFFCBC6826}" destId="{20A0B1B9-8F45-ED4A-90BA-56F21865DA21}" srcOrd="1" destOrd="0" presId="urn:microsoft.com/office/officeart/2005/8/layout/matrix1"/>
    <dgm:cxn modelId="{93BA8D57-907D-403C-97F4-0495099403AE}" type="presParOf" srcId="{2EAB6FA6-E4E2-1C43-B1BA-10AFFCBC6826}" destId="{134660EB-7975-3140-B20A-98E4569379D8}" srcOrd="2" destOrd="0" presId="urn:microsoft.com/office/officeart/2005/8/layout/matrix1"/>
    <dgm:cxn modelId="{B0429D4B-5E13-4606-9053-EF1CF4261B2A}" type="presParOf" srcId="{2EAB6FA6-E4E2-1C43-B1BA-10AFFCBC6826}" destId="{D21CEACD-2637-E544-9A3A-BDFAF8D61372}" srcOrd="3" destOrd="0" presId="urn:microsoft.com/office/officeart/2005/8/layout/matrix1"/>
    <dgm:cxn modelId="{5A8AC1E8-CB14-4FF9-B7ED-5914C64A7548}" type="presParOf" srcId="{2EAB6FA6-E4E2-1C43-B1BA-10AFFCBC6826}" destId="{84F231E1-219C-F346-BD3D-88F004C208C4}" srcOrd="4" destOrd="0" presId="urn:microsoft.com/office/officeart/2005/8/layout/matrix1"/>
    <dgm:cxn modelId="{99AC399C-155B-4B7B-9CB2-2DA2340BDF16}" type="presParOf" srcId="{2EAB6FA6-E4E2-1C43-B1BA-10AFFCBC6826}" destId="{519993DB-3751-614F-AB63-028E7DA696AE}" srcOrd="5" destOrd="0" presId="urn:microsoft.com/office/officeart/2005/8/layout/matrix1"/>
    <dgm:cxn modelId="{AAB1BC4A-2823-4974-B355-F03A0F4C1A12}" type="presParOf" srcId="{2EAB6FA6-E4E2-1C43-B1BA-10AFFCBC6826}" destId="{4235810E-C065-EC4A-A06D-BCEFB42BAC1C}" srcOrd="6" destOrd="0" presId="urn:microsoft.com/office/officeart/2005/8/layout/matrix1"/>
    <dgm:cxn modelId="{C6EE4FD3-E4B1-41E0-A6E3-19047FC5C7ED}" type="presParOf" srcId="{2EAB6FA6-E4E2-1C43-B1BA-10AFFCBC6826}" destId="{297D7954-C186-7C4B-B5D3-96F139CD3843}" srcOrd="7" destOrd="0" presId="urn:microsoft.com/office/officeart/2005/8/layout/matrix1"/>
    <dgm:cxn modelId="{EA9F3903-B02D-4329-85C8-084E26027DD4}" type="presParOf" srcId="{EB44D1DD-D5D8-BF41-8239-F103F98F586E}" destId="{61EBE482-20F4-F743-8E4C-2AA428991FE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22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219" y="0"/>
            <a:ext cx="2971227" cy="458788"/>
          </a:xfrm>
          <a:prstGeom prst="rect">
            <a:avLst/>
          </a:prstGeom>
        </p:spPr>
        <p:txBody>
          <a:bodyPr vert="horz" lIns="91440" tIns="45720" rIns="91440" bIns="45720" rtlCol="0"/>
          <a:lstStyle>
            <a:lvl1pPr algn="r">
              <a:defRPr sz="1200"/>
            </a:lvl1pPr>
          </a:lstStyle>
          <a:p>
            <a:fld id="{4808ACB9-2648-4739-A3E1-81F2FED92C1B}" type="datetimeFigureOut">
              <a:rPr lang="en-US" smtClean="0"/>
              <a:t>5/24/2016</a:t>
            </a:fld>
            <a:endParaRPr lang="en-US"/>
          </a:p>
        </p:txBody>
      </p:sp>
      <p:sp>
        <p:nvSpPr>
          <p:cNvPr id="4" name="Footer Placeholder 3"/>
          <p:cNvSpPr>
            <a:spLocks noGrp="1"/>
          </p:cNvSpPr>
          <p:nvPr>
            <p:ph type="ftr" sz="quarter" idx="2"/>
          </p:nvPr>
        </p:nvSpPr>
        <p:spPr>
          <a:xfrm>
            <a:off x="0" y="8685226"/>
            <a:ext cx="297122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219" y="8685226"/>
            <a:ext cx="2971227" cy="458787"/>
          </a:xfrm>
          <a:prstGeom prst="rect">
            <a:avLst/>
          </a:prstGeom>
        </p:spPr>
        <p:txBody>
          <a:bodyPr vert="horz" lIns="91440" tIns="45720" rIns="91440" bIns="45720" rtlCol="0" anchor="b"/>
          <a:lstStyle>
            <a:lvl1pPr algn="r">
              <a:defRPr sz="1200"/>
            </a:lvl1pPr>
          </a:lstStyle>
          <a:p>
            <a:fld id="{836E5960-1E2C-45CE-A874-D330A5C19445}" type="slidenum">
              <a:rPr lang="en-US" smtClean="0"/>
              <a:t>‹#›</a:t>
            </a:fld>
            <a:endParaRPr lang="en-US"/>
          </a:p>
        </p:txBody>
      </p:sp>
    </p:spTree>
    <p:extLst>
      <p:ext uri="{BB962C8B-B14F-4D97-AF65-F5344CB8AC3E}">
        <p14:creationId xmlns:p14="http://schemas.microsoft.com/office/powerpoint/2010/main" val="3130921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22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214" y="0"/>
            <a:ext cx="2971227" cy="458788"/>
          </a:xfrm>
          <a:prstGeom prst="rect">
            <a:avLst/>
          </a:prstGeom>
        </p:spPr>
        <p:txBody>
          <a:bodyPr vert="horz" lIns="91440" tIns="45720" rIns="91440" bIns="45720" rtlCol="0"/>
          <a:lstStyle>
            <a:lvl1pPr algn="r">
              <a:defRPr sz="1200"/>
            </a:lvl1pPr>
          </a:lstStyle>
          <a:p>
            <a:fld id="{FAA3D588-04F5-4CF9-B46C-1E7EA844218C}" type="datetimeFigureOut">
              <a:rPr lang="en-US" smtClean="0"/>
              <a:t>5/24/2016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268" y="4400550"/>
            <a:ext cx="5485464"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6"/>
            <a:ext cx="2971228"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214" y="8685216"/>
            <a:ext cx="2971227" cy="458787"/>
          </a:xfrm>
          <a:prstGeom prst="rect">
            <a:avLst/>
          </a:prstGeom>
        </p:spPr>
        <p:txBody>
          <a:bodyPr vert="horz" lIns="91440" tIns="45720" rIns="91440" bIns="45720" rtlCol="0" anchor="b"/>
          <a:lstStyle>
            <a:lvl1pPr algn="r">
              <a:defRPr sz="1200"/>
            </a:lvl1pPr>
          </a:lstStyle>
          <a:p>
            <a:fld id="{4BF721EF-9174-45F6-9020-BF06AB6DF4FC}" type="slidenum">
              <a:rPr lang="en-US" smtClean="0"/>
              <a:t>‹#›</a:t>
            </a:fld>
            <a:endParaRPr lang="en-US"/>
          </a:p>
        </p:txBody>
      </p:sp>
    </p:spTree>
    <p:extLst>
      <p:ext uri="{BB962C8B-B14F-4D97-AF65-F5344CB8AC3E}">
        <p14:creationId xmlns:p14="http://schemas.microsoft.com/office/powerpoint/2010/main" val="76709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F721EF-9174-45F6-9020-BF06AB6DF4FC}" type="slidenum">
              <a:rPr lang="en-US" smtClean="0"/>
              <a:t>11</a:t>
            </a:fld>
            <a:endParaRPr lang="en-US"/>
          </a:p>
        </p:txBody>
      </p:sp>
    </p:spTree>
    <p:extLst>
      <p:ext uri="{BB962C8B-B14F-4D97-AF65-F5344CB8AC3E}">
        <p14:creationId xmlns:p14="http://schemas.microsoft.com/office/powerpoint/2010/main" val="313261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403195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352828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56630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2392622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93660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415839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160666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346749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3139596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91D762-354D-4C73-835D-413CEB4ED592}" type="datetimeFigureOut">
              <a:rPr lang="en-US" smtClean="0"/>
              <a:t>5/24/2016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109226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91D762-354D-4C73-835D-413CEB4ED592}" type="datetimeFigureOut">
              <a:rPr lang="en-US" smtClean="0"/>
              <a:t>5/24/2016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3709244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91D762-354D-4C73-835D-413CEB4ED592}" type="datetimeFigureOut">
              <a:rPr lang="en-US" smtClean="0"/>
              <a:t>5/24/2016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409662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91D762-354D-4C73-835D-413CEB4ED592}" type="datetimeFigureOut">
              <a:rPr lang="en-US" smtClean="0"/>
              <a:t>5/24/2016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47488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1D762-354D-4C73-835D-413CEB4ED592}" type="datetimeFigureOut">
              <a:rPr lang="en-US" smtClean="0"/>
              <a:t>5/24/2016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147451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1D762-354D-4C73-835D-413CEB4ED592}" type="datetimeFigureOut">
              <a:rPr lang="en-US" smtClean="0"/>
              <a:t>5/24/2016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63643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1D762-354D-4C73-835D-413CEB4ED592}" type="datetimeFigureOut">
              <a:rPr lang="en-US" smtClean="0"/>
              <a:t>5/24/2016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A0855-D03C-4A43-8B0B-0C49FDC4F77B}" type="slidenum">
              <a:rPr lang="en-US" smtClean="0"/>
              <a:t>‹#›</a:t>
            </a:fld>
            <a:endParaRPr lang="en-US"/>
          </a:p>
        </p:txBody>
      </p:sp>
    </p:spTree>
    <p:extLst>
      <p:ext uri="{BB962C8B-B14F-4D97-AF65-F5344CB8AC3E}">
        <p14:creationId xmlns:p14="http://schemas.microsoft.com/office/powerpoint/2010/main" val="267364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91D762-354D-4C73-835D-413CEB4ED592}" type="datetimeFigureOut">
              <a:rPr lang="en-US" smtClean="0"/>
              <a:t>5/24/2016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5A0855-D03C-4A43-8B0B-0C49FDC4F77B}" type="slidenum">
              <a:rPr lang="en-US" smtClean="0"/>
              <a:t>‹#›</a:t>
            </a:fld>
            <a:endParaRPr lang="en-US"/>
          </a:p>
        </p:txBody>
      </p:sp>
    </p:spTree>
    <p:extLst>
      <p:ext uri="{BB962C8B-B14F-4D97-AF65-F5344CB8AC3E}">
        <p14:creationId xmlns:p14="http://schemas.microsoft.com/office/powerpoint/2010/main" val="3978519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everfi.net/"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Dvq5aQr1eh0" TargetMode="External"/><Relationship Id="rId2" Type="http://schemas.openxmlformats.org/officeDocument/2006/relationships/hyperlink" Target="https://www.youtube.com/watch?v=GbO3W18ndZY" TargetMode="External"/><Relationship Id="rId1" Type="http://schemas.openxmlformats.org/officeDocument/2006/relationships/slideLayout" Target="../slideLayouts/slideLayout2.xml"/><Relationship Id="rId4" Type="http://schemas.openxmlformats.org/officeDocument/2006/relationships/hyperlink" Target="https://www.youtube.com/watch?v=lUV65sV8nu0" TargetMode="External"/></Relationships>
</file>

<file path=ppt/slides/_rels/slide111.xml.rels><?xml version="1.0" encoding="UTF-8" standalone="yes"?>
<Relationships xmlns="http://schemas.openxmlformats.org/package/2006/relationships"><Relationship Id="rId2" Type="http://schemas.openxmlformats.org/officeDocument/2006/relationships/hyperlink" Target="http://www.youtube.com/watch?v=NYeBLcAwX1A"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hyperlink" Target="http://www.imdb.com/name/nm0176723/?ref_=tt_cl_t4" TargetMode="External"/><Relationship Id="rId13" Type="http://schemas.openxmlformats.org/officeDocument/2006/relationships/hyperlink" Target="http://www.imdb.com/character/ch0145952/?ref_=tt_cl_t6" TargetMode="External"/><Relationship Id="rId18" Type="http://schemas.openxmlformats.org/officeDocument/2006/relationships/hyperlink" Target="http://www.imdb.com/name/nm0000242/?ref_=tt_cl_i1" TargetMode="External"/><Relationship Id="rId3" Type="http://schemas.openxmlformats.org/officeDocument/2006/relationships/hyperlink" Target="http://www.imdb.com/character/ch0018027/?ref_=tt_cl_t1" TargetMode="External"/><Relationship Id="rId21" Type="http://schemas.openxmlformats.org/officeDocument/2006/relationships/image" Target="../media/image33.jpeg"/><Relationship Id="rId7" Type="http://schemas.openxmlformats.org/officeDocument/2006/relationships/hyperlink" Target="http://www.imdb.com/character/ch0018028/?ref_=tt_cl_t3" TargetMode="External"/><Relationship Id="rId12" Type="http://schemas.openxmlformats.org/officeDocument/2006/relationships/hyperlink" Target="http://www.imdb.com/name/nm0009716/?ref_=tt_cl_t6" TargetMode="External"/><Relationship Id="rId17" Type="http://schemas.openxmlformats.org/officeDocument/2006/relationships/hyperlink" Target="http://www.imdb.com/character/ch0145954/?ref_=tt_cl_t8" TargetMode="External"/><Relationship Id="rId2" Type="http://schemas.openxmlformats.org/officeDocument/2006/relationships/hyperlink" Target="http://www.imdb.com/name/nm0000242/?ref_=tt_cl_t1" TargetMode="External"/><Relationship Id="rId16" Type="http://schemas.openxmlformats.org/officeDocument/2006/relationships/hyperlink" Target="http://www.imdb.com/name/nm0446672/?ref_=tt_cl_t8" TargetMode="External"/><Relationship Id="rId20" Type="http://schemas.openxmlformats.org/officeDocument/2006/relationships/hyperlink" Target="http://www.imdb.com/name/nm0001427/?ref_=tt_cl_i2" TargetMode="External"/><Relationship Id="rId1" Type="http://schemas.openxmlformats.org/officeDocument/2006/relationships/slideLayout" Target="../slideLayouts/slideLayout2.xml"/><Relationship Id="rId6" Type="http://schemas.openxmlformats.org/officeDocument/2006/relationships/hyperlink" Target="http://www.imdb.com/name/nm0006969/?ref_=tt_cl_t3" TargetMode="External"/><Relationship Id="rId11" Type="http://schemas.openxmlformats.org/officeDocument/2006/relationships/hyperlink" Target="http://www.imdb.com/character/ch0145951/?ref_=tt_cl_t5" TargetMode="External"/><Relationship Id="rId5" Type="http://schemas.openxmlformats.org/officeDocument/2006/relationships/hyperlink" Target="http://www.imdb.com/character/ch0018029/?ref_=tt_cl_t2" TargetMode="External"/><Relationship Id="rId15" Type="http://schemas.openxmlformats.org/officeDocument/2006/relationships/hyperlink" Target="http://www.imdb.com/character/ch0145953/?ref_=tt_cl_t7" TargetMode="External"/><Relationship Id="rId23" Type="http://schemas.openxmlformats.org/officeDocument/2006/relationships/image" Target="../media/image34.jpeg"/><Relationship Id="rId10" Type="http://schemas.openxmlformats.org/officeDocument/2006/relationships/hyperlink" Target="http://www.imdb.com/name/nm0728346/?ref_=tt_cl_t5" TargetMode="External"/><Relationship Id="rId19" Type="http://schemas.openxmlformats.org/officeDocument/2006/relationships/image" Target="../media/image32.jpeg"/><Relationship Id="rId4" Type="http://schemas.openxmlformats.org/officeDocument/2006/relationships/hyperlink" Target="http://www.imdb.com/name/nm0001427/?ref_=tt_cl_t2" TargetMode="External"/><Relationship Id="rId9" Type="http://schemas.openxmlformats.org/officeDocument/2006/relationships/hyperlink" Target="http://www.imdb.com/character/ch0145950/?ref_=tt_cl_t4" TargetMode="External"/><Relationship Id="rId14" Type="http://schemas.openxmlformats.org/officeDocument/2006/relationships/hyperlink" Target="http://www.imdb.com/name/nm1359330/?ref_=tt_cl_t7" TargetMode="External"/><Relationship Id="rId22" Type="http://schemas.openxmlformats.org/officeDocument/2006/relationships/hyperlink" Target="http://www.imdb.com/name/nm0006969/?ref_=tt_cl_i3"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diagramLayout" Target="../diagrams/layout1.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4.png"/><Relationship Id="rId5" Type="http://schemas.openxmlformats.org/officeDocument/2006/relationships/diagramColors" Target="../diagrams/colors1.xml"/><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diagramQuickStyle" Target="../diagrams/quickStyle1.xml"/><Relationship Id="rId9" Type="http://schemas.openxmlformats.org/officeDocument/2006/relationships/image" Target="../media/image12.jpeg"/><Relationship Id="rId14"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aterry@longbranch.k12.nj.u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forbes.com/"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forbes.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forbes.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missterrypffo@gmail.com" TargetMode="External"/><Relationship Id="rId2" Type="http://schemas.openxmlformats.org/officeDocument/2006/relationships/hyperlink" Target="http://www.everfi.net/"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www.brainyquote.com/quotes/authors/j/joel_a_barker.htm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xNaA9wUo6GE" TargetMode="External"/><Relationship Id="rId2" Type="http://schemas.openxmlformats.org/officeDocument/2006/relationships/hyperlink" Target="https://www.youtube.com/watch?v=Twt9rptcie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hyperlink" Target="http://www.youtube.com/watch?v=x2-MCPa_3rU"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www.youtube.com/watch?v=x2-MCPa_3rU"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Now #1</a:t>
            </a:r>
            <a:endParaRPr lang="en-US" dirty="0"/>
          </a:p>
        </p:txBody>
      </p:sp>
      <p:sp>
        <p:nvSpPr>
          <p:cNvPr id="3" name="Content Placeholder 2"/>
          <p:cNvSpPr>
            <a:spLocks noGrp="1"/>
          </p:cNvSpPr>
          <p:nvPr>
            <p:ph idx="1"/>
          </p:nvPr>
        </p:nvSpPr>
        <p:spPr>
          <a:xfrm>
            <a:off x="677334" y="1270000"/>
            <a:ext cx="8596668" cy="4771363"/>
          </a:xfrm>
        </p:spPr>
        <p:txBody>
          <a:bodyPr>
            <a:normAutofit fontScale="77500" lnSpcReduction="20000"/>
          </a:bodyPr>
          <a:lstStyle/>
          <a:p>
            <a:r>
              <a:rPr lang="en-US" sz="2800" dirty="0" smtClean="0"/>
              <a:t>If you had to describe yourself in one word, what would it be?</a:t>
            </a:r>
          </a:p>
          <a:p>
            <a:r>
              <a:rPr lang="en-US" sz="2800" dirty="0" smtClean="0"/>
              <a:t>Please get one of each of the papers at the center table.</a:t>
            </a:r>
          </a:p>
          <a:p>
            <a:r>
              <a:rPr lang="en-US" sz="2800" dirty="0" smtClean="0"/>
              <a:t>OBJ:</a:t>
            </a:r>
            <a:r>
              <a:rPr lang="en-US" sz="2800" dirty="0"/>
              <a:t>SWBAT examine and identify with my mission statement to them:  To challenge and motivate you, my students, through the various disciplines to become the very best you can be as a unique individual, through your journey in better understanding yourself</a:t>
            </a:r>
            <a:r>
              <a:rPr lang="en-US" sz="2800" dirty="0" smtClean="0"/>
              <a:t>.</a:t>
            </a:r>
          </a:p>
          <a:p>
            <a:r>
              <a:rPr lang="en-US" sz="2800" dirty="0" smtClean="0"/>
              <a:t>HW #1 – Adult Interview </a:t>
            </a:r>
            <a:r>
              <a:rPr lang="en-US" sz="2800" dirty="0" err="1" smtClean="0"/>
              <a:t>wkst</a:t>
            </a:r>
            <a:r>
              <a:rPr lang="en-US" sz="2800" dirty="0"/>
              <a:t> and Sign up at </a:t>
            </a:r>
            <a:r>
              <a:rPr lang="en-US" sz="2800" dirty="0">
                <a:solidFill>
                  <a:schemeClr val="accent5">
                    <a:lumMod val="50000"/>
                  </a:schemeClr>
                </a:solidFill>
                <a:hlinkClick r:id="rId2"/>
              </a:rPr>
              <a:t>www.everfi.net</a:t>
            </a:r>
            <a:endParaRPr lang="en-US" sz="2800" dirty="0">
              <a:solidFill>
                <a:schemeClr val="accent5">
                  <a:lumMod val="50000"/>
                </a:schemeClr>
              </a:solidFill>
            </a:endParaRPr>
          </a:p>
          <a:p>
            <a:r>
              <a:rPr lang="en-US" sz="2800" dirty="0"/>
              <a:t>Class Codes:</a:t>
            </a:r>
          </a:p>
          <a:p>
            <a:pPr>
              <a:buFont typeface="Wingdings" panose="05000000000000000000" pitchFamily="2" charset="2"/>
              <a:buChar char="v"/>
            </a:pPr>
            <a:endParaRPr lang="en-US" sz="2800" dirty="0"/>
          </a:p>
          <a:p>
            <a:pPr>
              <a:buFont typeface="Wingdings" panose="05000000000000000000" pitchFamily="2" charset="2"/>
              <a:buChar char="v"/>
            </a:pPr>
            <a:r>
              <a:rPr lang="en-US" sz="5200" dirty="0" smtClean="0"/>
              <a:t>Freshmen – 227412f0</a:t>
            </a:r>
          </a:p>
          <a:p>
            <a:pPr>
              <a:buFont typeface="Wingdings" panose="05000000000000000000" pitchFamily="2" charset="2"/>
              <a:buChar char="v"/>
            </a:pPr>
            <a:r>
              <a:rPr lang="en-US" sz="5200" dirty="0" smtClean="0"/>
              <a:t>Seniors – bfb0c16e</a:t>
            </a:r>
            <a:endParaRPr lang="en-US" sz="5200" dirty="0"/>
          </a:p>
          <a:p>
            <a:endParaRPr lang="en-US" sz="2800" dirty="0"/>
          </a:p>
        </p:txBody>
      </p:sp>
    </p:spTree>
    <p:extLst>
      <p:ext uri="{BB962C8B-B14F-4D97-AF65-F5344CB8AC3E}">
        <p14:creationId xmlns:p14="http://schemas.microsoft.com/office/powerpoint/2010/main" val="7112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d</a:t>
            </a:r>
            <a:r>
              <a:rPr lang="en-US" dirty="0" smtClean="0"/>
              <a:t>o </a:t>
            </a:r>
            <a:r>
              <a:rPr lang="en-US" dirty="0"/>
              <a:t>w</a:t>
            </a:r>
            <a:r>
              <a:rPr lang="en-US" dirty="0" smtClean="0"/>
              <a:t>e need for this class?</a:t>
            </a:r>
            <a:endParaRPr lang="en-US" dirty="0"/>
          </a:p>
        </p:txBody>
      </p:sp>
      <p:sp>
        <p:nvSpPr>
          <p:cNvPr id="3" name="Content Placeholder 2"/>
          <p:cNvSpPr>
            <a:spLocks noGrp="1"/>
          </p:cNvSpPr>
          <p:nvPr>
            <p:ph idx="1"/>
          </p:nvPr>
        </p:nvSpPr>
        <p:spPr>
          <a:xfrm>
            <a:off x="677334" y="1270000"/>
            <a:ext cx="8596668" cy="3880773"/>
          </a:xfrm>
        </p:spPr>
        <p:txBody>
          <a:bodyPr>
            <a:normAutofit/>
          </a:bodyPr>
          <a:lstStyle/>
          <a:p>
            <a:r>
              <a:rPr lang="en-US" sz="2400" dirty="0" smtClean="0"/>
              <a:t>The course syllabus can be found on the school website.</a:t>
            </a:r>
          </a:p>
          <a:p>
            <a:r>
              <a:rPr lang="en-US" sz="2400" dirty="0" smtClean="0"/>
              <a:t>Enroll in www.everfi.net...</a:t>
            </a:r>
            <a:r>
              <a:rPr lang="en-US" sz="2400" dirty="0"/>
              <a:t> Education is Evolving</a:t>
            </a:r>
          </a:p>
          <a:p>
            <a:r>
              <a:rPr lang="en-US" sz="2400" dirty="0" err="1"/>
              <a:t>EverFi</a:t>
            </a:r>
            <a:r>
              <a:rPr lang="en-US" sz="2400" dirty="0"/>
              <a:t> offers students of all ages a digital learning </a:t>
            </a:r>
            <a:r>
              <a:rPr lang="en-US" sz="2400" dirty="0" smtClean="0"/>
              <a:t>platform that </a:t>
            </a:r>
            <a:r>
              <a:rPr lang="en-US" sz="2400" dirty="0"/>
              <a:t>delivers the critical skills that life demands.</a:t>
            </a:r>
          </a:p>
          <a:p>
            <a:r>
              <a:rPr lang="en-US" sz="2400" dirty="0" smtClean="0"/>
              <a:t>The main books are </a:t>
            </a:r>
            <a:endParaRPr lang="en-US" sz="2400" dirty="0"/>
          </a:p>
        </p:txBody>
      </p:sp>
      <p:pic>
        <p:nvPicPr>
          <p:cNvPr id="1030" name="Picture 6" descr="http://ecx.images-amazon.com/images/I/71R2N4PTHY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038" y="4051739"/>
            <a:ext cx="1765876" cy="23364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pbsstatic.com/l/57/7057/9781878787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20" y="4051739"/>
            <a:ext cx="1617191" cy="25017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inder personal fin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735" y="4051738"/>
            <a:ext cx="3523847" cy="233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795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Please get a Career Choices book and have your notebook ready.</a:t>
            </a:r>
            <a:endParaRPr lang="en-US" dirty="0"/>
          </a:p>
        </p:txBody>
      </p:sp>
      <p:sp>
        <p:nvSpPr>
          <p:cNvPr id="6" name="Content Placeholder 5"/>
          <p:cNvSpPr>
            <a:spLocks noGrp="1"/>
          </p:cNvSpPr>
          <p:nvPr>
            <p:ph idx="1"/>
          </p:nvPr>
        </p:nvSpPr>
        <p:spPr>
          <a:xfrm>
            <a:off x="677334" y="2160589"/>
            <a:ext cx="8986928" cy="3880773"/>
          </a:xfrm>
        </p:spPr>
        <p:txBody>
          <a:bodyPr>
            <a:normAutofit/>
          </a:bodyPr>
          <a:lstStyle/>
          <a:p>
            <a:pPr marL="0" indent="0">
              <a:buNone/>
            </a:pPr>
            <a:r>
              <a:rPr lang="en-US" sz="6000" dirty="0" smtClean="0"/>
              <a:t>In your notebook, please write “Self Appraisal Survey” on a blank page.</a:t>
            </a:r>
            <a:endParaRPr lang="en-US" sz="6000" dirty="0"/>
          </a:p>
        </p:txBody>
      </p:sp>
    </p:spTree>
    <p:extLst>
      <p:ext uri="{BB962C8B-B14F-4D97-AF65-F5344CB8AC3E}">
        <p14:creationId xmlns:p14="http://schemas.microsoft.com/office/powerpoint/2010/main" val="34302970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defTabSz="914400" eaLnBrk="0" fontAlgn="base" hangingPunct="0">
              <a:spcAft>
                <a:spcPct val="0"/>
              </a:spcAft>
            </a:pPr>
            <a:r>
              <a:rPr lang="en-US" alt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Self-Appraisal </a:t>
            </a:r>
            <a:r>
              <a:rPr lang="en-US" altLang="en-US"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Survey</a:t>
            </a:r>
            <a:r>
              <a:rPr lang="en-US" altLang="en-US" dirty="0">
                <a:solidFill>
                  <a:schemeClr val="tx1"/>
                </a:solidFill>
              </a:rPr>
              <a:t/>
            </a:r>
            <a:br>
              <a:rPr lang="en-US" altLang="en-US" dirty="0">
                <a:solidFill>
                  <a:schemeClr val="tx1"/>
                </a:solidFill>
              </a:rPr>
            </a:br>
            <a:endParaRPr lang="en-US" dirty="0"/>
          </a:p>
        </p:txBody>
      </p:sp>
      <p:sp>
        <p:nvSpPr>
          <p:cNvPr id="7" name="Rectangle 1"/>
          <p:cNvSpPr>
            <a:spLocks noChangeArrowheads="1"/>
          </p:cNvSpPr>
          <p:nvPr/>
        </p:nvSpPr>
        <p:spPr bwMode="auto">
          <a:xfrm>
            <a:off x="979488" y="6875463"/>
            <a:ext cx="822325" cy="5905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3"/>
          <p:cNvSpPr>
            <a:spLocks noChangeArrowheads="1"/>
          </p:cNvSpPr>
          <p:nvPr/>
        </p:nvSpPr>
        <p:spPr bwMode="auto">
          <a:xfrm>
            <a:off x="1071563" y="6865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SCORE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Content Placeholder 8"/>
          <p:cNvSpPr>
            <a:spLocks noGrp="1"/>
          </p:cNvSpPr>
          <p:nvPr>
            <p:ph idx="1"/>
          </p:nvPr>
        </p:nvSpPr>
        <p:spPr>
          <a:xfrm>
            <a:off x="677334" y="1371601"/>
            <a:ext cx="8596668" cy="4669762"/>
          </a:xfrm>
        </p:spPr>
        <p:txBody>
          <a:bodyPr>
            <a:normAutofit/>
          </a:bodyPr>
          <a:lstStyle/>
          <a:p>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The purpose of this survey is to determine your susceptibility to being a source of communication breakdown. Since no one but you will see the results of this questionnaire, answer the questions as honestly as possible. Respond not as you would like to be seen as a communicator but as you really </a:t>
            </a:r>
            <a:r>
              <a:rPr lang="en-US" alt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are.  Indicate </a:t>
            </a:r>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how frequently you engage in the following behaviors when communicating with another person or persons.</a:t>
            </a:r>
            <a:r>
              <a:rPr lang="en-US" altLang="en-US" sz="2000" dirty="0">
                <a:solidFill>
                  <a:schemeClr val="tx1"/>
                </a:solidFill>
              </a:rPr>
              <a:t/>
            </a:r>
            <a:br>
              <a:rPr lang="en-US" altLang="en-US" sz="2000" dirty="0">
                <a:solidFill>
                  <a:schemeClr val="tx1"/>
                </a:solidFill>
              </a:rPr>
            </a:br>
            <a:r>
              <a:rPr lang="en-US" alt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Use this scale to describe your behavior</a:t>
            </a:r>
            <a:r>
              <a:rPr lang="en-US" alt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endParaRPr lang="en-US" altLang="en-US" sz="2000" dirty="0">
              <a:solidFill>
                <a:srgbClr val="000000"/>
              </a:solidFill>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4 – I always do this.</a:t>
            </a:r>
            <a:endParaRPr lang="en-US" altLang="en-US" dirty="0">
              <a:solidFill>
                <a:schemeClr val="tx1"/>
              </a:solidFill>
            </a:endParaRPr>
          </a:p>
          <a:p>
            <a:pPr marL="0" lvl="0" indent="0" defTabSz="914400" eaLnBrk="0" fontAlgn="base" hangingPunct="0">
              <a:spcBef>
                <a:spcPct val="0"/>
              </a:spcBef>
              <a:spcAft>
                <a:spcPct val="0"/>
              </a:spcAft>
              <a:buClrTx/>
              <a:buSzTx/>
              <a:buNone/>
            </a:pPr>
            <a: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3 – I often do this.</a:t>
            </a:r>
            <a:endParaRPr lang="en-US" altLang="en-US" dirty="0">
              <a:solidFill>
                <a:schemeClr val="tx1"/>
              </a:solidFill>
            </a:endParaRPr>
          </a:p>
          <a:p>
            <a:pPr marL="0" lvl="0" indent="0" defTabSz="914400" eaLnBrk="0" fontAlgn="base" hangingPunct="0">
              <a:spcBef>
                <a:spcPct val="0"/>
              </a:spcBef>
              <a:spcAft>
                <a:spcPct val="0"/>
              </a:spcAft>
              <a:buClrTx/>
              <a:buSzTx/>
              <a:buNone/>
            </a:pPr>
            <a: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2 – I sometimes do this.</a:t>
            </a:r>
            <a:endParaRPr lang="en-US" altLang="en-US" dirty="0">
              <a:solidFill>
                <a:schemeClr val="tx1"/>
              </a:solidFill>
            </a:endParaRPr>
          </a:p>
          <a:p>
            <a:pPr marL="0" lvl="0" indent="0" defTabSz="914400" eaLnBrk="0" fontAlgn="base" hangingPunct="0">
              <a:spcBef>
                <a:spcPct val="0"/>
              </a:spcBef>
              <a:spcAft>
                <a:spcPct val="0"/>
              </a:spcAft>
              <a:buClrTx/>
              <a:buSzTx/>
              <a:buNone/>
            </a:pPr>
            <a: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1 – I seldom do this.</a:t>
            </a:r>
            <a:endParaRPr lang="en-US" altLang="en-US" dirty="0">
              <a:solidFill>
                <a:schemeClr val="tx1"/>
              </a:solidFill>
            </a:endParaRPr>
          </a:p>
          <a:p>
            <a:pPr marL="0" lvl="0" indent="0" defTabSz="914400" eaLnBrk="0" fontAlgn="base" hangingPunct="0">
              <a:spcBef>
                <a:spcPct val="0"/>
              </a:spcBef>
              <a:spcAft>
                <a:spcPct val="0"/>
              </a:spcAft>
              <a:buClrTx/>
              <a:buSzTx/>
              <a:buNone/>
            </a:pPr>
            <a:r>
              <a:rPr lang="en-US" alt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0 – I never do this.</a:t>
            </a:r>
            <a:r>
              <a:rPr lang="en-US" altLang="en-US" dirty="0">
                <a:solidFill>
                  <a:schemeClr val="tx1"/>
                </a:solidFill>
              </a:rPr>
              <a:t/>
            </a:r>
            <a:br>
              <a:rPr lang="en-US" altLang="en-US" dirty="0">
                <a:solidFill>
                  <a:schemeClr val="tx1"/>
                </a:solidFill>
              </a:rPr>
            </a:br>
            <a:endParaRPr lang="en-US" dirty="0"/>
          </a:p>
        </p:txBody>
      </p:sp>
    </p:spTree>
    <p:extLst>
      <p:ext uri="{BB962C8B-B14F-4D97-AF65-F5344CB8AC3E}">
        <p14:creationId xmlns:p14="http://schemas.microsoft.com/office/powerpoint/2010/main" val="19664127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431801"/>
            <a:ext cx="8596668" cy="5609562"/>
          </a:xfrm>
        </p:spPr>
        <p:txBody>
          <a:bodyPr>
            <a:normAutofit/>
          </a:bodyPr>
          <a:lstStyle/>
          <a:p>
            <a:pPr marL="0" indent="0" fontAlgn="t">
              <a:buNone/>
            </a:pPr>
            <a:endParaRPr lang="en-US" dirty="0"/>
          </a:p>
          <a:p>
            <a:pPr fontAlgn="t"/>
            <a:r>
              <a:rPr lang="en-US" sz="2800" dirty="0" smtClean="0"/>
              <a:t>1.  When </a:t>
            </a:r>
            <a:r>
              <a:rPr lang="en-US" sz="2800" dirty="0"/>
              <a:t>I have something to say, I am open and honest about my need to say it.</a:t>
            </a:r>
          </a:p>
          <a:p>
            <a:pPr marL="0" indent="0" fontAlgn="t">
              <a:buNone/>
            </a:pPr>
            <a:endParaRPr lang="en-US" sz="2800" dirty="0"/>
          </a:p>
          <a:p>
            <a:pPr fontAlgn="t"/>
            <a:r>
              <a:rPr lang="en-US" sz="2800" dirty="0" smtClean="0"/>
              <a:t>2.  I </a:t>
            </a:r>
            <a:r>
              <a:rPr lang="en-US" sz="2800" dirty="0"/>
              <a:t>communicate with an awareness that the words I choose may not mean the same thing to other people that they do to me</a:t>
            </a:r>
            <a:r>
              <a:rPr lang="en-US" sz="2800" dirty="0" smtClean="0"/>
              <a:t>.</a:t>
            </a:r>
          </a:p>
          <a:p>
            <a:pPr marL="0" indent="0" fontAlgn="t">
              <a:buNone/>
            </a:pPr>
            <a:endParaRPr lang="en-US" sz="2800" dirty="0"/>
          </a:p>
          <a:p>
            <a:pPr fontAlgn="t"/>
            <a:r>
              <a:rPr lang="en-US" sz="2800" dirty="0" smtClean="0"/>
              <a:t>3.  I </a:t>
            </a:r>
            <a:r>
              <a:rPr lang="en-US" sz="2800" dirty="0"/>
              <a:t>recognize that the message I receive may not be the same one the other person intended to send.</a:t>
            </a:r>
          </a:p>
          <a:p>
            <a:pPr marL="0" indent="0" fontAlgn="t">
              <a:buNone/>
            </a:pPr>
            <a:endParaRPr lang="en-US" dirty="0"/>
          </a:p>
        </p:txBody>
      </p:sp>
    </p:spTree>
    <p:extLst>
      <p:ext uri="{BB962C8B-B14F-4D97-AF65-F5344CB8AC3E}">
        <p14:creationId xmlns:p14="http://schemas.microsoft.com/office/powerpoint/2010/main" val="166187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723901"/>
            <a:ext cx="8596668" cy="5613400"/>
          </a:xfrm>
        </p:spPr>
        <p:txBody>
          <a:bodyPr>
            <a:noAutofit/>
          </a:bodyPr>
          <a:lstStyle/>
          <a:p>
            <a:pPr fontAlgn="t"/>
            <a:r>
              <a:rPr lang="en-US" sz="2400" dirty="0" smtClean="0"/>
              <a:t>4.  Before </a:t>
            </a:r>
            <a:r>
              <a:rPr lang="en-US" sz="2400" dirty="0"/>
              <a:t>I communicate, I ask myself questions about who my receiver is and how that will affect his or her reception of my message.</a:t>
            </a:r>
          </a:p>
          <a:p>
            <a:pPr fontAlgn="t"/>
            <a:endParaRPr lang="en-US" sz="2400" dirty="0" smtClean="0"/>
          </a:p>
          <a:p>
            <a:pPr fontAlgn="t"/>
            <a:r>
              <a:rPr lang="en-US" sz="2400" dirty="0" smtClean="0"/>
              <a:t>5.  As </a:t>
            </a:r>
            <a:r>
              <a:rPr lang="en-US" sz="2400" dirty="0"/>
              <a:t>I communicate to someone, I keep a watchful eye and ear out for an indication that I am understood.</a:t>
            </a:r>
          </a:p>
          <a:p>
            <a:pPr marL="0" indent="0" fontAlgn="t">
              <a:buNone/>
            </a:pPr>
            <a:endParaRPr lang="en-US" sz="2400" dirty="0"/>
          </a:p>
          <a:p>
            <a:pPr fontAlgn="t"/>
            <a:r>
              <a:rPr lang="en-US" sz="2400" dirty="0" smtClean="0"/>
              <a:t>6.  I </a:t>
            </a:r>
            <a:r>
              <a:rPr lang="en-US" sz="2400" dirty="0"/>
              <a:t>make my messages as brief and to the point as </a:t>
            </a:r>
            <a:r>
              <a:rPr lang="en-US" sz="2400" dirty="0" smtClean="0"/>
              <a:t>possible</a:t>
            </a:r>
            <a:endParaRPr lang="en-US" sz="2400" dirty="0"/>
          </a:p>
        </p:txBody>
      </p:sp>
    </p:spTree>
    <p:extLst>
      <p:ext uri="{BB962C8B-B14F-4D97-AF65-F5344CB8AC3E}">
        <p14:creationId xmlns:p14="http://schemas.microsoft.com/office/powerpoint/2010/main" val="28623501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990601"/>
            <a:ext cx="8596668" cy="5050762"/>
          </a:xfrm>
        </p:spPr>
        <p:txBody>
          <a:bodyPr/>
          <a:lstStyle/>
          <a:p>
            <a:pPr fontAlgn="t"/>
            <a:r>
              <a:rPr lang="en-US" sz="2800" dirty="0" smtClean="0"/>
              <a:t>7.  I </a:t>
            </a:r>
            <a:r>
              <a:rPr lang="en-US" sz="2800" dirty="0"/>
              <a:t>consciously avoid the use of jargon with those who may not understand it.</a:t>
            </a:r>
          </a:p>
          <a:p>
            <a:pPr marL="0" indent="0" fontAlgn="t">
              <a:buNone/>
            </a:pPr>
            <a:endParaRPr lang="en-US" sz="2800" dirty="0"/>
          </a:p>
          <a:p>
            <a:pPr fontAlgn="t"/>
            <a:r>
              <a:rPr lang="en-US" sz="2800" dirty="0" smtClean="0"/>
              <a:t>8.  I </a:t>
            </a:r>
            <a:r>
              <a:rPr lang="en-US" sz="2800" dirty="0"/>
              <a:t>consciously avoid the use of slang words and colloquialisms with those who may be put off by them.</a:t>
            </a:r>
          </a:p>
          <a:p>
            <a:pPr marL="0" indent="0" fontAlgn="t">
              <a:buNone/>
            </a:pPr>
            <a:endParaRPr lang="en-US" sz="2800" dirty="0"/>
          </a:p>
          <a:p>
            <a:pPr fontAlgn="t"/>
            <a:r>
              <a:rPr lang="en-US" sz="2800" dirty="0" smtClean="0"/>
              <a:t>9.  I </a:t>
            </a:r>
            <a:r>
              <a:rPr lang="en-US" sz="2800" dirty="0"/>
              <a:t>try not to use red-flag words (words that might trigger an emotional response) that may upset or distract the receiver of my message.</a:t>
            </a:r>
          </a:p>
          <a:p>
            <a:endParaRPr lang="en-US" dirty="0"/>
          </a:p>
          <a:p>
            <a:endParaRPr lang="en-US" dirty="0"/>
          </a:p>
          <a:p>
            <a:endParaRPr lang="en-US" dirty="0"/>
          </a:p>
        </p:txBody>
      </p:sp>
    </p:spTree>
    <p:extLst>
      <p:ext uri="{BB962C8B-B14F-4D97-AF65-F5344CB8AC3E}">
        <p14:creationId xmlns:p14="http://schemas.microsoft.com/office/powerpoint/2010/main" val="9832756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762001"/>
            <a:ext cx="8596668" cy="5279362"/>
          </a:xfrm>
        </p:spPr>
        <p:txBody>
          <a:bodyPr>
            <a:normAutofit lnSpcReduction="10000"/>
          </a:bodyPr>
          <a:lstStyle/>
          <a:p>
            <a:pPr fontAlgn="t"/>
            <a:r>
              <a:rPr lang="en-US" sz="2800" dirty="0" smtClean="0"/>
              <a:t>10.  I </a:t>
            </a:r>
            <a:r>
              <a:rPr lang="en-US" sz="2800" dirty="0"/>
              <a:t>recognize that how I say something is just as important as what I say.</a:t>
            </a:r>
          </a:p>
          <a:p>
            <a:pPr marL="0" indent="0" fontAlgn="t">
              <a:buNone/>
            </a:pPr>
            <a:endParaRPr lang="en-US" sz="2800" dirty="0"/>
          </a:p>
          <a:p>
            <a:pPr fontAlgn="t"/>
            <a:r>
              <a:rPr lang="en-US" sz="2800" dirty="0" smtClean="0"/>
              <a:t>11.  I </a:t>
            </a:r>
            <a:r>
              <a:rPr lang="en-US" sz="2800" dirty="0"/>
              <a:t>analyze my communication style to determine what nonverbal messages I send and how well they conform to the meaning I desire to get across.</a:t>
            </a:r>
          </a:p>
          <a:p>
            <a:pPr marL="0" indent="0" fontAlgn="t">
              <a:buNone/>
            </a:pPr>
            <a:endParaRPr lang="en-US" sz="2800" dirty="0"/>
          </a:p>
          <a:p>
            <a:pPr fontAlgn="t"/>
            <a:r>
              <a:rPr lang="en-US" sz="2800" dirty="0" smtClean="0"/>
              <a:t>12.  I </a:t>
            </a:r>
            <a:r>
              <a:rPr lang="en-US" sz="2800" dirty="0"/>
              <a:t>carefully consider whether my message would be best understood by my receiver in a face-to-face meeting, over the telephone, or in writing.</a:t>
            </a:r>
          </a:p>
          <a:p>
            <a:pPr marL="0" indent="0" fontAlgn="t">
              <a:buNone/>
            </a:pPr>
            <a:endParaRPr lang="en-US" dirty="0"/>
          </a:p>
        </p:txBody>
      </p:sp>
    </p:spTree>
    <p:extLst>
      <p:ext uri="{BB962C8B-B14F-4D97-AF65-F5344CB8AC3E}">
        <p14:creationId xmlns:p14="http://schemas.microsoft.com/office/powerpoint/2010/main" val="25874360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571501"/>
            <a:ext cx="8596668" cy="5469862"/>
          </a:xfrm>
        </p:spPr>
        <p:txBody>
          <a:bodyPr>
            <a:normAutofit lnSpcReduction="10000"/>
          </a:bodyPr>
          <a:lstStyle/>
          <a:p>
            <a:pPr fontAlgn="t"/>
            <a:r>
              <a:rPr lang="en-US" sz="3200" dirty="0" smtClean="0"/>
              <a:t>13.  I </a:t>
            </a:r>
            <a:r>
              <a:rPr lang="en-US" sz="3200" dirty="0"/>
              <a:t>form opinions about what others say to me based on what I hear them saying rather than what I think of them as a person.</a:t>
            </a:r>
          </a:p>
          <a:p>
            <a:pPr marL="0" indent="0" fontAlgn="t">
              <a:buNone/>
            </a:pPr>
            <a:endParaRPr lang="en-US" sz="3200" dirty="0"/>
          </a:p>
          <a:p>
            <a:pPr fontAlgn="t"/>
            <a:r>
              <a:rPr lang="en-US" sz="3200" dirty="0" smtClean="0"/>
              <a:t>14.  I </a:t>
            </a:r>
            <a:r>
              <a:rPr lang="en-US" sz="3200" dirty="0"/>
              <a:t>make a genuine effort to listen to ideas with which I don't agree</a:t>
            </a:r>
            <a:r>
              <a:rPr lang="en-US" sz="3200" dirty="0" smtClean="0"/>
              <a:t>.</a:t>
            </a:r>
          </a:p>
          <a:p>
            <a:pPr marL="0" indent="0" fontAlgn="t">
              <a:buNone/>
            </a:pPr>
            <a:endParaRPr lang="en-US" sz="3200" dirty="0"/>
          </a:p>
          <a:p>
            <a:pPr fontAlgn="t"/>
            <a:r>
              <a:rPr lang="en-US" sz="3200" dirty="0" smtClean="0"/>
              <a:t>15.  I </a:t>
            </a:r>
            <a:r>
              <a:rPr lang="en-US" sz="3200" dirty="0"/>
              <a:t>look for ways to improve my listening skills.</a:t>
            </a:r>
          </a:p>
          <a:p>
            <a:endParaRPr lang="en-US" dirty="0"/>
          </a:p>
          <a:p>
            <a:endParaRPr lang="en-US" dirty="0"/>
          </a:p>
        </p:txBody>
      </p:sp>
    </p:spTree>
    <p:extLst>
      <p:ext uri="{BB962C8B-B14F-4D97-AF65-F5344CB8AC3E}">
        <p14:creationId xmlns:p14="http://schemas.microsoft.com/office/powerpoint/2010/main" val="11805105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99108637"/>
              </p:ext>
            </p:extLst>
          </p:nvPr>
        </p:nvGraphicFramePr>
        <p:xfrm>
          <a:off x="378373" y="1072056"/>
          <a:ext cx="8718330" cy="5628288"/>
        </p:xfrm>
        <a:graphic>
          <a:graphicData uri="http://schemas.openxmlformats.org/drawingml/2006/table">
            <a:tbl>
              <a:tblPr>
                <a:tableStyleId>{5C22544A-7EE6-4342-B048-85BDC9FD1C3A}</a:tableStyleId>
              </a:tblPr>
              <a:tblGrid>
                <a:gridCol w="1081598"/>
                <a:gridCol w="7636732"/>
              </a:tblGrid>
              <a:tr h="282740">
                <a:tc>
                  <a:txBody>
                    <a:bodyPr/>
                    <a:lstStyle/>
                    <a:p>
                      <a:pPr marL="0" marR="0" algn="ctr">
                        <a:spcBef>
                          <a:spcPts val="0"/>
                        </a:spcBef>
                        <a:spcAft>
                          <a:spcPts val="0"/>
                        </a:spcAft>
                      </a:pPr>
                      <a:r>
                        <a:rPr lang="en-US" sz="1600" dirty="0">
                          <a:effectLst/>
                        </a:rPr>
                        <a:t>Score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Interpretations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18492">
                <a:tc>
                  <a:txBody>
                    <a:bodyPr/>
                    <a:lstStyle/>
                    <a:p>
                      <a:pPr marL="0" marR="0" algn="just">
                        <a:spcBef>
                          <a:spcPts val="0"/>
                        </a:spcBef>
                        <a:spcAft>
                          <a:spcPts val="0"/>
                        </a:spcAft>
                      </a:pPr>
                      <a:r>
                        <a:rPr lang="en-US" sz="1600">
                          <a:effectLst/>
                        </a:rPr>
                        <a:t>50 – 60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600" dirty="0">
                          <a:effectLst/>
                        </a:rPr>
                        <a:t>Are you sure you were honest? If so, you are an extremely effective communicator who almost never contributes to misunderstanding.</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963084">
                <a:tc>
                  <a:txBody>
                    <a:bodyPr/>
                    <a:lstStyle/>
                    <a:p>
                      <a:pPr marL="0" marR="0" algn="just">
                        <a:spcBef>
                          <a:spcPts val="0"/>
                        </a:spcBef>
                        <a:spcAft>
                          <a:spcPts val="0"/>
                        </a:spcAft>
                      </a:pPr>
                      <a:r>
                        <a:rPr lang="en-US" sz="1600" dirty="0" smtClean="0">
                          <a:effectLst/>
                        </a:rPr>
                        <a:t>40 – 49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600" dirty="0" smtClean="0">
                          <a:effectLst/>
                        </a:rPr>
                        <a:t>You are an effective communicator who only infrequently causes communication breakdown. The goal of these exercises is to move everyone up to this level.</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706849">
                <a:tc>
                  <a:txBody>
                    <a:bodyPr/>
                    <a:lstStyle/>
                    <a:p>
                      <a:pPr marL="0" marR="0" algn="just">
                        <a:spcBef>
                          <a:spcPts val="0"/>
                        </a:spcBef>
                        <a:spcAft>
                          <a:spcPts val="0"/>
                        </a:spcAft>
                      </a:pPr>
                      <a:r>
                        <a:rPr lang="en-US" sz="1600">
                          <a:effectLst/>
                        </a:rPr>
                        <a:t>30 – 39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600" dirty="0">
                          <a:effectLst/>
                        </a:rPr>
                        <a:t>You are an above average communicator with occasional lapses. You cause some misunderstandings but less than your share.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1236988">
                <a:tc>
                  <a:txBody>
                    <a:bodyPr/>
                    <a:lstStyle/>
                    <a:p>
                      <a:pPr marL="0" marR="0" algn="just">
                        <a:spcBef>
                          <a:spcPts val="0"/>
                        </a:spcBef>
                        <a:spcAft>
                          <a:spcPts val="0"/>
                        </a:spcAft>
                      </a:pPr>
                      <a:r>
                        <a:rPr lang="en-US" sz="1600">
                          <a:effectLst/>
                        </a:rPr>
                        <a:t>20 – 29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600">
                          <a:effectLst/>
                        </a:rPr>
                        <a:t>Many people (at least those who are honest) fall into this category. While things could be worse, there is much room for improvement in  your communication style. The goal of these exercises is to move you to a higher category.</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971916">
                <a:tc>
                  <a:txBody>
                    <a:bodyPr/>
                    <a:lstStyle/>
                    <a:p>
                      <a:pPr marL="0" marR="0" algn="ctr">
                        <a:spcBef>
                          <a:spcPts val="0"/>
                        </a:spcBef>
                        <a:spcAft>
                          <a:spcPts val="0"/>
                        </a:spcAft>
                      </a:pPr>
                      <a:r>
                        <a:rPr lang="en-US" sz="1600">
                          <a:effectLst/>
                        </a:rPr>
                        <a:t>10 – 19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600">
                          <a:effectLst/>
                        </a:rPr>
                        <a:t>You are a frequent source of communication problems. Enthusiastically tackle the rest of these exercises and consider their implications for you personally.</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848219">
                <a:tc>
                  <a:txBody>
                    <a:bodyPr/>
                    <a:lstStyle/>
                    <a:p>
                      <a:pPr marL="0" marR="0" algn="ctr">
                        <a:spcBef>
                          <a:spcPts val="0"/>
                        </a:spcBef>
                        <a:spcAft>
                          <a:spcPts val="0"/>
                        </a:spcAft>
                      </a:pPr>
                      <a:r>
                        <a:rPr lang="en-US" sz="1600">
                          <a:effectLst/>
                        </a:rPr>
                        <a:t>Less</a:t>
                      </a:r>
                    </a:p>
                    <a:p>
                      <a:pPr marL="0" marR="0" algn="ctr">
                        <a:spcBef>
                          <a:spcPts val="0"/>
                        </a:spcBef>
                        <a:spcAft>
                          <a:spcPts val="0"/>
                        </a:spcAft>
                      </a:pPr>
                      <a:r>
                        <a:rPr lang="en-US" sz="1600">
                          <a:effectLst/>
                        </a:rPr>
                        <a:t>Than</a:t>
                      </a:r>
                    </a:p>
                    <a:p>
                      <a:pPr marL="0" marR="0" algn="ctr">
                        <a:spcBef>
                          <a:spcPts val="0"/>
                        </a:spcBef>
                        <a:spcAft>
                          <a:spcPts val="0"/>
                        </a:spcAft>
                      </a:pPr>
                      <a:r>
                        <a:rPr lang="en-US" sz="1600">
                          <a:effectLst/>
                        </a:rPr>
                        <a:t>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600" dirty="0">
                          <a:effectLst/>
                        </a:rPr>
                        <a:t>Your honesty is commendable, but it will take more than honesty to improve your communication effectiveness. Consider taking a communication course.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Rectangle 1"/>
          <p:cNvSpPr>
            <a:spLocks noChangeArrowheads="1"/>
          </p:cNvSpPr>
          <p:nvPr/>
        </p:nvSpPr>
        <p:spPr bwMode="auto">
          <a:xfrm>
            <a:off x="220717" y="-92333"/>
            <a:ext cx="14269669"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Analyze Survey Results</a:t>
            </a:r>
            <a:endParaRPr kumimoji="0" lang="en-US" altLang="en-US"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Find your score on the following table.</a:t>
            </a:r>
            <a:endParaRPr kumimoji="0" lang="en-US" altLang="en-US"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72063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3673" y="2088862"/>
            <a:ext cx="7772400" cy="1755775"/>
          </a:xfrm>
        </p:spPr>
        <p:txBody>
          <a:bodyPr>
            <a:normAutofit fontScale="90000"/>
          </a:bodyPr>
          <a:lstStyle/>
          <a:p>
            <a:r>
              <a:rPr lang="en-US" dirty="0" smtClean="0"/>
              <a:t>Would you ever think that you have something in common with a millionaire?</a:t>
            </a:r>
            <a:endParaRPr lang="en-US" dirty="0"/>
          </a:p>
        </p:txBody>
      </p:sp>
      <p:sp>
        <p:nvSpPr>
          <p:cNvPr id="3" name="Subtitle 2"/>
          <p:cNvSpPr>
            <a:spLocks noGrp="1"/>
          </p:cNvSpPr>
          <p:nvPr>
            <p:ph type="subTitle" idx="1"/>
          </p:nvPr>
        </p:nvSpPr>
        <p:spPr>
          <a:xfrm>
            <a:off x="1507066" y="4050833"/>
            <a:ext cx="8301951" cy="1871985"/>
          </a:xfrm>
        </p:spPr>
        <p:txBody>
          <a:bodyPr>
            <a:normAutofit/>
          </a:bodyPr>
          <a:lstStyle/>
          <a:p>
            <a:pPr algn="ctr"/>
            <a:r>
              <a:rPr lang="en-US" sz="3600" dirty="0" smtClean="0">
                <a:solidFill>
                  <a:srgbClr val="FF0000"/>
                </a:solidFill>
              </a:rPr>
              <a:t>Please get into groups of four.</a:t>
            </a:r>
          </a:p>
          <a:p>
            <a:pPr algn="ctr"/>
            <a:r>
              <a:rPr lang="en-US" sz="3600" dirty="0"/>
              <a:t>PLEASE GET A CHOICES </a:t>
            </a:r>
            <a:r>
              <a:rPr lang="en-US" sz="3600" dirty="0" smtClean="0"/>
              <a:t>BOOK AND HAVE YOUR BINDER READY</a:t>
            </a:r>
            <a:endParaRPr lang="en-US" sz="3600" dirty="0"/>
          </a:p>
          <a:p>
            <a:pPr algn="ctr"/>
            <a:endParaRPr lang="en-US" sz="3600" dirty="0">
              <a:solidFill>
                <a:srgbClr val="FF0000"/>
              </a:solidFill>
            </a:endParaRPr>
          </a:p>
        </p:txBody>
      </p:sp>
    </p:spTree>
    <p:extLst>
      <p:ext uri="{BB962C8B-B14F-4D97-AF65-F5344CB8AC3E}">
        <p14:creationId xmlns:p14="http://schemas.microsoft.com/office/powerpoint/2010/main" val="15927980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 4 Assignments</a:t>
            </a:r>
            <a:endParaRPr lang="en-US" dirty="0"/>
          </a:p>
        </p:txBody>
      </p:sp>
      <p:sp>
        <p:nvSpPr>
          <p:cNvPr id="3" name="Content Placeholder 2"/>
          <p:cNvSpPr>
            <a:spLocks noGrp="1"/>
          </p:cNvSpPr>
          <p:nvPr>
            <p:ph idx="1"/>
          </p:nvPr>
        </p:nvSpPr>
        <p:spPr>
          <a:xfrm>
            <a:off x="677334" y="1485901"/>
            <a:ext cx="8596668" cy="4555462"/>
          </a:xfrm>
        </p:spPr>
        <p:txBody>
          <a:bodyPr>
            <a:normAutofit/>
          </a:bodyPr>
          <a:lstStyle/>
          <a:p>
            <a:r>
              <a:rPr lang="en-US" sz="2400" dirty="0" smtClean="0"/>
              <a:t>Dr. Dre – Color two pictures that represent the articles.</a:t>
            </a:r>
          </a:p>
          <a:p>
            <a:r>
              <a:rPr lang="en-US" sz="2400" dirty="0" smtClean="0"/>
              <a:t>Miss Rosie – Possibilities page 87 #1-4,6</a:t>
            </a:r>
          </a:p>
          <a:p>
            <a:r>
              <a:rPr lang="en-US" sz="2400" dirty="0" smtClean="0"/>
              <a:t>Communication Article – Read the article and answer 5 questions.</a:t>
            </a:r>
          </a:p>
          <a:p>
            <a:r>
              <a:rPr lang="en-US" sz="2400" dirty="0" smtClean="0"/>
              <a:t>Superhero – Color a superhero.  Identify who it is and what Intelligence they possess</a:t>
            </a:r>
          </a:p>
          <a:p>
            <a:r>
              <a:rPr lang="en-US" sz="2400" dirty="0" smtClean="0"/>
              <a:t>Autobiography </a:t>
            </a:r>
            <a:r>
              <a:rPr lang="en-US" sz="2400" dirty="0" err="1" smtClean="0"/>
              <a:t>Powerpoint</a:t>
            </a:r>
            <a:endParaRPr lang="en-US" sz="2400" dirty="0" smtClean="0"/>
          </a:p>
          <a:p>
            <a:r>
              <a:rPr lang="en-US" sz="2400" dirty="0" smtClean="0"/>
              <a:t>Role Model – Who is it and explain in a paragraph why</a:t>
            </a:r>
          </a:p>
          <a:p>
            <a:r>
              <a:rPr lang="en-US" sz="2400" dirty="0" smtClean="0"/>
              <a:t>Argument – Draw a picture of the worst argument you’ve had, who is in it and what was the reason for it.</a:t>
            </a:r>
            <a:endParaRPr lang="en-US" sz="2400" dirty="0"/>
          </a:p>
        </p:txBody>
      </p:sp>
    </p:spTree>
    <p:extLst>
      <p:ext uri="{BB962C8B-B14F-4D97-AF65-F5344CB8AC3E}">
        <p14:creationId xmlns:p14="http://schemas.microsoft.com/office/powerpoint/2010/main" val="2350336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#5 – Please take out your papers from last class.</a:t>
            </a:r>
            <a:endParaRPr lang="en-US" dirty="0"/>
          </a:p>
        </p:txBody>
      </p:sp>
      <p:sp>
        <p:nvSpPr>
          <p:cNvPr id="3" name="Content Placeholder 2"/>
          <p:cNvSpPr>
            <a:spLocks noGrp="1"/>
          </p:cNvSpPr>
          <p:nvPr>
            <p:ph idx="1"/>
          </p:nvPr>
        </p:nvSpPr>
        <p:spPr>
          <a:xfrm>
            <a:off x="677334" y="2458721"/>
            <a:ext cx="9333769" cy="4542762"/>
          </a:xfrm>
        </p:spPr>
        <p:txBody>
          <a:bodyPr>
            <a:normAutofit lnSpcReduction="10000"/>
          </a:bodyPr>
          <a:lstStyle/>
          <a:p>
            <a:r>
              <a:rPr lang="en-US" sz="2800" dirty="0" smtClean="0"/>
              <a:t>Please complete the side of the worksheet that is entitled “Values Continuum”. It’s on the center table.</a:t>
            </a:r>
          </a:p>
          <a:p>
            <a:r>
              <a:rPr lang="en-US" sz="2800" dirty="0" smtClean="0"/>
              <a:t>Please grab one of each of the worksheets on the table.</a:t>
            </a:r>
          </a:p>
          <a:p>
            <a:r>
              <a:rPr lang="en-US" sz="2800" dirty="0" smtClean="0"/>
              <a:t>OBJ: </a:t>
            </a:r>
            <a:r>
              <a:rPr lang="en-US" sz="2800" i="1" dirty="0" smtClean="0"/>
              <a:t>SWBAT </a:t>
            </a:r>
            <a:r>
              <a:rPr lang="en-US" sz="2800" i="1" dirty="0"/>
              <a:t>Understand how personal financial decisions are influenced by an individuals interpretation of needs and wants (SAME)</a:t>
            </a:r>
          </a:p>
          <a:p>
            <a:endParaRPr lang="en-US" sz="2800" dirty="0"/>
          </a:p>
          <a:p>
            <a:r>
              <a:rPr lang="en-US" sz="2800" dirty="0" smtClean="0"/>
              <a:t>HW – MLK Essay!! Due TODAY. You can type it for extra credit! </a:t>
            </a:r>
            <a:r>
              <a:rPr lang="en-US" sz="2800" dirty="0" smtClean="0">
                <a:sym typeface="Wingdings" panose="05000000000000000000" pitchFamily="2" charset="2"/>
              </a:rPr>
              <a:t> </a:t>
            </a:r>
            <a:endParaRPr lang="en-US" sz="2800" dirty="0"/>
          </a:p>
        </p:txBody>
      </p:sp>
    </p:spTree>
    <p:extLst>
      <p:ext uri="{BB962C8B-B14F-4D97-AF65-F5344CB8AC3E}">
        <p14:creationId xmlns:p14="http://schemas.microsoft.com/office/powerpoint/2010/main" val="38606421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a:xfrm>
            <a:off x="677334" y="1587501"/>
            <a:ext cx="8596668" cy="4453862"/>
          </a:xfrm>
        </p:spPr>
        <p:txBody>
          <a:bodyPr/>
          <a:lstStyle/>
          <a:p>
            <a:r>
              <a:rPr lang="en-US" sz="2400" dirty="0" smtClean="0"/>
              <a:t>Helen Keller   1880 – 1968</a:t>
            </a:r>
          </a:p>
          <a:p>
            <a:pPr marL="0" indent="0">
              <a:buNone/>
            </a:pPr>
            <a:endParaRPr lang="en-US" sz="2400" dirty="0" smtClean="0"/>
          </a:p>
          <a:p>
            <a:r>
              <a:rPr lang="en-US" sz="2400" dirty="0"/>
              <a:t>1. </a:t>
            </a:r>
            <a:r>
              <a:rPr lang="en-US" sz="2400" dirty="0">
                <a:hlinkClick r:id="rId2"/>
              </a:rPr>
              <a:t>https://</a:t>
            </a:r>
            <a:r>
              <a:rPr lang="en-US" sz="2400" dirty="0" smtClean="0">
                <a:hlinkClick r:id="rId2"/>
              </a:rPr>
              <a:t>www.youtube.com/watch?v=GbO3W18ndZY</a:t>
            </a:r>
            <a:endParaRPr lang="en-US" sz="2400" dirty="0" smtClean="0"/>
          </a:p>
          <a:p>
            <a:r>
              <a:rPr lang="en-US" sz="2400" dirty="0"/>
              <a:t>2. </a:t>
            </a:r>
            <a:r>
              <a:rPr lang="en-US" sz="2400" dirty="0">
                <a:hlinkClick r:id="rId3"/>
              </a:rPr>
              <a:t>https://</a:t>
            </a:r>
            <a:r>
              <a:rPr lang="en-US" sz="2400" dirty="0" smtClean="0">
                <a:hlinkClick r:id="rId3"/>
              </a:rPr>
              <a:t>www.youtube.com/watch?v=Dvq5aQr1eh0</a:t>
            </a:r>
            <a:endParaRPr lang="en-US" sz="2400" dirty="0" smtClean="0"/>
          </a:p>
          <a:p>
            <a:r>
              <a:rPr lang="en-US" sz="2400" dirty="0" smtClean="0"/>
              <a:t>3</a:t>
            </a:r>
            <a:r>
              <a:rPr lang="en-US" sz="2400" dirty="0"/>
              <a:t>. </a:t>
            </a:r>
            <a:r>
              <a:rPr lang="en-US" sz="2400" dirty="0">
                <a:hlinkClick r:id="rId4"/>
              </a:rPr>
              <a:t>https://</a:t>
            </a:r>
            <a:r>
              <a:rPr lang="en-US" sz="2400" dirty="0" smtClean="0">
                <a:hlinkClick r:id="rId4"/>
              </a:rPr>
              <a:t>www.youtube.com/watch?v=lUV65sV8nu0</a:t>
            </a:r>
            <a:endParaRPr lang="en-US" sz="2400" dirty="0" smtClean="0"/>
          </a:p>
          <a:p>
            <a:endParaRPr lang="en-US" dirty="0" smtClean="0"/>
          </a:p>
        </p:txBody>
      </p:sp>
    </p:spTree>
    <p:extLst>
      <p:ext uri="{BB962C8B-B14F-4D97-AF65-F5344CB8AC3E}">
        <p14:creationId xmlns:p14="http://schemas.microsoft.com/office/powerpoint/2010/main" val="34660680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Language</a:t>
            </a:r>
            <a:endParaRPr lang="en-US" dirty="0"/>
          </a:p>
        </p:txBody>
      </p:sp>
      <p:sp>
        <p:nvSpPr>
          <p:cNvPr id="3" name="Content Placeholder 2"/>
          <p:cNvSpPr>
            <a:spLocks noGrp="1"/>
          </p:cNvSpPr>
          <p:nvPr>
            <p:ph idx="1"/>
          </p:nvPr>
        </p:nvSpPr>
        <p:spPr/>
        <p:txBody>
          <a:bodyPr/>
          <a:lstStyle/>
          <a:p>
            <a:r>
              <a:rPr lang="en-US" dirty="0"/>
              <a:t>Strictly Ballroom</a:t>
            </a:r>
          </a:p>
          <a:p>
            <a:r>
              <a:rPr lang="en-US" dirty="0">
                <a:hlinkClick r:id="rId2"/>
              </a:rPr>
              <a:t>http://www.youtube.com/watch?v=NYeBLcAwX1A</a:t>
            </a:r>
            <a:endParaRPr lang="en-US" dirty="0"/>
          </a:p>
          <a:p>
            <a:endParaRPr lang="en-US" dirty="0"/>
          </a:p>
        </p:txBody>
      </p:sp>
    </p:spTree>
    <p:extLst>
      <p:ext uri="{BB962C8B-B14F-4D97-AF65-F5344CB8AC3E}">
        <p14:creationId xmlns:p14="http://schemas.microsoft.com/office/powerpoint/2010/main" val="33468783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238572"/>
              </p:ext>
            </p:extLst>
          </p:nvPr>
        </p:nvGraphicFramePr>
        <p:xfrm>
          <a:off x="677863" y="1277007"/>
          <a:ext cx="8596312" cy="4470219"/>
        </p:xfrm>
        <a:graphic>
          <a:graphicData uri="http://schemas.openxmlformats.org/drawingml/2006/table">
            <a:tbl>
              <a:tblPr/>
              <a:tblGrid>
                <a:gridCol w="2149078"/>
                <a:gridCol w="2149078"/>
                <a:gridCol w="2149078"/>
                <a:gridCol w="2149078"/>
              </a:tblGrid>
              <a:tr h="496691">
                <a:tc gridSpan="4">
                  <a:txBody>
                    <a:bodyPr/>
                    <a:lstStyle/>
                    <a:p>
                      <a:r>
                        <a:rPr lang="en-US" dirty="0"/>
                        <a:t>Cast overview, first billed only:</a:t>
                      </a:r>
                    </a:p>
                  </a:txBody>
                  <a:tcPr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96691">
                <a:tc>
                  <a:txBody>
                    <a:bodyPr/>
                    <a:lstStyle/>
                    <a:p>
                      <a:endParaRPr lang="en-US"/>
                    </a:p>
                  </a:txBody>
                  <a:tcPr anchor="ctr">
                    <a:lnL>
                      <a:noFill/>
                    </a:lnL>
                    <a:lnR>
                      <a:noFill/>
                    </a:lnR>
                    <a:lnT>
                      <a:noFill/>
                    </a:lnT>
                    <a:lnB>
                      <a:noFill/>
                    </a:lnB>
                  </a:tcPr>
                </a:tc>
                <a:tc>
                  <a:txBody>
                    <a:bodyPr/>
                    <a:lstStyle/>
                    <a:p>
                      <a:r>
                        <a:rPr lang="en-US">
                          <a:hlinkClick r:id="rId2"/>
                        </a:rPr>
                        <a:t>Mark Wahlberg </a:t>
                      </a:r>
                      <a:endParaRPr lang="en-US"/>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a:hlinkClick r:id="rId3"/>
                        </a:rPr>
                        <a:t>Vince Papale</a:t>
                      </a:r>
                      <a:r>
                        <a:rPr lang="en-US"/>
                        <a:t> </a:t>
                      </a:r>
                    </a:p>
                  </a:txBody>
                  <a:tcPr anchor="ctr">
                    <a:lnL>
                      <a:noFill/>
                    </a:lnL>
                    <a:lnR>
                      <a:noFill/>
                    </a:lnR>
                    <a:lnT>
                      <a:noFill/>
                    </a:lnT>
                    <a:lnB>
                      <a:noFill/>
                    </a:lnB>
                  </a:tcPr>
                </a:tc>
              </a:tr>
              <a:tr h="496691">
                <a:tc>
                  <a:txBody>
                    <a:bodyPr/>
                    <a:lstStyle/>
                    <a:p>
                      <a:endParaRPr lang="en-US" dirty="0"/>
                    </a:p>
                  </a:txBody>
                  <a:tcPr anchor="ctr">
                    <a:lnL>
                      <a:noFill/>
                    </a:lnL>
                    <a:lnR>
                      <a:noFill/>
                    </a:lnR>
                    <a:lnT>
                      <a:noFill/>
                    </a:lnT>
                    <a:lnB>
                      <a:noFill/>
                    </a:lnB>
                  </a:tcPr>
                </a:tc>
                <a:tc>
                  <a:txBody>
                    <a:bodyPr/>
                    <a:lstStyle/>
                    <a:p>
                      <a:r>
                        <a:rPr lang="en-US" dirty="0">
                          <a:hlinkClick r:id="rId4"/>
                        </a:rPr>
                        <a:t>Greg Kinnear </a:t>
                      </a:r>
                      <a:endParaRPr lang="en-US" dirty="0"/>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a:hlinkClick r:id="rId5"/>
                        </a:rPr>
                        <a:t>Dick Vermeil</a:t>
                      </a:r>
                      <a:r>
                        <a:rPr lang="en-US"/>
                        <a:t> </a:t>
                      </a:r>
                    </a:p>
                  </a:txBody>
                  <a:tcPr anchor="ctr">
                    <a:lnL>
                      <a:noFill/>
                    </a:lnL>
                    <a:lnR>
                      <a:noFill/>
                    </a:lnR>
                    <a:lnT>
                      <a:noFill/>
                    </a:lnT>
                    <a:lnB>
                      <a:noFill/>
                    </a:lnB>
                  </a:tcPr>
                </a:tc>
              </a:tr>
              <a:tr h="496691">
                <a:tc>
                  <a:txBody>
                    <a:bodyPr/>
                    <a:lstStyle/>
                    <a:p>
                      <a:endParaRPr lang="en-US"/>
                    </a:p>
                  </a:txBody>
                  <a:tcPr anchor="ctr">
                    <a:lnL>
                      <a:noFill/>
                    </a:lnL>
                    <a:lnR>
                      <a:noFill/>
                    </a:lnR>
                    <a:lnT>
                      <a:noFill/>
                    </a:lnT>
                    <a:lnB>
                      <a:noFill/>
                    </a:lnB>
                  </a:tcPr>
                </a:tc>
                <a:tc>
                  <a:txBody>
                    <a:bodyPr/>
                    <a:lstStyle/>
                    <a:p>
                      <a:r>
                        <a:rPr lang="en-US">
                          <a:hlinkClick r:id="rId6"/>
                        </a:rPr>
                        <a:t>Elizabeth Banks </a:t>
                      </a:r>
                      <a:endParaRPr lang="en-US"/>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a:hlinkClick r:id="rId7"/>
                        </a:rPr>
                        <a:t>Janet Cantrell</a:t>
                      </a:r>
                      <a:r>
                        <a:rPr lang="en-US"/>
                        <a:t> </a:t>
                      </a:r>
                    </a:p>
                  </a:txBody>
                  <a:tcPr anchor="ctr">
                    <a:lnL>
                      <a:noFill/>
                    </a:lnL>
                    <a:lnR>
                      <a:noFill/>
                    </a:lnR>
                    <a:lnT>
                      <a:noFill/>
                    </a:lnT>
                    <a:lnB>
                      <a:noFill/>
                    </a:lnB>
                  </a:tcPr>
                </a:tc>
              </a:tr>
              <a:tr h="496691">
                <a:tc>
                  <a:txBody>
                    <a:bodyPr/>
                    <a:lstStyle/>
                    <a:p>
                      <a:endParaRPr lang="en-US"/>
                    </a:p>
                  </a:txBody>
                  <a:tcPr anchor="ctr">
                    <a:lnL>
                      <a:noFill/>
                    </a:lnL>
                    <a:lnR>
                      <a:noFill/>
                    </a:lnR>
                    <a:lnT>
                      <a:noFill/>
                    </a:lnT>
                    <a:lnB>
                      <a:noFill/>
                    </a:lnB>
                  </a:tcPr>
                </a:tc>
                <a:tc>
                  <a:txBody>
                    <a:bodyPr/>
                    <a:lstStyle/>
                    <a:p>
                      <a:r>
                        <a:rPr lang="en-US">
                          <a:hlinkClick r:id="rId8"/>
                        </a:rPr>
                        <a:t>Kevin Conway </a:t>
                      </a:r>
                      <a:endParaRPr lang="en-US"/>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a:hlinkClick r:id="rId9"/>
                        </a:rPr>
                        <a:t>Frank Papale</a:t>
                      </a:r>
                      <a:r>
                        <a:rPr lang="en-US"/>
                        <a:t> </a:t>
                      </a:r>
                    </a:p>
                  </a:txBody>
                  <a:tcPr anchor="ctr">
                    <a:lnL>
                      <a:noFill/>
                    </a:lnL>
                    <a:lnR>
                      <a:noFill/>
                    </a:lnR>
                    <a:lnT>
                      <a:noFill/>
                    </a:lnT>
                    <a:lnB>
                      <a:noFill/>
                    </a:lnB>
                  </a:tcPr>
                </a:tc>
              </a:tr>
              <a:tr h="496691">
                <a:tc>
                  <a:txBody>
                    <a:bodyPr/>
                    <a:lstStyle/>
                    <a:p>
                      <a:endParaRPr lang="en-US"/>
                    </a:p>
                  </a:txBody>
                  <a:tcPr anchor="ctr">
                    <a:lnL>
                      <a:noFill/>
                    </a:lnL>
                    <a:lnR>
                      <a:noFill/>
                    </a:lnR>
                    <a:lnT>
                      <a:noFill/>
                    </a:lnT>
                    <a:lnB>
                      <a:noFill/>
                    </a:lnB>
                  </a:tcPr>
                </a:tc>
                <a:tc>
                  <a:txBody>
                    <a:bodyPr/>
                    <a:lstStyle/>
                    <a:p>
                      <a:r>
                        <a:rPr lang="en-US">
                          <a:hlinkClick r:id="rId10"/>
                        </a:rPr>
                        <a:t>Michael Rispoli </a:t>
                      </a:r>
                      <a:endParaRPr lang="en-US"/>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a:hlinkClick r:id="rId11"/>
                        </a:rPr>
                        <a:t>Max Cantrell</a:t>
                      </a:r>
                      <a:r>
                        <a:rPr lang="en-US"/>
                        <a:t> </a:t>
                      </a:r>
                    </a:p>
                  </a:txBody>
                  <a:tcPr anchor="ctr">
                    <a:lnL>
                      <a:noFill/>
                    </a:lnL>
                    <a:lnR>
                      <a:noFill/>
                    </a:lnR>
                    <a:lnT>
                      <a:noFill/>
                    </a:lnT>
                    <a:lnB>
                      <a:noFill/>
                    </a:lnB>
                  </a:tcPr>
                </a:tc>
              </a:tr>
              <a:tr h="496691">
                <a:tc>
                  <a:txBody>
                    <a:bodyPr/>
                    <a:lstStyle/>
                    <a:p>
                      <a:endParaRPr lang="en-US"/>
                    </a:p>
                  </a:txBody>
                  <a:tcPr anchor="ctr">
                    <a:lnL>
                      <a:noFill/>
                    </a:lnL>
                    <a:lnR>
                      <a:noFill/>
                    </a:lnR>
                    <a:lnT>
                      <a:noFill/>
                    </a:lnT>
                    <a:lnB>
                      <a:noFill/>
                    </a:lnB>
                  </a:tcPr>
                </a:tc>
                <a:tc>
                  <a:txBody>
                    <a:bodyPr/>
                    <a:lstStyle/>
                    <a:p>
                      <a:r>
                        <a:rPr lang="en-US">
                          <a:hlinkClick r:id="rId12"/>
                        </a:rPr>
                        <a:t>Kirk Acevedo </a:t>
                      </a:r>
                      <a:endParaRPr lang="en-US"/>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a:hlinkClick r:id="rId13"/>
                        </a:rPr>
                        <a:t>Tommy</a:t>
                      </a:r>
                      <a:r>
                        <a:rPr lang="en-US"/>
                        <a:t> </a:t>
                      </a:r>
                    </a:p>
                  </a:txBody>
                  <a:tcPr anchor="ctr">
                    <a:lnL>
                      <a:noFill/>
                    </a:lnL>
                    <a:lnR>
                      <a:noFill/>
                    </a:lnR>
                    <a:lnT>
                      <a:noFill/>
                    </a:lnT>
                    <a:lnB>
                      <a:noFill/>
                    </a:lnB>
                  </a:tcPr>
                </a:tc>
              </a:tr>
              <a:tr h="496691">
                <a:tc>
                  <a:txBody>
                    <a:bodyPr/>
                    <a:lstStyle/>
                    <a:p>
                      <a:endParaRPr lang="en-US"/>
                    </a:p>
                  </a:txBody>
                  <a:tcPr anchor="ctr">
                    <a:lnL>
                      <a:noFill/>
                    </a:lnL>
                    <a:lnR>
                      <a:noFill/>
                    </a:lnR>
                    <a:lnT>
                      <a:noFill/>
                    </a:lnT>
                    <a:lnB>
                      <a:noFill/>
                    </a:lnB>
                  </a:tcPr>
                </a:tc>
                <a:tc>
                  <a:txBody>
                    <a:bodyPr/>
                    <a:lstStyle/>
                    <a:p>
                      <a:r>
                        <a:rPr lang="en-US">
                          <a:hlinkClick r:id="rId14"/>
                        </a:rPr>
                        <a:t>Dov Davidoff </a:t>
                      </a:r>
                      <a:endParaRPr lang="en-US"/>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a:hlinkClick r:id="rId15"/>
                        </a:rPr>
                        <a:t>Johnny</a:t>
                      </a:r>
                      <a:r>
                        <a:rPr lang="en-US"/>
                        <a:t> </a:t>
                      </a:r>
                    </a:p>
                  </a:txBody>
                  <a:tcPr anchor="ctr">
                    <a:lnL>
                      <a:noFill/>
                    </a:lnL>
                    <a:lnR>
                      <a:noFill/>
                    </a:lnR>
                    <a:lnT>
                      <a:noFill/>
                    </a:lnT>
                    <a:lnB>
                      <a:noFill/>
                    </a:lnB>
                  </a:tcPr>
                </a:tc>
              </a:tr>
              <a:tr h="496691">
                <a:tc>
                  <a:txBody>
                    <a:bodyPr/>
                    <a:lstStyle/>
                    <a:p>
                      <a:endParaRPr lang="en-US"/>
                    </a:p>
                  </a:txBody>
                  <a:tcPr anchor="ctr">
                    <a:lnL>
                      <a:noFill/>
                    </a:lnL>
                    <a:lnR>
                      <a:noFill/>
                    </a:lnR>
                    <a:lnT>
                      <a:noFill/>
                    </a:lnT>
                    <a:lnB>
                      <a:noFill/>
                    </a:lnB>
                  </a:tcPr>
                </a:tc>
                <a:tc>
                  <a:txBody>
                    <a:bodyPr/>
                    <a:lstStyle/>
                    <a:p>
                      <a:r>
                        <a:rPr lang="en-US">
                          <a:hlinkClick r:id="rId16"/>
                        </a:rPr>
                        <a:t>Michael Kelly </a:t>
                      </a:r>
                      <a:endParaRPr lang="en-US"/>
                    </a:p>
                  </a:txBody>
                  <a:tcPr anchor="ctr">
                    <a:lnL>
                      <a:noFill/>
                    </a:lnL>
                    <a:lnR>
                      <a:noFill/>
                    </a:lnR>
                    <a:lnT>
                      <a:noFill/>
                    </a:lnT>
                    <a:lnB>
                      <a:noFill/>
                    </a:lnB>
                  </a:tcPr>
                </a:tc>
                <a:tc>
                  <a:txBody>
                    <a:bodyPr/>
                    <a:lstStyle/>
                    <a:p>
                      <a:r>
                        <a:rPr lang="en-US"/>
                        <a:t>... </a:t>
                      </a:r>
                    </a:p>
                  </a:txBody>
                  <a:tcPr anchor="ctr">
                    <a:lnL>
                      <a:noFill/>
                    </a:lnL>
                    <a:lnR>
                      <a:noFill/>
                    </a:lnR>
                    <a:lnT>
                      <a:noFill/>
                    </a:lnT>
                    <a:lnB>
                      <a:noFill/>
                    </a:lnB>
                  </a:tcPr>
                </a:tc>
                <a:tc>
                  <a:txBody>
                    <a:bodyPr/>
                    <a:lstStyle/>
                    <a:p>
                      <a:r>
                        <a:rPr lang="en-US" dirty="0">
                          <a:hlinkClick r:id="rId17"/>
                        </a:rPr>
                        <a:t>Pete</a:t>
                      </a:r>
                      <a:r>
                        <a:rPr lang="en-US" dirty="0"/>
                        <a:t> </a:t>
                      </a:r>
                    </a:p>
                  </a:txBody>
                  <a:tcPr anchor="ctr">
                    <a:lnL>
                      <a:noFill/>
                    </a:lnL>
                    <a:lnR>
                      <a:noFill/>
                    </a:lnR>
                    <a:lnT>
                      <a:noFill/>
                    </a:lnT>
                    <a:lnB>
                      <a:noFill/>
                    </a:lnB>
                  </a:tcPr>
                </a:tc>
              </a:tr>
            </a:tbl>
          </a:graphicData>
        </a:graphic>
      </p:graphicFrame>
      <p:sp>
        <p:nvSpPr>
          <p:cNvPr id="5" name="Rectangle 1"/>
          <p:cNvSpPr>
            <a:spLocks noChangeArrowheads="1"/>
          </p:cNvSpPr>
          <p:nvPr/>
        </p:nvSpPr>
        <p:spPr bwMode="auto">
          <a:xfrm>
            <a:off x="677863" y="24558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44398" tIns="26979" rIns="0" bIns="26979"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990000"/>
                </a:solidFill>
                <a:effectLst/>
                <a:latin typeface="Arial" panose="020B0604020202020204" pitchFamily="34" charset="0"/>
              </a:rPr>
              <a:t>Cast</a:t>
            </a: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rPr>
              <a:t>  </a:t>
            </a:r>
            <a:r>
              <a:rPr kumimoji="0" lang="en-US" altLang="en-US" sz="2600" b="0" i="0" u="none" strike="noStrike" cap="none" normalizeH="0" baseline="0" smtClean="0">
                <a:ln>
                  <a:noFill/>
                </a:ln>
                <a:solidFill>
                  <a:srgbClr val="000000"/>
                </a:solidFill>
                <a:effectLst/>
                <a:latin typeface="Arial" panose="020B0604020202020204" pitchFamily="34" charset="0"/>
              </a:rPr>
              <a:t> </a:t>
            </a:r>
            <a:r>
              <a:rPr kumimoji="0" lang="en-US" altLang="en-US" sz="1800" b="0" i="0" u="none" strike="noStrike" cap="none" normalizeH="0" baseline="0" smtClean="0">
                <a:ln>
                  <a:noFill/>
                </a:ln>
                <a:solidFill>
                  <a:srgbClr val="000000"/>
                </a:solidFill>
                <a:effectLst/>
                <a:latin typeface="Arial" panose="020B0604020202020204" pitchFamily="34" charset="0"/>
              </a:rPr>
              <a:t>         </a:t>
            </a:r>
            <a:r>
              <a:rPr kumimoji="0" lang="en-US" altLang="en-US" sz="2600" b="0" i="0" u="none" strike="noStrike" cap="none" normalizeH="0" baseline="0" smtClean="0">
                <a:ln>
                  <a:noFill/>
                </a:ln>
                <a:solidFill>
                  <a:srgbClr val="000000"/>
                </a:solidFill>
                <a:effectLst/>
                <a:latin typeface="Arial" panose="020B0604020202020204" pitchFamily="34" charset="0"/>
              </a:rPr>
              <a:t> </a:t>
            </a:r>
            <a:r>
              <a:rPr kumimoji="0" lang="en-US" altLang="en-US" sz="1800" b="0" i="0" u="none" strike="noStrike" cap="none" normalizeH="0" baseline="0" smtClean="0">
                <a:ln>
                  <a:noFill/>
                </a:ln>
                <a:solidFill>
                  <a:srgbClr val="000000"/>
                </a:solidFill>
                <a:effectLst/>
                <a:latin typeface="Arial" panose="020B0604020202020204" pitchFamily="34" charset="0"/>
              </a:rPr>
              <a:t>         </a:t>
            </a:r>
            <a:r>
              <a:rPr kumimoji="0" lang="en-US" altLang="en-US" sz="2600" b="0" i="0" u="none" strike="noStrike" cap="none" normalizeH="0" baseline="0" smtClean="0">
                <a:ln>
                  <a:noFill/>
                </a:ln>
                <a:solidFill>
                  <a:srgbClr val="000000"/>
                </a:solidFill>
                <a:effectLst/>
                <a:latin typeface="Arial" panose="020B0604020202020204" pitchFamily="34" charset="0"/>
              </a:rPr>
              <a:t> </a:t>
            </a:r>
            <a:r>
              <a:rPr kumimoji="0" lang="en-US" altLang="en-US" sz="1800" b="0" i="0" u="none" strike="noStrike" cap="none" normalizeH="0" baseline="0" smtClean="0">
                <a:ln>
                  <a:noFill/>
                </a:ln>
                <a:solidFill>
                  <a:srgbClr val="000000"/>
                </a:solidFill>
                <a:effectLst/>
                <a:latin typeface="Arial" panose="020B0604020202020204" pitchFamily="34" charset="0"/>
              </a:rPr>
              <a:t>         </a:t>
            </a:r>
            <a:r>
              <a:rPr kumimoji="0" lang="en-US" altLang="en-US" sz="2600" b="0" i="0" u="none" strike="noStrike" cap="none" normalizeH="0" baseline="0" smtClean="0">
                <a:ln>
                  <a:noFill/>
                </a:ln>
                <a:solidFill>
                  <a:srgbClr val="000000"/>
                </a:solidFill>
                <a:effectLst/>
                <a:latin typeface="Arial" panose="020B0604020202020204" pitchFamily="34" charset="0"/>
              </a:rPr>
              <a:t> </a:t>
            </a:r>
            <a:r>
              <a:rPr kumimoji="0" lang="en-US" altLang="en-US" sz="1800" b="0" i="0" u="none" strike="noStrike" cap="none" normalizeH="0" baseline="0" smtClean="0">
                <a:ln>
                  <a:noFill/>
                </a:ln>
                <a:solidFill>
                  <a:srgbClr val="000000"/>
                </a:solidFill>
                <a:effectLst/>
                <a:latin typeface="Arial" panose="020B0604020202020204" pitchFamily="34" charset="0"/>
              </a:rPr>
              <a:t>         </a:t>
            </a:r>
            <a:r>
              <a:rPr kumimoji="0" lang="en-US" altLang="en-US" sz="2600" b="0" i="0" u="none" strike="noStrike" cap="none" normalizeH="0" baseline="0" smtClean="0">
                <a:ln>
                  <a:noFill/>
                </a:ln>
                <a:solidFill>
                  <a:srgbClr val="000000"/>
                </a:solidFill>
                <a:effectLst/>
                <a:latin typeface="Arial" panose="020B0604020202020204" pitchFamily="34" charset="0"/>
              </a:rPr>
              <a:t> </a:t>
            </a:r>
            <a:r>
              <a:rPr kumimoji="0" lang="en-US" altLang="en-US" sz="1800" b="0" i="0" u="none" strike="noStrike" cap="none" normalizeH="0" baseline="0" smtClean="0">
                <a:ln>
                  <a:noFill/>
                </a:ln>
                <a:solidFill>
                  <a:srgbClr val="000000"/>
                </a:solidFill>
                <a:effectLst/>
                <a:latin typeface="Arial" panose="020B0604020202020204" pitchFamily="34" charset="0"/>
              </a:rPr>
              <a:t>         </a:t>
            </a:r>
            <a:r>
              <a:rPr kumimoji="0" lang="en-US" altLang="en-US" sz="2600" b="0" i="0" u="none" strike="noStrike" cap="none" normalizeH="0" baseline="0" smtClean="0">
                <a:ln>
                  <a:noFill/>
                </a:ln>
                <a:solidFill>
                  <a:srgbClr val="000000"/>
                </a:solidFill>
                <a:effectLst/>
                <a:latin typeface="Arial" panose="020B0604020202020204" pitchFamily="34" charset="0"/>
              </a:rPr>
              <a:t> </a:t>
            </a:r>
            <a:r>
              <a:rPr kumimoji="0" lang="en-US" altLang="en-US" sz="1800" b="0" i="0" u="none" strike="noStrike" cap="none" normalizeH="0" baseline="0" smtClean="0">
                <a:ln>
                  <a:noFill/>
                </a:ln>
                <a:solidFill>
                  <a:srgbClr val="000000"/>
                </a:solidFill>
                <a:effectLst/>
                <a:latin typeface="Arial" panose="020B0604020202020204" pitchFamily="34" charset="0"/>
              </a:rPr>
              <a:t>         </a:t>
            </a:r>
            <a:r>
              <a:rPr kumimoji="0" lang="en-US" altLang="en-US" sz="2600" b="0" i="0" u="none" strike="noStrike" cap="none" normalizeH="0" baseline="0" smtClean="0">
                <a:ln>
                  <a:noFill/>
                </a:ln>
                <a:solidFill>
                  <a:srgbClr val="000000"/>
                </a:solidFill>
                <a:effectLst/>
                <a:latin typeface="Arial" panose="020B0604020202020204" pitchFamily="34" charset="0"/>
              </a:rPr>
              <a:t> </a:t>
            </a:r>
            <a:r>
              <a:rPr kumimoji="0" lang="en-US" altLang="en-US" sz="1800" b="0" i="0" u="none" strike="noStrike" cap="none" normalizeH="0" baseline="0" smtClean="0">
                <a:ln>
                  <a:noFill/>
                </a:ln>
                <a:solidFill>
                  <a:srgbClr val="000000"/>
                </a:solidFill>
                <a:effectLst/>
                <a:latin typeface="Arial" panose="020B0604020202020204" pitchFamily="34" charset="0"/>
              </a:rPr>
              <a:t>        </a:t>
            </a:r>
            <a:endParaRPr kumimoji="0" lang="en-US" altLang="en-US" sz="2600" b="0" i="0" u="none" strike="noStrike" cap="none" normalizeH="0" baseline="0" smtClean="0">
              <a:ln>
                <a:noFill/>
              </a:ln>
              <a:solidFill>
                <a:srgbClr val="000000"/>
              </a:solidFill>
              <a:effectLst/>
              <a:latin typeface="Arial" panose="020B0604020202020204" pitchFamily="34" charset="0"/>
            </a:endParaRPr>
          </a:p>
        </p:txBody>
      </p:sp>
      <p:pic>
        <p:nvPicPr>
          <p:cNvPr id="1026" name="Picture 2" descr="Mark Wahlber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6400" y="2325688"/>
            <a:ext cx="3048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reg Kinnear">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900" y="2325688"/>
            <a:ext cx="3048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izabeth Banks">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9325" y="2325688"/>
            <a:ext cx="3048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1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64127"/>
            <a:ext cx="8596668" cy="1320800"/>
          </a:xfrm>
        </p:spPr>
        <p:txBody>
          <a:bodyPr/>
          <a:lstStyle/>
          <a:p>
            <a:r>
              <a:rPr lang="en-US" dirty="0" smtClean="0"/>
              <a:t>Individual Assignment</a:t>
            </a:r>
            <a:endParaRPr lang="en-US" dirty="0"/>
          </a:p>
        </p:txBody>
      </p:sp>
      <p:sp>
        <p:nvSpPr>
          <p:cNvPr id="3" name="Content Placeholder 2"/>
          <p:cNvSpPr>
            <a:spLocks noGrp="1"/>
          </p:cNvSpPr>
          <p:nvPr>
            <p:ph idx="1"/>
          </p:nvPr>
        </p:nvSpPr>
        <p:spPr>
          <a:xfrm>
            <a:off x="677334" y="1403131"/>
            <a:ext cx="8596668" cy="4638231"/>
          </a:xfrm>
        </p:spPr>
        <p:txBody>
          <a:bodyPr>
            <a:normAutofit/>
          </a:bodyPr>
          <a:lstStyle/>
          <a:p>
            <a:r>
              <a:rPr lang="en-US" sz="2400" dirty="0" smtClean="0"/>
              <a:t>Today, you will be working on your own to accomplish the following assignments:</a:t>
            </a:r>
          </a:p>
          <a:p>
            <a:r>
              <a:rPr lang="en-US" sz="2400" dirty="0" smtClean="0"/>
              <a:t>Get one of each worksheet from the front.</a:t>
            </a:r>
          </a:p>
          <a:p>
            <a:r>
              <a:rPr lang="en-US" sz="2400" dirty="0" smtClean="0"/>
              <a:t>Read the Malcolm Gladwell article.  </a:t>
            </a:r>
            <a:r>
              <a:rPr lang="en-US" sz="2400" smtClean="0"/>
              <a:t>Take notes!!  You </a:t>
            </a:r>
            <a:r>
              <a:rPr lang="en-US" sz="2400" dirty="0" smtClean="0"/>
              <a:t>have a quiz next class.</a:t>
            </a:r>
          </a:p>
          <a:p>
            <a:r>
              <a:rPr lang="en-US" sz="2400" dirty="0" smtClean="0"/>
              <a:t>Complete both sides of the What’s Your Excuse worksheet.</a:t>
            </a:r>
          </a:p>
          <a:p>
            <a:r>
              <a:rPr lang="en-US" sz="2400" dirty="0" err="1" smtClean="0"/>
              <a:t>Poss</a:t>
            </a:r>
            <a:r>
              <a:rPr lang="en-US" sz="2400" dirty="0" smtClean="0"/>
              <a:t> book page 172 #1-8</a:t>
            </a:r>
          </a:p>
          <a:p>
            <a:r>
              <a:rPr lang="en-US" sz="2400" dirty="0" err="1" smtClean="0"/>
              <a:t>Poss</a:t>
            </a:r>
            <a:r>
              <a:rPr lang="en-US" sz="2400" dirty="0" smtClean="0"/>
              <a:t> book page 212 #1,2,6,7</a:t>
            </a:r>
          </a:p>
          <a:p>
            <a:endParaRPr lang="en-US" sz="2400" dirty="0"/>
          </a:p>
          <a:p>
            <a:pPr marL="0" indent="0" algn="ctr">
              <a:buNone/>
            </a:pPr>
            <a:r>
              <a:rPr lang="en-US" sz="2400" dirty="0" smtClean="0"/>
              <a:t>Thanks!  I’m still accepting projects!</a:t>
            </a:r>
            <a:endParaRPr lang="en-US" sz="2400" dirty="0"/>
          </a:p>
        </p:txBody>
      </p:sp>
    </p:spTree>
    <p:extLst>
      <p:ext uri="{BB962C8B-B14F-4D97-AF65-F5344CB8AC3E}">
        <p14:creationId xmlns:p14="http://schemas.microsoft.com/office/powerpoint/2010/main" val="19087558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#50</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smtClean="0"/>
              <a:t>Please complete the short Entrepreneur worksheet, located on the center table.  </a:t>
            </a:r>
          </a:p>
          <a:p>
            <a:r>
              <a:rPr lang="en-US" sz="2400" dirty="0" smtClean="0"/>
              <a:t>Take out your “Invincible” Movie test, your entrepreneur Project paper and your What Do You Think paper please.</a:t>
            </a:r>
          </a:p>
          <a:p>
            <a:r>
              <a:rPr lang="en-US" sz="2400" dirty="0" smtClean="0"/>
              <a:t>If you need another WDYT, it’s on the center table.</a:t>
            </a:r>
          </a:p>
          <a:p>
            <a:endParaRPr lang="en-US" sz="2400" dirty="0"/>
          </a:p>
          <a:p>
            <a:r>
              <a:rPr lang="en-US" sz="2400" dirty="0" smtClean="0"/>
              <a:t>OBJ:  SWBAT assess the meaning of entrepreneur and determine how associated traits can promote self worth.</a:t>
            </a:r>
          </a:p>
          <a:p>
            <a:endParaRPr lang="en-US" sz="2400" dirty="0"/>
          </a:p>
          <a:p>
            <a:r>
              <a:rPr lang="en-US" sz="2400" dirty="0" smtClean="0"/>
              <a:t>HW – Entrepreneur Project</a:t>
            </a:r>
            <a:endParaRPr lang="en-US" sz="2400" dirty="0"/>
          </a:p>
        </p:txBody>
      </p:sp>
    </p:spTree>
    <p:extLst>
      <p:ext uri="{BB962C8B-B14F-4D97-AF65-F5344CB8AC3E}">
        <p14:creationId xmlns:p14="http://schemas.microsoft.com/office/powerpoint/2010/main" val="34580213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034" y="203200"/>
            <a:ext cx="8596668" cy="1320800"/>
          </a:xfrm>
        </p:spPr>
        <p:txBody>
          <a:bodyPr/>
          <a:lstStyle/>
          <a:p>
            <a:pPr algn="ctr"/>
            <a:r>
              <a:rPr lang="en-US" dirty="0" smtClean="0"/>
              <a:t>Hi!</a:t>
            </a:r>
            <a:endParaRPr lang="en-US" dirty="0"/>
          </a:p>
        </p:txBody>
      </p:sp>
      <p:sp>
        <p:nvSpPr>
          <p:cNvPr id="3" name="Content Placeholder 2"/>
          <p:cNvSpPr>
            <a:spLocks noGrp="1"/>
          </p:cNvSpPr>
          <p:nvPr>
            <p:ph idx="1"/>
          </p:nvPr>
        </p:nvSpPr>
        <p:spPr>
          <a:xfrm>
            <a:off x="677334" y="1244601"/>
            <a:ext cx="8596668" cy="4796762"/>
          </a:xfrm>
        </p:spPr>
        <p:txBody>
          <a:bodyPr>
            <a:noAutofit/>
          </a:bodyPr>
          <a:lstStyle/>
          <a:p>
            <a:r>
              <a:rPr lang="en-US" sz="7200" dirty="0" smtClean="0"/>
              <a:t>Please take out your strengths and weaknesses worksheet!</a:t>
            </a:r>
            <a:endParaRPr lang="en-US" sz="7200" dirty="0"/>
          </a:p>
        </p:txBody>
      </p:sp>
    </p:spTree>
    <p:extLst>
      <p:ext uri="{BB962C8B-B14F-4D97-AF65-F5344CB8AC3E}">
        <p14:creationId xmlns:p14="http://schemas.microsoft.com/office/powerpoint/2010/main" val="42323029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3350"/>
            <a:ext cx="8596668" cy="1320800"/>
          </a:xfrm>
        </p:spPr>
        <p:txBody>
          <a:bodyPr/>
          <a:lstStyle/>
          <a:p>
            <a:r>
              <a:rPr lang="en-US" dirty="0" smtClean="0"/>
              <a:t>Malcolm Gladwell Quiz</a:t>
            </a:r>
            <a:endParaRPr lang="en-US" dirty="0"/>
          </a:p>
        </p:txBody>
      </p:sp>
      <p:sp>
        <p:nvSpPr>
          <p:cNvPr id="3" name="Content Placeholder 2"/>
          <p:cNvSpPr>
            <a:spLocks noGrp="1"/>
          </p:cNvSpPr>
          <p:nvPr>
            <p:ph idx="1"/>
          </p:nvPr>
        </p:nvSpPr>
        <p:spPr>
          <a:xfrm>
            <a:off x="782109" y="527050"/>
            <a:ext cx="8596668" cy="4419599"/>
          </a:xfrm>
        </p:spPr>
        <p:txBody>
          <a:bodyPr>
            <a:noAutofit/>
          </a:bodyPr>
          <a:lstStyle/>
          <a:p>
            <a:r>
              <a:rPr lang="en-US" sz="2400" dirty="0" smtClean="0"/>
              <a:t>Please answer the following on separate paper.</a:t>
            </a:r>
          </a:p>
          <a:p>
            <a:pPr marL="0" indent="0">
              <a:buNone/>
            </a:pPr>
            <a:endParaRPr lang="en-US" sz="2400" dirty="0" smtClean="0"/>
          </a:p>
          <a:p>
            <a:pPr>
              <a:buAutoNum type="arabicPeriod"/>
            </a:pPr>
            <a:r>
              <a:rPr lang="en-US" sz="2400" dirty="0" smtClean="0"/>
              <a:t>According to Gladwell, why isn’t David considered an underdog?</a:t>
            </a:r>
          </a:p>
          <a:p>
            <a:pPr>
              <a:buAutoNum type="arabicPeriod"/>
            </a:pPr>
            <a:r>
              <a:rPr lang="en-US" sz="2400" dirty="0" smtClean="0"/>
              <a:t>Name one person Gladwell drew his experiences from for his book and describe what happened to her.</a:t>
            </a:r>
          </a:p>
          <a:p>
            <a:pPr>
              <a:buAutoNum type="arabicPeriod"/>
            </a:pPr>
            <a:r>
              <a:rPr lang="en-US" sz="2400" dirty="0" smtClean="0"/>
              <a:t>What is Gladwell’s objective for his book?</a:t>
            </a:r>
          </a:p>
          <a:p>
            <a:pPr>
              <a:buAutoNum type="arabicPeriod"/>
            </a:pPr>
            <a:r>
              <a:rPr lang="en-US" sz="2400" dirty="0" smtClean="0"/>
              <a:t>Who/what is the “Goliath” in your life and how can you overcome this seemingly insurmountable adversity?</a:t>
            </a:r>
          </a:p>
          <a:p>
            <a:pPr>
              <a:buAutoNum type="arabicPeriod"/>
            </a:pPr>
            <a:r>
              <a:rPr lang="en-US" sz="2400" dirty="0" smtClean="0"/>
              <a:t>Gladwell states that “in every crisis there is an incredible opportunity for growth”.  How can the occurrence of </a:t>
            </a:r>
            <a:r>
              <a:rPr lang="en-US" sz="2400" dirty="0" err="1" smtClean="0"/>
              <a:t>Superstorm</a:t>
            </a:r>
            <a:r>
              <a:rPr lang="en-US" sz="2400" dirty="0" smtClean="0"/>
              <a:t> Sandy relate to this thought?</a:t>
            </a:r>
          </a:p>
          <a:p>
            <a:pPr marL="0" indent="0" algn="ctr">
              <a:buNone/>
            </a:pPr>
            <a:r>
              <a:rPr lang="en-US" sz="2400" dirty="0" smtClean="0"/>
              <a:t>BONUS!  Name one other book Malcolm Gladwell wrote.</a:t>
            </a:r>
            <a:endParaRPr lang="en-US" sz="2400" dirty="0"/>
          </a:p>
        </p:txBody>
      </p:sp>
    </p:spTree>
    <p:extLst>
      <p:ext uri="{BB962C8B-B14F-4D97-AF65-F5344CB8AC3E}">
        <p14:creationId xmlns:p14="http://schemas.microsoft.com/office/powerpoint/2010/main" val="26815144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r>
              <a:rPr lang="en-US" dirty="0" smtClean="0"/>
              <a:t>Entrepreneur Project Directions</a:t>
            </a:r>
            <a:endParaRPr lang="en-US" dirty="0"/>
          </a:p>
        </p:txBody>
      </p:sp>
      <p:sp>
        <p:nvSpPr>
          <p:cNvPr id="3" name="Content Placeholder 2"/>
          <p:cNvSpPr>
            <a:spLocks noGrp="1"/>
          </p:cNvSpPr>
          <p:nvPr>
            <p:ph idx="1"/>
          </p:nvPr>
        </p:nvSpPr>
        <p:spPr>
          <a:xfrm>
            <a:off x="677334" y="660400"/>
            <a:ext cx="8596668" cy="5969000"/>
          </a:xfrm>
        </p:spPr>
        <p:txBody>
          <a:bodyPr>
            <a:noAutofit/>
          </a:bodyPr>
          <a:lstStyle/>
          <a:p>
            <a:r>
              <a:rPr lang="en-US" sz="2000" dirty="0" smtClean="0"/>
              <a:t>By now, you should have received the outline for this project.</a:t>
            </a:r>
          </a:p>
          <a:p>
            <a:r>
              <a:rPr lang="en-US" sz="2000" dirty="0" smtClean="0"/>
              <a:t>You will allowed to work with ANY of Ms. Terry’s or Mr. </a:t>
            </a:r>
            <a:r>
              <a:rPr lang="en-US" sz="2000" dirty="0" err="1" smtClean="0"/>
              <a:t>Smiga’s</a:t>
            </a:r>
            <a:r>
              <a:rPr lang="en-US" sz="2000" dirty="0" smtClean="0"/>
              <a:t> students in Freshman Orientation.  The maximum amount of group member is 5.</a:t>
            </a:r>
          </a:p>
          <a:p>
            <a:r>
              <a:rPr lang="en-US" sz="2000" dirty="0" smtClean="0"/>
              <a:t>Carefully read the tasks and the requirements.  As you see, this is worth 2 grades: Formative and Summative</a:t>
            </a:r>
          </a:p>
          <a:p>
            <a:r>
              <a:rPr lang="en-US" sz="2000" dirty="0" smtClean="0"/>
              <a:t>Take note that the assignment is to be sent through Google Drive to both </a:t>
            </a:r>
            <a:r>
              <a:rPr lang="en-US" sz="2000" dirty="0" err="1" smtClean="0"/>
              <a:t>Smiga</a:t>
            </a:r>
            <a:r>
              <a:rPr lang="en-US" sz="2000" dirty="0" smtClean="0"/>
              <a:t> and Terry.</a:t>
            </a:r>
          </a:p>
          <a:p>
            <a:r>
              <a:rPr lang="en-US" sz="2000" dirty="0" smtClean="0"/>
              <a:t>The requirements refer to Gardner’s Intelligences, Transferable Skills,  Six E’s of excellence and the Six Pillars of Character.  Don’t fret! All of this information you already have in your binder. </a:t>
            </a:r>
            <a:r>
              <a:rPr lang="en-US" sz="2000" dirty="0" smtClean="0">
                <a:sym typeface="Wingdings" panose="05000000000000000000" pitchFamily="2" charset="2"/>
              </a:rPr>
              <a:t></a:t>
            </a:r>
          </a:p>
          <a:p>
            <a:r>
              <a:rPr lang="en-US" sz="2000" dirty="0" smtClean="0">
                <a:sym typeface="Wingdings" panose="05000000000000000000" pitchFamily="2" charset="2"/>
              </a:rPr>
              <a:t>Any further questions, ask </a:t>
            </a:r>
            <a:r>
              <a:rPr lang="en-US" sz="2000" dirty="0" err="1" smtClean="0">
                <a:sym typeface="Wingdings" panose="05000000000000000000" pitchFamily="2" charset="2"/>
              </a:rPr>
              <a:t>Smiga</a:t>
            </a:r>
            <a:r>
              <a:rPr lang="en-US" sz="2000" dirty="0" smtClean="0">
                <a:sym typeface="Wingdings" panose="05000000000000000000" pitchFamily="2" charset="2"/>
              </a:rPr>
              <a:t>.</a:t>
            </a:r>
          </a:p>
          <a:p>
            <a:pPr algn="ctr"/>
            <a:r>
              <a:rPr lang="en-US" sz="2400" b="1" dirty="0" smtClean="0">
                <a:sym typeface="Wingdings" panose="05000000000000000000" pitchFamily="2" charset="2"/>
              </a:rPr>
              <a:t>Due by MAY 15</a:t>
            </a:r>
            <a:r>
              <a:rPr lang="en-US" sz="2400" b="1" baseline="30000" dirty="0" smtClean="0">
                <a:sym typeface="Wingdings" panose="05000000000000000000" pitchFamily="2" charset="2"/>
              </a:rPr>
              <a:t>th</a:t>
            </a:r>
            <a:r>
              <a:rPr lang="en-US" sz="2400" b="1" dirty="0" smtClean="0">
                <a:sym typeface="Wingdings" panose="05000000000000000000" pitchFamily="2" charset="2"/>
              </a:rPr>
              <a:t>!!!!!!!!!!!!!!!!!!!!!!!!!!!!!!!!!!!!!!!</a:t>
            </a:r>
            <a:endParaRPr lang="en-US" sz="2400" b="1" dirty="0"/>
          </a:p>
        </p:txBody>
      </p:sp>
    </p:spTree>
    <p:extLst>
      <p:ext uri="{BB962C8B-B14F-4D97-AF65-F5344CB8AC3E}">
        <p14:creationId xmlns:p14="http://schemas.microsoft.com/office/powerpoint/2010/main" val="36607222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#51</a:t>
            </a:r>
            <a:endParaRPr lang="en-US" dirty="0"/>
          </a:p>
        </p:txBody>
      </p:sp>
      <p:sp>
        <p:nvSpPr>
          <p:cNvPr id="3" name="Content Placeholder 2"/>
          <p:cNvSpPr>
            <a:spLocks noGrp="1"/>
          </p:cNvSpPr>
          <p:nvPr>
            <p:ph idx="1"/>
          </p:nvPr>
        </p:nvSpPr>
        <p:spPr>
          <a:xfrm>
            <a:off x="677334" y="1261241"/>
            <a:ext cx="8596668" cy="5355459"/>
          </a:xfrm>
        </p:spPr>
        <p:txBody>
          <a:bodyPr>
            <a:noAutofit/>
          </a:bodyPr>
          <a:lstStyle/>
          <a:p>
            <a:r>
              <a:rPr lang="en-US" sz="2400" dirty="0" smtClean="0"/>
              <a:t>Please find your groups for your mini project.  Take one of the entrepreneur traits and homework sheets from the center table.  </a:t>
            </a:r>
          </a:p>
          <a:p>
            <a:r>
              <a:rPr lang="en-US" sz="2400" dirty="0" smtClean="0"/>
              <a:t>Please take out your what do you think paper.</a:t>
            </a:r>
          </a:p>
          <a:p>
            <a:r>
              <a:rPr lang="en-US" sz="2400" dirty="0" smtClean="0"/>
              <a:t>Please hand in your Invincible test.</a:t>
            </a:r>
            <a:endParaRPr lang="en-US" sz="2400" dirty="0"/>
          </a:p>
          <a:p>
            <a:endParaRPr lang="en-US" sz="2400" dirty="0" smtClean="0"/>
          </a:p>
          <a:p>
            <a:r>
              <a:rPr lang="en-US" sz="2400" dirty="0"/>
              <a:t>OBJ:  SWBAT assess the meaning of entrepreneur and determine how associated traits can promote self worth.</a:t>
            </a:r>
          </a:p>
          <a:p>
            <a:endParaRPr lang="en-US" sz="2400" dirty="0"/>
          </a:p>
          <a:p>
            <a:r>
              <a:rPr lang="en-US" sz="2400" dirty="0" smtClean="0"/>
              <a:t>HW – Ask a parent:  If you could go back and speak to your 15 year old self, what would you say.  </a:t>
            </a:r>
            <a:endParaRPr lang="en-US" sz="2400" dirty="0"/>
          </a:p>
        </p:txBody>
      </p:sp>
    </p:spTree>
    <p:extLst>
      <p:ext uri="{BB962C8B-B14F-4D97-AF65-F5344CB8AC3E}">
        <p14:creationId xmlns:p14="http://schemas.microsoft.com/office/powerpoint/2010/main" val="42557557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#52</a:t>
            </a:r>
            <a:endParaRPr lang="en-US" dirty="0"/>
          </a:p>
        </p:txBody>
      </p:sp>
      <p:sp>
        <p:nvSpPr>
          <p:cNvPr id="3" name="Content Placeholder 2"/>
          <p:cNvSpPr>
            <a:spLocks noGrp="1"/>
          </p:cNvSpPr>
          <p:nvPr>
            <p:ph idx="1"/>
          </p:nvPr>
        </p:nvSpPr>
        <p:spPr>
          <a:xfrm>
            <a:off x="677334" y="1549401"/>
            <a:ext cx="8596668" cy="4491962"/>
          </a:xfrm>
        </p:spPr>
        <p:txBody>
          <a:bodyPr>
            <a:normAutofit lnSpcReduction="10000"/>
          </a:bodyPr>
          <a:lstStyle/>
          <a:p>
            <a:pPr marL="0" indent="0">
              <a:buNone/>
            </a:pPr>
            <a:r>
              <a:rPr lang="en-US" sz="2800" dirty="0" smtClean="0"/>
              <a:t>Name 3 important aspects of a job interview.</a:t>
            </a:r>
          </a:p>
          <a:p>
            <a:pPr marL="0" indent="0">
              <a:buNone/>
            </a:pPr>
            <a:r>
              <a:rPr lang="en-US" sz="2800" dirty="0" smtClean="0"/>
              <a:t>Please take out your WDYT paper.</a:t>
            </a:r>
          </a:p>
          <a:p>
            <a:pPr marL="0" indent="0">
              <a:buNone/>
            </a:pPr>
            <a:endParaRPr lang="en-US" sz="2800" dirty="0"/>
          </a:p>
          <a:p>
            <a:pPr marL="0" indent="0">
              <a:buNone/>
            </a:pPr>
            <a:r>
              <a:rPr lang="en-US" sz="2800" dirty="0" smtClean="0"/>
              <a:t>OBJ:  SWB discussing various aspects of the interview process.</a:t>
            </a:r>
          </a:p>
          <a:p>
            <a:pPr marL="0" indent="0">
              <a:buNone/>
            </a:pPr>
            <a:endParaRPr lang="en-US" sz="2800" dirty="0"/>
          </a:p>
          <a:p>
            <a:pPr marL="0" indent="0">
              <a:buNone/>
            </a:pPr>
            <a:endParaRPr lang="en-US" sz="2800" dirty="0" smtClean="0"/>
          </a:p>
          <a:p>
            <a:pPr marL="0" indent="0">
              <a:buNone/>
            </a:pPr>
            <a:r>
              <a:rPr lang="en-US" sz="2800" dirty="0" smtClean="0"/>
              <a:t>HW – Check your binder for all </a:t>
            </a:r>
            <a:r>
              <a:rPr lang="en-US" sz="2800" dirty="0" err="1" smtClean="0"/>
              <a:t>ALL</a:t>
            </a:r>
            <a:r>
              <a:rPr lang="en-US" sz="2800" dirty="0" smtClean="0"/>
              <a:t> of your Do Now’s and objectives</a:t>
            </a:r>
            <a:endParaRPr lang="en-US" sz="2800" dirty="0"/>
          </a:p>
        </p:txBody>
      </p:sp>
    </p:spTree>
    <p:extLst>
      <p:ext uri="{BB962C8B-B14F-4D97-AF65-F5344CB8AC3E}">
        <p14:creationId xmlns:p14="http://schemas.microsoft.com/office/powerpoint/2010/main" val="3791453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a:xfrm>
            <a:off x="677334" y="609600"/>
            <a:ext cx="8596668" cy="5978235"/>
          </a:xfrm>
        </p:spPr>
        <p:txBody>
          <a:bodyPr>
            <a:noAutofit/>
          </a:bodyPr>
          <a:lstStyle/>
          <a:p>
            <a:r>
              <a:rPr lang="en-US" sz="2400" dirty="0" smtClean="0"/>
              <a:t>Miss Terry, what am I doing????</a:t>
            </a:r>
          </a:p>
          <a:p>
            <a:endParaRPr lang="en-US" sz="2400" dirty="0"/>
          </a:p>
          <a:p>
            <a:r>
              <a:rPr lang="en-US" sz="2400" dirty="0" smtClean="0"/>
              <a:t>WORKING ON YOUR STORY ABOUT A PERSON WITH HIGH WELL BEING!</a:t>
            </a:r>
          </a:p>
          <a:p>
            <a:r>
              <a:rPr lang="en-US" sz="2400" dirty="0" smtClean="0"/>
              <a:t>REMEMBER, YOUR PERSON CAN HAVE SOME STRESS IN THEIR LIFE BUT MAKE SURE THEY HANDLE IT CORRECTLY.</a:t>
            </a:r>
          </a:p>
          <a:p>
            <a:r>
              <a:rPr lang="en-US" sz="2400" dirty="0" smtClean="0"/>
              <a:t>YOU HAVE THE STORY OF HANNAH AND MORGAN AS AN EXAMPLE.</a:t>
            </a:r>
          </a:p>
          <a:p>
            <a:r>
              <a:rPr lang="en-US" sz="2400" dirty="0" smtClean="0"/>
              <a:t>MAKE SURE THAT IT IS AT LEAST 4 PARAGRAPHS.</a:t>
            </a:r>
          </a:p>
          <a:p>
            <a:r>
              <a:rPr lang="en-US" sz="2400" dirty="0" smtClean="0"/>
              <a:t>IT IS DUE in 15 minutes!</a:t>
            </a:r>
          </a:p>
          <a:p>
            <a:r>
              <a:rPr lang="en-US" sz="2400" dirty="0" smtClean="0"/>
              <a:t>IF YOU OWE ANY WORK, KEEP IT!</a:t>
            </a:r>
          </a:p>
          <a:p>
            <a:r>
              <a:rPr lang="en-US" sz="2400" dirty="0" smtClean="0"/>
              <a:t>DO NOT FORGET….YOUR BEST FRIEND HOMEWORK IS DUE WEDNESDAY!!!</a:t>
            </a:r>
          </a:p>
        </p:txBody>
      </p:sp>
    </p:spTree>
    <p:extLst>
      <p:ext uri="{BB962C8B-B14F-4D97-AF65-F5344CB8AC3E}">
        <p14:creationId xmlns:p14="http://schemas.microsoft.com/office/powerpoint/2010/main" val="22477326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#53</a:t>
            </a:r>
            <a:endParaRPr lang="en-US" dirty="0"/>
          </a:p>
        </p:txBody>
      </p:sp>
      <p:sp>
        <p:nvSpPr>
          <p:cNvPr id="3" name="Content Placeholder 2"/>
          <p:cNvSpPr>
            <a:spLocks noGrp="1"/>
          </p:cNvSpPr>
          <p:nvPr>
            <p:ph idx="1"/>
          </p:nvPr>
        </p:nvSpPr>
        <p:spPr>
          <a:xfrm>
            <a:off x="677334" y="1651001"/>
            <a:ext cx="8596668" cy="4390362"/>
          </a:xfrm>
        </p:spPr>
        <p:txBody>
          <a:bodyPr>
            <a:noAutofit/>
          </a:bodyPr>
          <a:lstStyle/>
          <a:p>
            <a:r>
              <a:rPr lang="en-US" sz="2400" dirty="0" smtClean="0"/>
              <a:t>“I have time now.  All the time in the world.” Is this how you feel about the end of school?</a:t>
            </a:r>
          </a:p>
          <a:p>
            <a:r>
              <a:rPr lang="en-US" sz="2400" dirty="0" smtClean="0"/>
              <a:t>Please get your folder from the center table.</a:t>
            </a:r>
          </a:p>
          <a:p>
            <a:r>
              <a:rPr lang="en-US" sz="2400" dirty="0" smtClean="0"/>
              <a:t>You need a few pieces of lined paper and your brain.</a:t>
            </a:r>
            <a:endParaRPr lang="en-US" sz="2400" dirty="0"/>
          </a:p>
          <a:p>
            <a:endParaRPr lang="en-US" sz="2400" dirty="0" smtClean="0"/>
          </a:p>
          <a:p>
            <a:r>
              <a:rPr lang="en-US" sz="2400" dirty="0" smtClean="0"/>
              <a:t>OBJ:  SW begin part of the final exam with an examination of various aspects of the job application.</a:t>
            </a:r>
          </a:p>
          <a:p>
            <a:endParaRPr lang="en-US" sz="2400" dirty="0"/>
          </a:p>
          <a:p>
            <a:r>
              <a:rPr lang="en-US" sz="2400" dirty="0" smtClean="0"/>
              <a:t>HW – Begin typing your Cover Letter/ Complete the Eminem Assignment</a:t>
            </a:r>
            <a:endParaRPr lang="en-US" sz="2400" dirty="0"/>
          </a:p>
        </p:txBody>
      </p:sp>
    </p:spTree>
    <p:extLst>
      <p:ext uri="{BB962C8B-B14F-4D97-AF65-F5344CB8AC3E}">
        <p14:creationId xmlns:p14="http://schemas.microsoft.com/office/powerpoint/2010/main" val="12375191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a:xfrm>
            <a:off x="677334" y="1536701"/>
            <a:ext cx="8596668" cy="4504662"/>
          </a:xfrm>
        </p:spPr>
        <p:txBody>
          <a:bodyPr>
            <a:noAutofit/>
          </a:bodyPr>
          <a:lstStyle/>
          <a:p>
            <a:r>
              <a:rPr lang="en-US" sz="2400" dirty="0" smtClean="0"/>
              <a:t>Write a paragraph explaining what you would change if you could go back to the beginning of your entrepreneur project and start all over.</a:t>
            </a:r>
          </a:p>
          <a:p>
            <a:endParaRPr lang="en-US" sz="2400" dirty="0"/>
          </a:p>
          <a:p>
            <a:r>
              <a:rPr lang="en-US" sz="2400" dirty="0" smtClean="0"/>
              <a:t>Write a paragraph explaining what you would change if you could go back to the beginning of the school year and start all over.</a:t>
            </a:r>
          </a:p>
          <a:p>
            <a:endParaRPr lang="en-US" sz="2400" dirty="0"/>
          </a:p>
          <a:p>
            <a:r>
              <a:rPr lang="en-US" sz="2400" dirty="0" smtClean="0"/>
              <a:t>Be completely honest!  And make sure you write a paragraph for each!!!</a:t>
            </a:r>
            <a:endParaRPr lang="en-US" sz="2400" dirty="0"/>
          </a:p>
        </p:txBody>
      </p:sp>
    </p:spTree>
    <p:extLst>
      <p:ext uri="{BB962C8B-B14F-4D97-AF65-F5344CB8AC3E}">
        <p14:creationId xmlns:p14="http://schemas.microsoft.com/office/powerpoint/2010/main" val="22947325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64634" y="12701"/>
            <a:ext cx="4184035" cy="5685761"/>
          </a:xfrm>
        </p:spPr>
        <p:txBody>
          <a:bodyPr>
            <a:noAutofit/>
          </a:bodyPr>
          <a:lstStyle/>
          <a:p>
            <a:pPr marL="0" indent="0">
              <a:buNone/>
            </a:pPr>
            <a:r>
              <a:rPr lang="en-US" dirty="0"/>
              <a:t>Well, son, I'll tell you:</a:t>
            </a:r>
            <a:br>
              <a:rPr lang="en-US" dirty="0"/>
            </a:br>
            <a:r>
              <a:rPr lang="en-US" dirty="0"/>
              <a:t>Life for me </a:t>
            </a:r>
            <a:r>
              <a:rPr lang="en-US" dirty="0" err="1"/>
              <a:t>ain't</a:t>
            </a:r>
            <a:r>
              <a:rPr lang="en-US" dirty="0"/>
              <a:t> been no crystal stair.</a:t>
            </a:r>
            <a:br>
              <a:rPr lang="en-US" dirty="0"/>
            </a:br>
            <a:r>
              <a:rPr lang="en-US" dirty="0"/>
              <a:t>It's had tacks in it,</a:t>
            </a:r>
            <a:br>
              <a:rPr lang="en-US" dirty="0"/>
            </a:br>
            <a:r>
              <a:rPr lang="en-US" dirty="0"/>
              <a:t>And splinters,</a:t>
            </a:r>
            <a:br>
              <a:rPr lang="en-US" dirty="0"/>
            </a:br>
            <a:r>
              <a:rPr lang="en-US" dirty="0"/>
              <a:t>And boards torn up,</a:t>
            </a:r>
            <a:br>
              <a:rPr lang="en-US" dirty="0"/>
            </a:br>
            <a:r>
              <a:rPr lang="en-US" dirty="0"/>
              <a:t>And places with no carpet on the floor—</a:t>
            </a:r>
            <a:br>
              <a:rPr lang="en-US" dirty="0"/>
            </a:br>
            <a:r>
              <a:rPr lang="en-US" dirty="0"/>
              <a:t>Bare.</a:t>
            </a:r>
            <a:br>
              <a:rPr lang="en-US" dirty="0"/>
            </a:br>
            <a:r>
              <a:rPr lang="en-US" dirty="0"/>
              <a:t>But all the time </a:t>
            </a:r>
            <a:br>
              <a:rPr lang="en-US" dirty="0"/>
            </a:br>
            <a:r>
              <a:rPr lang="en-US" dirty="0" err="1"/>
              <a:t>I'se</a:t>
            </a:r>
            <a:r>
              <a:rPr lang="en-US" dirty="0"/>
              <a:t> been a-</a:t>
            </a:r>
            <a:r>
              <a:rPr lang="en-US" dirty="0" err="1"/>
              <a:t>climbin</a:t>
            </a:r>
            <a:r>
              <a:rPr lang="en-US" dirty="0"/>
              <a:t>' on,</a:t>
            </a:r>
            <a:br>
              <a:rPr lang="en-US" dirty="0"/>
            </a:br>
            <a:r>
              <a:rPr lang="en-US" dirty="0"/>
              <a:t>And </a:t>
            </a:r>
            <a:r>
              <a:rPr lang="en-US" dirty="0" err="1"/>
              <a:t>reachin</a:t>
            </a:r>
            <a:r>
              <a:rPr lang="en-US" dirty="0"/>
              <a:t>' </a:t>
            </a:r>
            <a:r>
              <a:rPr lang="en-US" dirty="0" err="1"/>
              <a:t>landin's</a:t>
            </a:r>
            <a:r>
              <a:rPr lang="en-US" dirty="0"/>
              <a:t>,</a:t>
            </a:r>
            <a:br>
              <a:rPr lang="en-US" dirty="0"/>
            </a:br>
            <a:r>
              <a:rPr lang="en-US" dirty="0"/>
              <a:t>And </a:t>
            </a:r>
            <a:r>
              <a:rPr lang="en-US" dirty="0" err="1"/>
              <a:t>turnin</a:t>
            </a:r>
            <a:r>
              <a:rPr lang="en-US" dirty="0"/>
              <a:t>' corners,</a:t>
            </a:r>
            <a:br>
              <a:rPr lang="en-US" dirty="0"/>
            </a:br>
            <a:r>
              <a:rPr lang="en-US" dirty="0"/>
              <a:t>And sometimes </a:t>
            </a:r>
            <a:r>
              <a:rPr lang="en-US" dirty="0" err="1"/>
              <a:t>goin</a:t>
            </a:r>
            <a:r>
              <a:rPr lang="en-US" dirty="0"/>
              <a:t>' in the dark</a:t>
            </a:r>
            <a:br>
              <a:rPr lang="en-US" dirty="0"/>
            </a:br>
            <a:r>
              <a:rPr lang="en-US" dirty="0"/>
              <a:t>Where there </a:t>
            </a:r>
            <a:r>
              <a:rPr lang="en-US" dirty="0" err="1"/>
              <a:t>ain't</a:t>
            </a:r>
            <a:r>
              <a:rPr lang="en-US" dirty="0"/>
              <a:t> been no light.</a:t>
            </a:r>
            <a:br>
              <a:rPr lang="en-US" dirty="0"/>
            </a:br>
            <a:r>
              <a:rPr lang="en-US" dirty="0"/>
              <a:t>So, boy, don't you turn back.</a:t>
            </a:r>
            <a:br>
              <a:rPr lang="en-US" dirty="0"/>
            </a:br>
            <a:r>
              <a:rPr lang="en-US" dirty="0"/>
              <a:t>Don't you set down on the steps.</a:t>
            </a:r>
            <a:br>
              <a:rPr lang="en-US" dirty="0"/>
            </a:br>
            <a:r>
              <a:rPr lang="en-US" dirty="0"/>
              <a:t>'Cause you finds it's kinder hard.</a:t>
            </a:r>
            <a:br>
              <a:rPr lang="en-US" dirty="0"/>
            </a:br>
            <a:r>
              <a:rPr lang="en-US" dirty="0"/>
              <a:t>Don't you fall now—</a:t>
            </a:r>
            <a:br>
              <a:rPr lang="en-US" dirty="0"/>
            </a:br>
            <a:r>
              <a:rPr lang="en-US" dirty="0"/>
              <a:t>For </a:t>
            </a:r>
            <a:r>
              <a:rPr lang="en-US" dirty="0" err="1"/>
              <a:t>I'se</a:t>
            </a:r>
            <a:r>
              <a:rPr lang="en-US" dirty="0"/>
              <a:t> still </a:t>
            </a:r>
            <a:r>
              <a:rPr lang="en-US" dirty="0" err="1"/>
              <a:t>goin</a:t>
            </a:r>
            <a:r>
              <a:rPr lang="en-US" dirty="0"/>
              <a:t>', honey,</a:t>
            </a:r>
            <a:br>
              <a:rPr lang="en-US" dirty="0"/>
            </a:br>
            <a:r>
              <a:rPr lang="en-US" dirty="0" err="1"/>
              <a:t>I'se</a:t>
            </a:r>
            <a:r>
              <a:rPr lang="en-US" dirty="0"/>
              <a:t> still </a:t>
            </a:r>
            <a:r>
              <a:rPr lang="en-US" dirty="0" err="1"/>
              <a:t>climbin</a:t>
            </a:r>
            <a:r>
              <a:rPr lang="en-US" dirty="0"/>
              <a:t>',</a:t>
            </a:r>
            <a:br>
              <a:rPr lang="en-US" dirty="0"/>
            </a:br>
            <a:r>
              <a:rPr lang="en-US" dirty="0"/>
              <a:t>And life for me </a:t>
            </a:r>
            <a:r>
              <a:rPr lang="en-US" dirty="0" err="1"/>
              <a:t>ain't</a:t>
            </a:r>
            <a:r>
              <a:rPr lang="en-US" dirty="0"/>
              <a:t> been no crystal stair. </a:t>
            </a:r>
          </a:p>
          <a:p>
            <a:r>
              <a:rPr lang="en-US" dirty="0"/>
              <a:t>Langston Hughes</a:t>
            </a:r>
            <a:endParaRPr lang="en-US" dirty="0">
              <a:effectLst/>
            </a:endParaRPr>
          </a:p>
        </p:txBody>
      </p:sp>
      <p:sp>
        <p:nvSpPr>
          <p:cNvPr id="6" name="Content Placeholder 5"/>
          <p:cNvSpPr>
            <a:spLocks noGrp="1"/>
          </p:cNvSpPr>
          <p:nvPr>
            <p:ph sz="half" idx="2"/>
          </p:nvPr>
        </p:nvSpPr>
        <p:spPr>
          <a:xfrm>
            <a:off x="5102670" y="12700"/>
            <a:ext cx="4184034" cy="5685762"/>
          </a:xfrm>
        </p:spPr>
        <p:txBody>
          <a:bodyPr>
            <a:noAutofit/>
          </a:bodyPr>
          <a:lstStyle/>
          <a:p>
            <a:pPr marL="0" indent="0">
              <a:buNone/>
            </a:pPr>
            <a:r>
              <a:rPr lang="en-US" dirty="0"/>
              <a:t>Well, son, I'll tell you:</a:t>
            </a:r>
            <a:br>
              <a:rPr lang="en-US" dirty="0"/>
            </a:br>
            <a:r>
              <a:rPr lang="en-US" dirty="0"/>
              <a:t>Life for me </a:t>
            </a:r>
            <a:r>
              <a:rPr lang="en-US" dirty="0" err="1"/>
              <a:t>ain't</a:t>
            </a:r>
            <a:r>
              <a:rPr lang="en-US" dirty="0"/>
              <a:t> been no crystal stair.</a:t>
            </a:r>
            <a:br>
              <a:rPr lang="en-US" dirty="0"/>
            </a:br>
            <a:r>
              <a:rPr lang="en-US" dirty="0"/>
              <a:t>It's had tacks in it,</a:t>
            </a:r>
            <a:br>
              <a:rPr lang="en-US" dirty="0"/>
            </a:br>
            <a:r>
              <a:rPr lang="en-US" dirty="0"/>
              <a:t>And splinters,</a:t>
            </a:r>
            <a:br>
              <a:rPr lang="en-US" dirty="0"/>
            </a:br>
            <a:r>
              <a:rPr lang="en-US" dirty="0"/>
              <a:t>And boards torn up,</a:t>
            </a:r>
            <a:br>
              <a:rPr lang="en-US" dirty="0"/>
            </a:br>
            <a:r>
              <a:rPr lang="en-US" dirty="0"/>
              <a:t>And places with no carpet on the floor—</a:t>
            </a:r>
            <a:br>
              <a:rPr lang="en-US" dirty="0"/>
            </a:br>
            <a:r>
              <a:rPr lang="en-US" dirty="0"/>
              <a:t>Bare.</a:t>
            </a:r>
            <a:br>
              <a:rPr lang="en-US" dirty="0"/>
            </a:br>
            <a:r>
              <a:rPr lang="en-US" dirty="0"/>
              <a:t>But all the time </a:t>
            </a:r>
            <a:br>
              <a:rPr lang="en-US" dirty="0"/>
            </a:br>
            <a:r>
              <a:rPr lang="en-US" dirty="0" err="1"/>
              <a:t>I'se</a:t>
            </a:r>
            <a:r>
              <a:rPr lang="en-US" dirty="0"/>
              <a:t> been a-</a:t>
            </a:r>
            <a:r>
              <a:rPr lang="en-US" dirty="0" err="1"/>
              <a:t>climbin</a:t>
            </a:r>
            <a:r>
              <a:rPr lang="en-US" dirty="0"/>
              <a:t>' on,</a:t>
            </a:r>
            <a:br>
              <a:rPr lang="en-US" dirty="0"/>
            </a:br>
            <a:r>
              <a:rPr lang="en-US" dirty="0"/>
              <a:t>And </a:t>
            </a:r>
            <a:r>
              <a:rPr lang="en-US" dirty="0" err="1"/>
              <a:t>reachin</a:t>
            </a:r>
            <a:r>
              <a:rPr lang="en-US" dirty="0"/>
              <a:t>' </a:t>
            </a:r>
            <a:r>
              <a:rPr lang="en-US" dirty="0" err="1"/>
              <a:t>landin's</a:t>
            </a:r>
            <a:r>
              <a:rPr lang="en-US" dirty="0"/>
              <a:t>,</a:t>
            </a:r>
            <a:br>
              <a:rPr lang="en-US" dirty="0"/>
            </a:br>
            <a:r>
              <a:rPr lang="en-US" dirty="0"/>
              <a:t>And </a:t>
            </a:r>
            <a:r>
              <a:rPr lang="en-US" dirty="0" err="1"/>
              <a:t>turnin</a:t>
            </a:r>
            <a:r>
              <a:rPr lang="en-US" dirty="0"/>
              <a:t>' corners,</a:t>
            </a:r>
            <a:br>
              <a:rPr lang="en-US" dirty="0"/>
            </a:br>
            <a:r>
              <a:rPr lang="en-US" dirty="0"/>
              <a:t>And sometimes </a:t>
            </a:r>
            <a:r>
              <a:rPr lang="en-US" dirty="0" err="1"/>
              <a:t>goin</a:t>
            </a:r>
            <a:r>
              <a:rPr lang="en-US" dirty="0"/>
              <a:t>' in the dark</a:t>
            </a:r>
            <a:br>
              <a:rPr lang="en-US" dirty="0"/>
            </a:br>
            <a:r>
              <a:rPr lang="en-US" dirty="0"/>
              <a:t>Where there </a:t>
            </a:r>
            <a:r>
              <a:rPr lang="en-US" dirty="0" err="1"/>
              <a:t>ain't</a:t>
            </a:r>
            <a:r>
              <a:rPr lang="en-US" dirty="0"/>
              <a:t> been no light.</a:t>
            </a:r>
            <a:br>
              <a:rPr lang="en-US" dirty="0"/>
            </a:br>
            <a:r>
              <a:rPr lang="en-US" dirty="0"/>
              <a:t>So, boy, don't you turn back.</a:t>
            </a:r>
            <a:br>
              <a:rPr lang="en-US" dirty="0"/>
            </a:br>
            <a:r>
              <a:rPr lang="en-US" dirty="0"/>
              <a:t>Don't you set down on the steps.</a:t>
            </a:r>
            <a:br>
              <a:rPr lang="en-US" dirty="0"/>
            </a:br>
            <a:r>
              <a:rPr lang="en-US" dirty="0"/>
              <a:t>'Cause you finds it's kinder hard.</a:t>
            </a:r>
            <a:br>
              <a:rPr lang="en-US" dirty="0"/>
            </a:br>
            <a:r>
              <a:rPr lang="en-US" dirty="0"/>
              <a:t>Don't you fall now—</a:t>
            </a:r>
            <a:br>
              <a:rPr lang="en-US" dirty="0"/>
            </a:br>
            <a:r>
              <a:rPr lang="en-US" dirty="0"/>
              <a:t>For </a:t>
            </a:r>
            <a:r>
              <a:rPr lang="en-US" dirty="0" err="1"/>
              <a:t>I'se</a:t>
            </a:r>
            <a:r>
              <a:rPr lang="en-US" dirty="0"/>
              <a:t> still </a:t>
            </a:r>
            <a:r>
              <a:rPr lang="en-US" dirty="0" err="1"/>
              <a:t>goin</a:t>
            </a:r>
            <a:r>
              <a:rPr lang="en-US" dirty="0"/>
              <a:t>', honey,</a:t>
            </a:r>
            <a:br>
              <a:rPr lang="en-US" dirty="0"/>
            </a:br>
            <a:r>
              <a:rPr lang="en-US" dirty="0" err="1"/>
              <a:t>I'se</a:t>
            </a:r>
            <a:r>
              <a:rPr lang="en-US" dirty="0"/>
              <a:t> still </a:t>
            </a:r>
            <a:r>
              <a:rPr lang="en-US" dirty="0" err="1"/>
              <a:t>climbin</a:t>
            </a:r>
            <a:r>
              <a:rPr lang="en-US" dirty="0"/>
              <a:t>',</a:t>
            </a:r>
            <a:br>
              <a:rPr lang="en-US" dirty="0"/>
            </a:br>
            <a:r>
              <a:rPr lang="en-US" dirty="0"/>
              <a:t>And life for me </a:t>
            </a:r>
            <a:r>
              <a:rPr lang="en-US" dirty="0" err="1"/>
              <a:t>ain't</a:t>
            </a:r>
            <a:r>
              <a:rPr lang="en-US" dirty="0"/>
              <a:t> been no crystal stair. </a:t>
            </a:r>
          </a:p>
          <a:p>
            <a:r>
              <a:rPr lang="en-US" dirty="0"/>
              <a:t>Langston Hughes</a:t>
            </a:r>
          </a:p>
          <a:p>
            <a:endParaRPr lang="en-US" dirty="0"/>
          </a:p>
        </p:txBody>
      </p:sp>
    </p:spTree>
    <p:extLst>
      <p:ext uri="{BB962C8B-B14F-4D97-AF65-F5344CB8AC3E}">
        <p14:creationId xmlns:p14="http://schemas.microsoft.com/office/powerpoint/2010/main" val="6434504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609600"/>
            <a:ext cx="8596668" cy="889000"/>
          </a:xfrm>
        </p:spPr>
        <p:txBody>
          <a:bodyPr/>
          <a:lstStyle/>
          <a:p>
            <a:r>
              <a:rPr lang="en-US" dirty="0" smtClean="0"/>
              <a:t>Answer the following questions.</a:t>
            </a:r>
            <a:endParaRPr lang="en-US" dirty="0"/>
          </a:p>
        </p:txBody>
      </p:sp>
      <p:sp>
        <p:nvSpPr>
          <p:cNvPr id="6" name="Content Placeholder 5"/>
          <p:cNvSpPr>
            <a:spLocks noGrp="1"/>
          </p:cNvSpPr>
          <p:nvPr>
            <p:ph idx="1"/>
          </p:nvPr>
        </p:nvSpPr>
        <p:spPr>
          <a:xfrm>
            <a:off x="677334" y="1498600"/>
            <a:ext cx="8596668" cy="5029199"/>
          </a:xfrm>
        </p:spPr>
        <p:txBody>
          <a:bodyPr>
            <a:normAutofit/>
          </a:bodyPr>
          <a:lstStyle/>
          <a:p>
            <a:pPr>
              <a:buAutoNum type="arabicPeriod"/>
            </a:pPr>
            <a:r>
              <a:rPr lang="en-US" sz="1900" dirty="0" smtClean="0"/>
              <a:t>Who is the speaker in this poem?</a:t>
            </a:r>
          </a:p>
          <a:p>
            <a:pPr>
              <a:buAutoNum type="arabicPeriod"/>
            </a:pPr>
            <a:r>
              <a:rPr lang="en-US" sz="1900" dirty="0" smtClean="0"/>
              <a:t>What is the situation?</a:t>
            </a:r>
          </a:p>
          <a:p>
            <a:pPr>
              <a:buAutoNum type="arabicPeriod"/>
            </a:pPr>
            <a:r>
              <a:rPr lang="en-US" sz="1900" dirty="0" smtClean="0"/>
              <a:t>What advice does the mother give to her son?</a:t>
            </a:r>
          </a:p>
          <a:p>
            <a:pPr>
              <a:buAutoNum type="arabicPeriod"/>
            </a:pPr>
            <a:r>
              <a:rPr lang="en-US" sz="1900" dirty="0" smtClean="0"/>
              <a:t>What image does the crystal stair evoke?</a:t>
            </a:r>
          </a:p>
          <a:p>
            <a:pPr>
              <a:buAutoNum type="arabicPeriod"/>
            </a:pPr>
            <a:r>
              <a:rPr lang="en-US" sz="1900" dirty="0" smtClean="0"/>
              <a:t>How does the mother describe the circumstance of her life?</a:t>
            </a:r>
          </a:p>
          <a:p>
            <a:pPr>
              <a:buAutoNum type="arabicPeriod"/>
            </a:pPr>
            <a:r>
              <a:rPr lang="en-US" sz="1900" dirty="0" smtClean="0"/>
              <a:t>Despite the obstacles, what is the mother encouraging her son to do?</a:t>
            </a:r>
          </a:p>
          <a:p>
            <a:pPr>
              <a:buAutoNum type="arabicPeriod"/>
            </a:pPr>
            <a:r>
              <a:rPr lang="en-US" sz="1900" dirty="0" smtClean="0"/>
              <a:t>How is this mother a positive role model?</a:t>
            </a:r>
          </a:p>
          <a:p>
            <a:pPr>
              <a:buAutoNum type="arabicPeriod"/>
            </a:pPr>
            <a:r>
              <a:rPr lang="en-US" sz="1900" dirty="0" smtClean="0"/>
              <a:t>Why do think that some people persist and succeed despite all odds?</a:t>
            </a:r>
          </a:p>
          <a:p>
            <a:pPr>
              <a:buAutoNum type="arabicPeriod"/>
            </a:pPr>
            <a:r>
              <a:rPr lang="en-US" sz="1900" dirty="0" smtClean="0"/>
              <a:t>What advice do your loved ones give to you?</a:t>
            </a:r>
          </a:p>
          <a:p>
            <a:pPr>
              <a:buAutoNum type="arabicPeriod"/>
            </a:pPr>
            <a:r>
              <a:rPr lang="en-US" sz="1900" dirty="0" smtClean="0"/>
              <a:t>Can you think of friends or a member of your family who have pushed on when all odds were stacked against them?  What is their experience and how did they succeed?</a:t>
            </a:r>
          </a:p>
          <a:p>
            <a:pPr>
              <a:buAutoNum type="arabicPeriod"/>
            </a:pPr>
            <a:endParaRPr lang="en-US" dirty="0"/>
          </a:p>
        </p:txBody>
      </p:sp>
    </p:spTree>
    <p:extLst>
      <p:ext uri="{BB962C8B-B14F-4D97-AF65-F5344CB8AC3E}">
        <p14:creationId xmlns:p14="http://schemas.microsoft.com/office/powerpoint/2010/main" val="218322815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Now#54</a:t>
            </a:r>
            <a:endParaRPr lang="en-US" dirty="0"/>
          </a:p>
        </p:txBody>
      </p:sp>
      <p:sp>
        <p:nvSpPr>
          <p:cNvPr id="3" name="Content Placeholder 2"/>
          <p:cNvSpPr>
            <a:spLocks noGrp="1"/>
          </p:cNvSpPr>
          <p:nvPr>
            <p:ph idx="1"/>
          </p:nvPr>
        </p:nvSpPr>
        <p:spPr>
          <a:xfrm>
            <a:off x="575734" y="1460500"/>
            <a:ext cx="8596668" cy="4953000"/>
          </a:xfrm>
        </p:spPr>
        <p:txBody>
          <a:bodyPr>
            <a:normAutofit/>
          </a:bodyPr>
          <a:lstStyle/>
          <a:p>
            <a:r>
              <a:rPr lang="en-US" sz="2400" dirty="0" smtClean="0"/>
              <a:t>Please write down the following definition:</a:t>
            </a:r>
          </a:p>
          <a:p>
            <a:r>
              <a:rPr lang="en-US" sz="2400" dirty="0" smtClean="0"/>
              <a:t>Epitaph – An inscription on or at a tomb in memory of the one buried there.</a:t>
            </a:r>
          </a:p>
          <a:p>
            <a:r>
              <a:rPr lang="en-US" sz="2400" dirty="0" smtClean="0"/>
              <a:t>Please take out your life and job that you received last class.  Also take out your notebook.</a:t>
            </a:r>
            <a:endParaRPr lang="en-US" sz="2400" dirty="0"/>
          </a:p>
          <a:p>
            <a:endParaRPr lang="en-US" sz="2400" dirty="0" smtClean="0"/>
          </a:p>
          <a:p>
            <a:r>
              <a:rPr lang="en-US" sz="2400" dirty="0" smtClean="0"/>
              <a:t>OBJ</a:t>
            </a:r>
            <a:r>
              <a:rPr lang="en-US" sz="2400" dirty="0"/>
              <a:t>:  Students will continue working on the final exam.  They will also </a:t>
            </a:r>
            <a:r>
              <a:rPr lang="en-US" sz="2400" dirty="0" smtClean="0"/>
              <a:t>continue the </a:t>
            </a:r>
            <a:r>
              <a:rPr lang="en-US" sz="2400" dirty="0"/>
              <a:t>film “Renaissance Man</a:t>
            </a:r>
            <a:r>
              <a:rPr lang="en-US" sz="2400" dirty="0" smtClean="0"/>
              <a:t>”.</a:t>
            </a:r>
          </a:p>
          <a:p>
            <a:endParaRPr lang="en-US" sz="2400" dirty="0"/>
          </a:p>
          <a:p>
            <a:r>
              <a:rPr lang="en-US" sz="2400" dirty="0" smtClean="0"/>
              <a:t>HW – Define the following terms: </a:t>
            </a:r>
            <a:r>
              <a:rPr lang="en-US" sz="2400" dirty="0" err="1" smtClean="0"/>
              <a:t>Kaffeelatsch</a:t>
            </a:r>
            <a:r>
              <a:rPr lang="en-US" sz="2400" dirty="0" smtClean="0"/>
              <a:t>, Oeuvre, Dotage, and Satirical</a:t>
            </a:r>
            <a:endParaRPr lang="en-US" sz="2400" dirty="0"/>
          </a:p>
          <a:p>
            <a:endParaRPr lang="en-US" dirty="0"/>
          </a:p>
        </p:txBody>
      </p:sp>
    </p:spTree>
    <p:extLst>
      <p:ext uri="{BB962C8B-B14F-4D97-AF65-F5344CB8AC3E}">
        <p14:creationId xmlns:p14="http://schemas.microsoft.com/office/powerpoint/2010/main" val="17298800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#55</a:t>
            </a:r>
            <a:endParaRPr lang="en-US" dirty="0"/>
          </a:p>
        </p:txBody>
      </p:sp>
      <p:sp>
        <p:nvSpPr>
          <p:cNvPr id="3" name="Content Placeholder 2"/>
          <p:cNvSpPr>
            <a:spLocks noGrp="1"/>
          </p:cNvSpPr>
          <p:nvPr>
            <p:ph idx="1"/>
          </p:nvPr>
        </p:nvSpPr>
        <p:spPr>
          <a:xfrm>
            <a:off x="677333" y="1466193"/>
            <a:ext cx="9554487" cy="4966138"/>
          </a:xfrm>
        </p:spPr>
        <p:txBody>
          <a:bodyPr>
            <a:normAutofit/>
          </a:bodyPr>
          <a:lstStyle/>
          <a:p>
            <a:r>
              <a:rPr lang="en-US" dirty="0" smtClean="0"/>
              <a:t>Using the articles provided, please answer the following questions into your notebook.  Make the heading of your notes </a:t>
            </a:r>
            <a:r>
              <a:rPr lang="en-US" sz="2000" b="1" dirty="0" smtClean="0"/>
              <a:t>“Various Articles”.</a:t>
            </a:r>
          </a:p>
          <a:p>
            <a:pPr lvl="0"/>
            <a:r>
              <a:rPr lang="en-US" sz="2000" b="1" dirty="0"/>
              <a:t>What is the average cost to raise a kid?</a:t>
            </a:r>
          </a:p>
          <a:p>
            <a:pPr lvl="0"/>
            <a:r>
              <a:rPr lang="en-US" sz="2000" b="1" dirty="0"/>
              <a:t>  Jamie Q.’s family spent an exorbitant amount of money for his rehabilitation.  What did his wife say as to why they would ever do this for him?</a:t>
            </a:r>
          </a:p>
          <a:p>
            <a:pPr lvl="0"/>
            <a:r>
              <a:rPr lang="en-US" sz="2000" b="1" dirty="0" smtClean="0"/>
              <a:t>In </a:t>
            </a:r>
            <a:r>
              <a:rPr lang="en-US" sz="2000" b="1" dirty="0"/>
              <a:t>the article </a:t>
            </a:r>
            <a:r>
              <a:rPr lang="en-US" sz="2000" b="1" i="1" u="sng" dirty="0"/>
              <a:t>7 Reasons Why Failure Is A Good Thing</a:t>
            </a:r>
            <a:r>
              <a:rPr lang="en-US" sz="2000" b="1" dirty="0"/>
              <a:t>, how does it explain how failure actually </a:t>
            </a:r>
            <a:r>
              <a:rPr lang="en-US" sz="2000" b="1" dirty="0" smtClean="0"/>
              <a:t>leads </a:t>
            </a:r>
            <a:r>
              <a:rPr lang="en-US" sz="2000" b="1" dirty="0"/>
              <a:t>to success?</a:t>
            </a:r>
          </a:p>
          <a:p>
            <a:pPr lvl="0"/>
            <a:r>
              <a:rPr lang="en-US" sz="2000" b="1" dirty="0"/>
              <a:t>  True or False:  Failure helps you grow</a:t>
            </a:r>
            <a:r>
              <a:rPr lang="en-US" sz="2000" b="1" dirty="0" smtClean="0"/>
              <a:t>.</a:t>
            </a:r>
          </a:p>
          <a:p>
            <a:pPr lvl="0"/>
            <a:r>
              <a:rPr lang="en-US" dirty="0" smtClean="0"/>
              <a:t>OBJ: Continue working on the final exam and Renaissance Man.</a:t>
            </a:r>
          </a:p>
          <a:p>
            <a:pPr lvl="0"/>
            <a:endParaRPr lang="en-US" dirty="0"/>
          </a:p>
          <a:p>
            <a:pPr lvl="0"/>
            <a:r>
              <a:rPr lang="en-US" sz="2000" b="1" dirty="0" smtClean="0"/>
              <a:t>HW – Answer this question:  Who is Barbara Walters and when did she retire?</a:t>
            </a:r>
            <a:endParaRPr lang="en-US" sz="2000" b="1" dirty="0"/>
          </a:p>
          <a:p>
            <a:endParaRPr lang="en-US" dirty="0"/>
          </a:p>
        </p:txBody>
      </p:sp>
    </p:spTree>
    <p:extLst>
      <p:ext uri="{BB962C8B-B14F-4D97-AF65-F5344CB8AC3E}">
        <p14:creationId xmlns:p14="http://schemas.microsoft.com/office/powerpoint/2010/main" val="204089379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#5</a:t>
            </a:r>
            <a:endParaRPr lang="en-US" dirty="0"/>
          </a:p>
        </p:txBody>
      </p:sp>
      <p:sp>
        <p:nvSpPr>
          <p:cNvPr id="3" name="Content Placeholder 2"/>
          <p:cNvSpPr>
            <a:spLocks noGrp="1"/>
          </p:cNvSpPr>
          <p:nvPr>
            <p:ph idx="1"/>
          </p:nvPr>
        </p:nvSpPr>
        <p:spPr/>
        <p:txBody>
          <a:bodyPr>
            <a:normAutofit/>
          </a:bodyPr>
          <a:lstStyle/>
          <a:p>
            <a:r>
              <a:rPr lang="en-US" sz="2400" dirty="0" smtClean="0"/>
              <a:t>We have 5 classes left!  What would you like to know about the exam? Each group can ask 3 questions.</a:t>
            </a:r>
          </a:p>
          <a:p>
            <a:endParaRPr lang="en-US" sz="2400" dirty="0"/>
          </a:p>
          <a:p>
            <a:r>
              <a:rPr lang="en-US" sz="2400" dirty="0" smtClean="0"/>
              <a:t>OBJ:  Students will continue working on the final exam.  They will also begin a film “Renaissance Man”.</a:t>
            </a:r>
          </a:p>
          <a:p>
            <a:endParaRPr lang="en-US" sz="2400" dirty="0"/>
          </a:p>
          <a:p>
            <a:r>
              <a:rPr lang="en-US" sz="2400" dirty="0" smtClean="0"/>
              <a:t>HW – Continue working on missing assignments and final exam!</a:t>
            </a:r>
            <a:endParaRPr lang="en-US" sz="2400" dirty="0"/>
          </a:p>
        </p:txBody>
      </p:sp>
    </p:spTree>
    <p:extLst>
      <p:ext uri="{BB962C8B-B14F-4D97-AF65-F5344CB8AC3E}">
        <p14:creationId xmlns:p14="http://schemas.microsoft.com/office/powerpoint/2010/main" val="274265799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GET…..</a:t>
            </a:r>
            <a:endParaRPr lang="en-US" dirty="0"/>
          </a:p>
        </p:txBody>
      </p:sp>
      <p:sp>
        <p:nvSpPr>
          <p:cNvPr id="3" name="Content Placeholder 2"/>
          <p:cNvSpPr>
            <a:spLocks noGrp="1"/>
          </p:cNvSpPr>
          <p:nvPr>
            <p:ph idx="1"/>
          </p:nvPr>
        </p:nvSpPr>
        <p:spPr/>
        <p:txBody>
          <a:bodyPr>
            <a:noAutofit/>
          </a:bodyPr>
          <a:lstStyle/>
          <a:p>
            <a:r>
              <a:rPr lang="en-US" sz="4800" dirty="0" smtClean="0"/>
              <a:t>Your Folder (on table)</a:t>
            </a:r>
          </a:p>
          <a:p>
            <a:r>
              <a:rPr lang="en-US" sz="4800" dirty="0" smtClean="0"/>
              <a:t>Your Binder</a:t>
            </a:r>
          </a:p>
          <a:p>
            <a:r>
              <a:rPr lang="en-US" sz="4800" dirty="0" smtClean="0"/>
              <a:t>A </a:t>
            </a:r>
            <a:r>
              <a:rPr lang="en-US" sz="4800" smtClean="0"/>
              <a:t>Yellow Paper (on table)`</a:t>
            </a:r>
            <a:endParaRPr lang="en-US" sz="4800" dirty="0" smtClean="0"/>
          </a:p>
          <a:p>
            <a:r>
              <a:rPr lang="en-US" sz="4800" dirty="0" smtClean="0"/>
              <a:t>A Writing Implement</a:t>
            </a:r>
          </a:p>
          <a:p>
            <a:r>
              <a:rPr lang="en-US" sz="4800" dirty="0" smtClean="0"/>
              <a:t>Your Brain</a:t>
            </a:r>
            <a:endParaRPr lang="en-US" sz="4800" dirty="0"/>
          </a:p>
        </p:txBody>
      </p:sp>
    </p:spTree>
    <p:extLst>
      <p:ext uri="{BB962C8B-B14F-4D97-AF65-F5344CB8AC3E}">
        <p14:creationId xmlns:p14="http://schemas.microsoft.com/office/powerpoint/2010/main" val="11104775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SENIORS! And juniors and sophomore….</a:t>
            </a:r>
            <a:endParaRPr lang="en-US" dirty="0"/>
          </a:p>
        </p:txBody>
      </p:sp>
      <p:sp>
        <p:nvSpPr>
          <p:cNvPr id="3" name="Content Placeholder 2"/>
          <p:cNvSpPr>
            <a:spLocks noGrp="1"/>
          </p:cNvSpPr>
          <p:nvPr>
            <p:ph idx="1"/>
          </p:nvPr>
        </p:nvSpPr>
        <p:spPr>
          <a:xfrm>
            <a:off x="677334" y="1229711"/>
            <a:ext cx="8596668" cy="4811652"/>
          </a:xfrm>
        </p:spPr>
        <p:txBody>
          <a:bodyPr>
            <a:noAutofit/>
          </a:bodyPr>
          <a:lstStyle/>
          <a:p>
            <a:pPr marL="0" indent="0">
              <a:buNone/>
            </a:pPr>
            <a:r>
              <a:rPr lang="en-US" sz="2400" dirty="0" smtClean="0"/>
              <a:t>If you have finished your exam, please sit on the window side of the class.</a:t>
            </a:r>
          </a:p>
          <a:p>
            <a:pPr marL="0" indent="0">
              <a:buNone/>
            </a:pPr>
            <a:r>
              <a:rPr lang="en-US" sz="2400" dirty="0" smtClean="0"/>
              <a:t>If you have not, sit on the cabinet side.</a:t>
            </a:r>
          </a:p>
          <a:p>
            <a:pPr marL="0" indent="0">
              <a:buNone/>
            </a:pPr>
            <a:r>
              <a:rPr lang="en-US" sz="2400" dirty="0" smtClean="0"/>
              <a:t>Please make sure you have handed in the following:</a:t>
            </a:r>
          </a:p>
          <a:p>
            <a:r>
              <a:rPr lang="en-US" sz="2400" dirty="0" smtClean="0"/>
              <a:t>What Do You Think paper</a:t>
            </a:r>
          </a:p>
          <a:p>
            <a:r>
              <a:rPr lang="en-US" sz="2400" dirty="0" smtClean="0"/>
              <a:t>Your green folder</a:t>
            </a:r>
          </a:p>
          <a:p>
            <a:r>
              <a:rPr lang="en-US" sz="2400" dirty="0" smtClean="0"/>
              <a:t>Any extra credit you have done</a:t>
            </a:r>
          </a:p>
          <a:p>
            <a:r>
              <a:rPr lang="en-US" sz="2400" dirty="0" smtClean="0"/>
              <a:t>All parts to your Final Exam</a:t>
            </a:r>
          </a:p>
          <a:p>
            <a:pPr marL="0" indent="0">
              <a:buNone/>
            </a:pPr>
            <a:endParaRPr lang="en-US" sz="2400" dirty="0"/>
          </a:p>
          <a:p>
            <a:pPr marL="0" indent="0">
              <a:buNone/>
            </a:pPr>
            <a:r>
              <a:rPr lang="en-US" sz="2400" dirty="0" smtClean="0"/>
              <a:t>If you have brought in anything for the class, please place it on the back table.</a:t>
            </a:r>
          </a:p>
          <a:p>
            <a:pPr marL="0" indent="0">
              <a:buNone/>
            </a:pPr>
            <a:r>
              <a:rPr lang="en-US" sz="2400" dirty="0" smtClean="0"/>
              <a:t>Thank you!</a:t>
            </a:r>
          </a:p>
        </p:txBody>
      </p:sp>
    </p:spTree>
    <p:extLst>
      <p:ext uri="{BB962C8B-B14F-4D97-AF65-F5344CB8AC3E}">
        <p14:creationId xmlns:p14="http://schemas.microsoft.com/office/powerpoint/2010/main" val="370459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5">
                    <a:lumMod val="75000"/>
                  </a:schemeClr>
                </a:solidFill>
              </a:rPr>
              <a:t>FINAL EXAM REVIEW</a:t>
            </a:r>
            <a:endParaRPr lang="en-US" dirty="0">
              <a:solidFill>
                <a:schemeClr val="accent5">
                  <a:lumMod val="75000"/>
                </a:schemeClr>
              </a:solidFill>
            </a:endParaRPr>
          </a:p>
        </p:txBody>
      </p:sp>
      <p:sp>
        <p:nvSpPr>
          <p:cNvPr id="3" name="Content Placeholder 2"/>
          <p:cNvSpPr>
            <a:spLocks noGrp="1"/>
          </p:cNvSpPr>
          <p:nvPr>
            <p:ph idx="1"/>
          </p:nvPr>
        </p:nvSpPr>
        <p:spPr>
          <a:xfrm>
            <a:off x="677334" y="1638301"/>
            <a:ext cx="8596668" cy="4403062"/>
          </a:xfrm>
        </p:spPr>
        <p:txBody>
          <a:bodyPr>
            <a:normAutofit lnSpcReduction="10000"/>
          </a:bodyPr>
          <a:lstStyle/>
          <a:p>
            <a:r>
              <a:rPr lang="en-US" dirty="0" smtClean="0"/>
              <a:t>WELL, THE TIME HAS ARRIVED TO REVIEW FOR YOUR FINAL EXAM.  PLEASE HAVE PAPER AND PEN READY TO TAKE NOTES ON WHAT YOU NEED.</a:t>
            </a:r>
          </a:p>
          <a:p>
            <a:endParaRPr lang="en-US" dirty="0"/>
          </a:p>
          <a:p>
            <a:r>
              <a:rPr lang="en-US" dirty="0" smtClean="0"/>
              <a:t>Bring a pen or pencil.  The pen must be black or blue.</a:t>
            </a:r>
          </a:p>
          <a:p>
            <a:r>
              <a:rPr lang="en-US" dirty="0" smtClean="0"/>
              <a:t>Bring your binder.  If you don’t have one……….</a:t>
            </a:r>
          </a:p>
          <a:p>
            <a:r>
              <a:rPr lang="en-US" dirty="0" smtClean="0"/>
              <a:t>Your phone will be collected.  The wise course to take would be to leave it in your locker.</a:t>
            </a:r>
          </a:p>
          <a:p>
            <a:r>
              <a:rPr lang="en-US" dirty="0" smtClean="0"/>
              <a:t>You will only have 1 hour to answer 100 questions.  Bring your brain!</a:t>
            </a:r>
          </a:p>
          <a:p>
            <a:r>
              <a:rPr lang="en-US" dirty="0" smtClean="0"/>
              <a:t>The second hour, we will be creating a business card and tying up any loose ends with what we’ve been working on.</a:t>
            </a:r>
          </a:p>
          <a:p>
            <a:r>
              <a:rPr lang="en-US" dirty="0" smtClean="0"/>
              <a:t>Double check to make sure you have sent me everything : Brochure, Resume, Cover Letter and Thank You Letter.  You should have also handed in your job Application.</a:t>
            </a:r>
          </a:p>
        </p:txBody>
      </p:sp>
    </p:spTree>
    <p:extLst>
      <p:ext uri="{BB962C8B-B14F-4D97-AF65-F5344CB8AC3E}">
        <p14:creationId xmlns:p14="http://schemas.microsoft.com/office/powerpoint/2010/main" val="390898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494" y="0"/>
            <a:ext cx="8596668" cy="1320800"/>
          </a:xfrm>
        </p:spPr>
        <p:txBody>
          <a:bodyPr/>
          <a:lstStyle/>
          <a:p>
            <a:r>
              <a:rPr lang="en-US" dirty="0" smtClean="0"/>
              <a:t>Do Now #6</a:t>
            </a:r>
            <a:endParaRPr lang="en-US" dirty="0"/>
          </a:p>
        </p:txBody>
      </p:sp>
      <p:sp>
        <p:nvSpPr>
          <p:cNvPr id="3" name="Content Placeholder 2"/>
          <p:cNvSpPr>
            <a:spLocks noGrp="1"/>
          </p:cNvSpPr>
          <p:nvPr>
            <p:ph idx="1"/>
          </p:nvPr>
        </p:nvSpPr>
        <p:spPr>
          <a:xfrm>
            <a:off x="814494" y="660400"/>
            <a:ext cx="8596668" cy="3880773"/>
          </a:xfrm>
        </p:spPr>
        <p:txBody>
          <a:bodyPr>
            <a:noAutofit/>
          </a:bodyPr>
          <a:lstStyle/>
          <a:p>
            <a:endParaRPr lang="en-US" sz="2800" dirty="0" smtClean="0"/>
          </a:p>
          <a:p>
            <a:r>
              <a:rPr lang="en-US" sz="2800" dirty="0" smtClean="0"/>
              <a:t>Do you remember Show and Tell?  What was the purpose?</a:t>
            </a:r>
          </a:p>
          <a:p>
            <a:r>
              <a:rPr lang="en-US" sz="2800" dirty="0" smtClean="0"/>
              <a:t>Please get the papers from the center table.</a:t>
            </a:r>
            <a:endParaRPr lang="en-US" sz="2800" dirty="0"/>
          </a:p>
          <a:p>
            <a:endParaRPr lang="en-US" sz="2800" dirty="0" smtClean="0"/>
          </a:p>
          <a:p>
            <a:endParaRPr lang="en-US" sz="2800" dirty="0"/>
          </a:p>
          <a:p>
            <a:r>
              <a:rPr lang="en-US" sz="2800" dirty="0" err="1"/>
              <a:t>Obj</a:t>
            </a:r>
            <a:r>
              <a:rPr lang="en-US" sz="2800" dirty="0"/>
              <a:t>: </a:t>
            </a:r>
            <a:r>
              <a:rPr lang="en-US" sz="2800" i="1" dirty="0"/>
              <a:t>SWBAT Understand how personal financial decisions are influenced by an individuals interpretation of needs and wants (SAME)</a:t>
            </a:r>
          </a:p>
          <a:p>
            <a:endParaRPr lang="en-US" sz="2800" dirty="0" smtClean="0"/>
          </a:p>
          <a:p>
            <a:r>
              <a:rPr lang="en-US" sz="2800" dirty="0" smtClean="0"/>
              <a:t>HW#5 – Computer or Camera Decision Making Grid</a:t>
            </a:r>
            <a:endParaRPr lang="en-US" sz="2800" dirty="0"/>
          </a:p>
        </p:txBody>
      </p:sp>
    </p:spTree>
    <p:extLst>
      <p:ext uri="{BB962C8B-B14F-4D97-AF65-F5344CB8AC3E}">
        <p14:creationId xmlns:p14="http://schemas.microsoft.com/office/powerpoint/2010/main" val="248684793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INFORMATION – this stuff is on the test!</a:t>
            </a:r>
            <a:endParaRPr lang="en-US" dirty="0"/>
          </a:p>
        </p:txBody>
      </p:sp>
      <p:sp>
        <p:nvSpPr>
          <p:cNvPr id="3" name="Content Placeholder 2"/>
          <p:cNvSpPr>
            <a:spLocks noGrp="1"/>
          </p:cNvSpPr>
          <p:nvPr>
            <p:ph idx="1"/>
          </p:nvPr>
        </p:nvSpPr>
        <p:spPr/>
        <p:txBody>
          <a:bodyPr/>
          <a:lstStyle/>
          <a:p>
            <a:r>
              <a:rPr lang="en-US" dirty="0" smtClean="0"/>
              <a:t>Possibilities book pages</a:t>
            </a:r>
          </a:p>
          <a:p>
            <a:r>
              <a:rPr lang="en-US" dirty="0" smtClean="0"/>
              <a:t>Any movies we have watched – Invincible, Renaissance Man, Pay it Forward, John Q</a:t>
            </a:r>
          </a:p>
          <a:p>
            <a:r>
              <a:rPr lang="en-US" dirty="0" smtClean="0"/>
              <a:t>Budget Project</a:t>
            </a:r>
          </a:p>
          <a:p>
            <a:r>
              <a:rPr lang="en-US" dirty="0" smtClean="0"/>
              <a:t>Six Pillars of Character</a:t>
            </a:r>
          </a:p>
          <a:p>
            <a:r>
              <a:rPr lang="en-US" dirty="0" smtClean="0"/>
              <a:t>Articles we have read – Barbara Walters, Cost of a Kid, The two drug articles, 7 reasons for failure, The communication process, Malcolm Gladwell</a:t>
            </a:r>
          </a:p>
          <a:p>
            <a:r>
              <a:rPr lang="en-US" dirty="0" smtClean="0"/>
              <a:t>And </a:t>
            </a:r>
            <a:r>
              <a:rPr lang="en-US" smtClean="0"/>
              <a:t>other stuff………</a:t>
            </a:r>
            <a:endParaRPr lang="en-US" dirty="0"/>
          </a:p>
        </p:txBody>
      </p:sp>
    </p:spTree>
    <p:extLst>
      <p:ext uri="{BB962C8B-B14F-4D97-AF65-F5344CB8AC3E}">
        <p14:creationId xmlns:p14="http://schemas.microsoft.com/office/powerpoint/2010/main" val="31637152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Which Do Now’s do I need?</a:t>
            </a:r>
            <a:br>
              <a:rPr lang="en-US" dirty="0" smtClean="0"/>
            </a:br>
            <a:r>
              <a:rPr lang="en-US" dirty="0" smtClean="0"/>
              <a:t>Hint: You should probably write this stuff down just in case you don’t already have it…..which you should.  I’m just </a:t>
            </a:r>
            <a:r>
              <a:rPr lang="en-US" dirty="0" err="1" smtClean="0"/>
              <a:t>sayin</a:t>
            </a:r>
            <a:r>
              <a:rPr lang="en-US" dirty="0" smtClean="0"/>
              <a:t>’.</a:t>
            </a:r>
            <a:endParaRPr lang="en-US" dirty="0"/>
          </a:p>
        </p:txBody>
      </p:sp>
      <p:sp>
        <p:nvSpPr>
          <p:cNvPr id="3" name="Content Placeholder 2"/>
          <p:cNvSpPr>
            <a:spLocks noGrp="1"/>
          </p:cNvSpPr>
          <p:nvPr>
            <p:ph idx="1"/>
          </p:nvPr>
        </p:nvSpPr>
        <p:spPr>
          <a:xfrm>
            <a:off x="677334" y="2770189"/>
            <a:ext cx="8596668" cy="3880773"/>
          </a:xfrm>
        </p:spPr>
        <p:txBody>
          <a:bodyPr>
            <a:normAutofit lnSpcReduction="10000"/>
          </a:bodyPr>
          <a:lstStyle/>
          <a:p>
            <a:r>
              <a:rPr lang="en-US" sz="2800" dirty="0"/>
              <a:t>Do Now #</a:t>
            </a:r>
            <a:r>
              <a:rPr lang="en-US" sz="2800" dirty="0" smtClean="0"/>
              <a:t>37 - </a:t>
            </a:r>
            <a:r>
              <a:rPr lang="en-US" sz="2800" dirty="0"/>
              <a:t>Why do people work</a:t>
            </a:r>
            <a:r>
              <a:rPr lang="en-US" sz="2800" dirty="0" smtClean="0"/>
              <a:t>?</a:t>
            </a:r>
          </a:p>
          <a:p>
            <a:r>
              <a:rPr lang="en-US" sz="2800" dirty="0" smtClean="0"/>
              <a:t>Do Now #41 - </a:t>
            </a:r>
            <a:r>
              <a:rPr lang="en-US" sz="2800" dirty="0"/>
              <a:t>How important is a person’s name?</a:t>
            </a:r>
          </a:p>
          <a:p>
            <a:r>
              <a:rPr lang="en-US" sz="2800" dirty="0" smtClean="0"/>
              <a:t>Do Now #50 - Please </a:t>
            </a:r>
            <a:r>
              <a:rPr lang="en-US" sz="2800" dirty="0"/>
              <a:t>complete the short Entrepreneur worksheet.  Take out your </a:t>
            </a:r>
            <a:r>
              <a:rPr lang="en-US" sz="2800" dirty="0" smtClean="0"/>
              <a:t>Invincible questions.</a:t>
            </a:r>
            <a:endParaRPr lang="en-US" sz="2800" dirty="0"/>
          </a:p>
          <a:p>
            <a:endParaRPr lang="en-US" sz="2800" dirty="0" smtClean="0"/>
          </a:p>
          <a:p>
            <a:r>
              <a:rPr lang="en-US" sz="2800" dirty="0" smtClean="0"/>
              <a:t>Please take out your movie answers and final exam stuff.</a:t>
            </a:r>
            <a:endParaRPr lang="en-US" sz="2800" dirty="0"/>
          </a:p>
          <a:p>
            <a:endParaRPr lang="en-US" dirty="0"/>
          </a:p>
        </p:txBody>
      </p:sp>
    </p:spTree>
    <p:extLst>
      <p:ext uri="{BB962C8B-B14F-4D97-AF65-F5344CB8AC3E}">
        <p14:creationId xmlns:p14="http://schemas.microsoft.com/office/powerpoint/2010/main" val="3154708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4951"/>
            <a:ext cx="8596668" cy="1299779"/>
          </a:xfrm>
        </p:spPr>
        <p:txBody>
          <a:bodyPr/>
          <a:lstStyle/>
          <a:p>
            <a:r>
              <a:rPr lang="en-US" dirty="0" smtClean="0"/>
              <a:t>Do Now #7</a:t>
            </a:r>
            <a:endParaRPr lang="en-US" dirty="0"/>
          </a:p>
        </p:txBody>
      </p:sp>
      <p:sp>
        <p:nvSpPr>
          <p:cNvPr id="3" name="Content Placeholder 2"/>
          <p:cNvSpPr>
            <a:spLocks noGrp="1"/>
          </p:cNvSpPr>
          <p:nvPr>
            <p:ph idx="1"/>
          </p:nvPr>
        </p:nvSpPr>
        <p:spPr>
          <a:xfrm>
            <a:off x="677334" y="1008994"/>
            <a:ext cx="8596668" cy="5722882"/>
          </a:xfrm>
        </p:spPr>
        <p:txBody>
          <a:bodyPr>
            <a:normAutofit/>
          </a:bodyPr>
          <a:lstStyle/>
          <a:p>
            <a:r>
              <a:rPr lang="en-US" sz="3200" dirty="0" smtClean="0"/>
              <a:t>What is the purpose of a financial advisor?</a:t>
            </a:r>
          </a:p>
          <a:p>
            <a:endParaRPr lang="en-US" sz="3200" dirty="0" smtClean="0"/>
          </a:p>
          <a:p>
            <a:r>
              <a:rPr lang="en-US" sz="3200" dirty="0" err="1" smtClean="0"/>
              <a:t>Obj</a:t>
            </a:r>
            <a:r>
              <a:rPr lang="en-US" sz="3200" dirty="0"/>
              <a:t>: </a:t>
            </a:r>
            <a:r>
              <a:rPr lang="en-US" sz="3200" i="1" dirty="0"/>
              <a:t>SWBAT Understand how personal financial decisions are influenced by an individuals interpretation of needs and wants (SAME</a:t>
            </a:r>
            <a:r>
              <a:rPr lang="en-US" sz="3200" i="1" dirty="0" smtClean="0"/>
              <a:t>)</a:t>
            </a:r>
          </a:p>
          <a:p>
            <a:endParaRPr lang="en-US" sz="3200" i="1" dirty="0"/>
          </a:p>
          <a:p>
            <a:endParaRPr lang="en-US" sz="3200" i="1" dirty="0"/>
          </a:p>
          <a:p>
            <a:r>
              <a:rPr lang="en-US" sz="3200" dirty="0"/>
              <a:t>HW#5 – Computer or Camera Decision Making Grid</a:t>
            </a:r>
          </a:p>
        </p:txBody>
      </p:sp>
    </p:spTree>
    <p:extLst>
      <p:ext uri="{BB962C8B-B14F-4D97-AF65-F5344CB8AC3E}">
        <p14:creationId xmlns:p14="http://schemas.microsoft.com/office/powerpoint/2010/main" val="1287459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64" y="77269"/>
            <a:ext cx="8596668" cy="1699329"/>
          </a:xfrm>
        </p:spPr>
        <p:txBody>
          <a:bodyPr>
            <a:normAutofit/>
          </a:bodyPr>
          <a:lstStyle/>
          <a:p>
            <a:pPr algn="ctr"/>
            <a:r>
              <a:rPr lang="en-US" dirty="0" smtClean="0"/>
              <a:t>Let’s meet Ethan!!</a:t>
            </a:r>
            <a:br>
              <a:rPr lang="en-US" dirty="0" smtClean="0"/>
            </a:b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930400"/>
            <a:ext cx="3617985" cy="481724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311" y="1930400"/>
            <a:ext cx="3310714" cy="49710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588" y="2364828"/>
            <a:ext cx="5954304" cy="3349296"/>
          </a:xfrm>
          <a:prstGeom prst="rect">
            <a:avLst/>
          </a:prstGeom>
        </p:spPr>
      </p:pic>
      <p:sp>
        <p:nvSpPr>
          <p:cNvPr id="8" name="Content Placeholder 7"/>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99593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 for Ethan Letter –</a:t>
            </a:r>
            <a:br>
              <a:rPr lang="en-US" dirty="0" smtClean="0"/>
            </a:br>
            <a:r>
              <a:rPr lang="en-US" dirty="0" smtClean="0"/>
              <a:t> At least 4 paragraphs</a:t>
            </a:r>
            <a:endParaRPr lang="en-US" dirty="0"/>
          </a:p>
        </p:txBody>
      </p:sp>
      <p:sp>
        <p:nvSpPr>
          <p:cNvPr id="3" name="Content Placeholder 2"/>
          <p:cNvSpPr>
            <a:spLocks noGrp="1"/>
          </p:cNvSpPr>
          <p:nvPr>
            <p:ph idx="1"/>
          </p:nvPr>
        </p:nvSpPr>
        <p:spPr>
          <a:xfrm>
            <a:off x="677334" y="2160589"/>
            <a:ext cx="8596668" cy="4508225"/>
          </a:xfrm>
        </p:spPr>
        <p:txBody>
          <a:bodyPr>
            <a:noAutofit/>
          </a:bodyPr>
          <a:lstStyle/>
          <a:p>
            <a:r>
              <a:rPr lang="en-US" sz="2800" dirty="0" smtClean="0"/>
              <a:t>Paragraph 1 – Intro….Introduce yourself to Ethan and explain what you’re about to do for him.</a:t>
            </a:r>
          </a:p>
          <a:p>
            <a:r>
              <a:rPr lang="en-US" sz="2800" dirty="0" smtClean="0"/>
              <a:t>Paragraphs 2&amp;3 (or more) – Explain which decisions you made for Ethan and why you made those decisions.</a:t>
            </a:r>
          </a:p>
          <a:p>
            <a:r>
              <a:rPr lang="en-US" sz="2800" dirty="0" smtClean="0"/>
              <a:t>Paragraph 4 – Conclusion….Let Ethan know that he should always take into account his values, needs and wants and to really consider always making the right decisions and setting goals</a:t>
            </a:r>
            <a:endParaRPr lang="en-US" sz="2800" dirty="0"/>
          </a:p>
        </p:txBody>
      </p:sp>
    </p:spTree>
    <p:extLst>
      <p:ext uri="{BB962C8B-B14F-4D97-AF65-F5344CB8AC3E}">
        <p14:creationId xmlns:p14="http://schemas.microsoft.com/office/powerpoint/2010/main" val="3089217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AM I DOING? YOUR UNIT 1 TEST!!!</a:t>
            </a:r>
            <a:endParaRPr lang="en-US" dirty="0"/>
          </a:p>
        </p:txBody>
      </p:sp>
      <p:sp>
        <p:nvSpPr>
          <p:cNvPr id="3" name="Content Placeholder 2"/>
          <p:cNvSpPr>
            <a:spLocks noGrp="1"/>
          </p:cNvSpPr>
          <p:nvPr>
            <p:ph idx="1"/>
          </p:nvPr>
        </p:nvSpPr>
        <p:spPr>
          <a:xfrm>
            <a:off x="677334" y="1466192"/>
            <a:ext cx="8596668" cy="5518807"/>
          </a:xfrm>
        </p:spPr>
        <p:txBody>
          <a:bodyPr>
            <a:noAutofit/>
          </a:bodyPr>
          <a:lstStyle/>
          <a:p>
            <a:r>
              <a:rPr lang="en-US" sz="3200" dirty="0" smtClean="0"/>
              <a:t>PART 1 – LETTER TO ETHAN – to be done today!!!</a:t>
            </a:r>
          </a:p>
          <a:p>
            <a:r>
              <a:rPr lang="en-US" sz="3200" dirty="0" smtClean="0"/>
              <a:t>PART 2 – MULTIPLE CHOICE – to be done on separate paper!! Must be handed in today!</a:t>
            </a:r>
          </a:p>
          <a:p>
            <a:r>
              <a:rPr lang="en-US" sz="3200" dirty="0" smtClean="0"/>
              <a:t>PART 3 – COLLAGE – due by Tues </a:t>
            </a:r>
            <a:r>
              <a:rPr lang="en-US" sz="3200" dirty="0"/>
              <a:t>O</a:t>
            </a:r>
            <a:r>
              <a:rPr lang="en-US" sz="3200" dirty="0" smtClean="0"/>
              <a:t>ct. 6</a:t>
            </a:r>
            <a:r>
              <a:rPr lang="en-US" sz="3200" baseline="30000" dirty="0" smtClean="0"/>
              <a:t>th</a:t>
            </a:r>
            <a:r>
              <a:rPr lang="en-US" sz="3200" dirty="0" smtClean="0"/>
              <a:t>!! I have paper if you need it!  </a:t>
            </a:r>
            <a:r>
              <a:rPr lang="en-US" sz="3200" smtClean="0">
                <a:sym typeface="Wingdings" panose="05000000000000000000" pitchFamily="2" charset="2"/>
              </a:rPr>
              <a:t></a:t>
            </a:r>
            <a:endParaRPr lang="en-US" sz="3200" dirty="0" smtClean="0"/>
          </a:p>
          <a:p>
            <a:r>
              <a:rPr lang="en-US" sz="3200" dirty="0" smtClean="0"/>
              <a:t>Any work that you owe me!!!</a:t>
            </a:r>
          </a:p>
          <a:p>
            <a:endParaRPr lang="en-US" sz="3200" dirty="0"/>
          </a:p>
          <a:p>
            <a:pPr marL="0" indent="0" algn="ctr">
              <a:buNone/>
            </a:pPr>
            <a:r>
              <a:rPr lang="en-US" sz="3200" dirty="0" smtClean="0"/>
              <a:t>DON’T WASTE YOUR TIME!!!!!!!!!!!!!!!</a:t>
            </a:r>
          </a:p>
          <a:p>
            <a:pPr marL="0" indent="0">
              <a:buNone/>
            </a:pPr>
            <a:endParaRPr lang="en-US" sz="4800" dirty="0"/>
          </a:p>
        </p:txBody>
      </p:sp>
    </p:spTree>
    <p:extLst>
      <p:ext uri="{BB962C8B-B14F-4D97-AF65-F5344CB8AC3E}">
        <p14:creationId xmlns:p14="http://schemas.microsoft.com/office/powerpoint/2010/main" val="442548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#8</a:t>
            </a:r>
            <a:endParaRPr lang="en-US" dirty="0"/>
          </a:p>
        </p:txBody>
      </p:sp>
      <p:sp>
        <p:nvSpPr>
          <p:cNvPr id="3" name="Content Placeholder 2"/>
          <p:cNvSpPr>
            <a:spLocks noGrp="1"/>
          </p:cNvSpPr>
          <p:nvPr>
            <p:ph idx="1"/>
          </p:nvPr>
        </p:nvSpPr>
        <p:spPr>
          <a:xfrm>
            <a:off x="677334" y="1434662"/>
            <a:ext cx="8596668" cy="5202621"/>
          </a:xfrm>
        </p:spPr>
        <p:txBody>
          <a:bodyPr>
            <a:normAutofit/>
          </a:bodyPr>
          <a:lstStyle/>
          <a:p>
            <a:r>
              <a:rPr lang="en-US" sz="2400" dirty="0" smtClean="0"/>
              <a:t>How would you define the word “goal”?  What feelings are associated with it?</a:t>
            </a:r>
          </a:p>
          <a:p>
            <a:r>
              <a:rPr lang="en-US" sz="2400" dirty="0" smtClean="0"/>
              <a:t>Please get one of each of the papers from the center table.</a:t>
            </a:r>
          </a:p>
          <a:p>
            <a:r>
              <a:rPr lang="en-US" sz="2400" dirty="0" smtClean="0"/>
              <a:t>Have work for me? HAND IT IN!</a:t>
            </a:r>
            <a:endParaRPr lang="en-US" sz="2400" dirty="0"/>
          </a:p>
          <a:p>
            <a:r>
              <a:rPr lang="en-US" sz="2400" dirty="0" err="1" smtClean="0"/>
              <a:t>Obj</a:t>
            </a:r>
            <a:r>
              <a:rPr lang="en-US" sz="2400" dirty="0"/>
              <a:t>: </a:t>
            </a:r>
            <a:r>
              <a:rPr lang="en-US" sz="2400" i="1" dirty="0"/>
              <a:t>SWBAT Understand how personal financial decisions are influenced by an individuals interpretation of needs and wants (SAME)</a:t>
            </a:r>
          </a:p>
          <a:p>
            <a:endParaRPr lang="en-US" dirty="0" smtClean="0"/>
          </a:p>
          <a:p>
            <a:r>
              <a:rPr lang="en-US" sz="3200" dirty="0"/>
              <a:t>HW – </a:t>
            </a:r>
            <a:r>
              <a:rPr lang="en-US" sz="3200" dirty="0" smtClean="0"/>
              <a:t>Work on your collages for the Unit 1 Test – Due by Friday!</a:t>
            </a:r>
            <a:endParaRPr lang="en-US" sz="3200" dirty="0"/>
          </a:p>
        </p:txBody>
      </p:sp>
    </p:spTree>
    <p:extLst>
      <p:ext uri="{BB962C8B-B14F-4D97-AF65-F5344CB8AC3E}">
        <p14:creationId xmlns:p14="http://schemas.microsoft.com/office/powerpoint/2010/main" val="60410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WELCOME TO CLASS QUIZ #1</a:t>
            </a:r>
            <a:endParaRPr lang="en-US" dirty="0"/>
          </a:p>
        </p:txBody>
      </p:sp>
      <p:sp>
        <p:nvSpPr>
          <p:cNvPr id="3" name="Content Placeholder 2"/>
          <p:cNvSpPr>
            <a:spLocks noGrp="1"/>
          </p:cNvSpPr>
          <p:nvPr>
            <p:ph idx="1"/>
          </p:nvPr>
        </p:nvSpPr>
        <p:spPr>
          <a:xfrm>
            <a:off x="677334" y="1371601"/>
            <a:ext cx="8596668" cy="4669762"/>
          </a:xfrm>
        </p:spPr>
        <p:txBody>
          <a:bodyPr/>
          <a:lstStyle/>
          <a:p>
            <a:r>
              <a:rPr lang="en-US" dirty="0" smtClean="0"/>
              <a:t>Instructions:</a:t>
            </a:r>
          </a:p>
          <a:p>
            <a:r>
              <a:rPr lang="en-US" dirty="0" smtClean="0"/>
              <a:t>You will have 10 minutes to read over your notes from last class.</a:t>
            </a:r>
          </a:p>
          <a:p>
            <a:r>
              <a:rPr lang="en-US" dirty="0" smtClean="0"/>
              <a:t>Then designate a class captain.</a:t>
            </a:r>
          </a:p>
          <a:p>
            <a:r>
              <a:rPr lang="en-US" dirty="0" smtClean="0"/>
              <a:t>The captain will create a lineup for each question.  There should be two people assigned to each question.  Everyone must be selected first as a primary answerer before being repeated.</a:t>
            </a:r>
          </a:p>
          <a:p>
            <a:r>
              <a:rPr lang="en-US" dirty="0" smtClean="0"/>
              <a:t>As I go through each question, the primary person will give the answer and the captain will type it.  Once this is complete, we will print the results and the entire class will receive the same grade.  </a:t>
            </a:r>
          </a:p>
          <a:p>
            <a:endParaRPr lang="en-US" dirty="0"/>
          </a:p>
          <a:p>
            <a:pPr algn="ctr"/>
            <a:r>
              <a:rPr lang="en-US" sz="2800" dirty="0" smtClean="0"/>
              <a:t>Hopefully, you will all work TOGETHER to get the best grade possible!  </a:t>
            </a:r>
            <a:r>
              <a:rPr lang="en-US" sz="2800" dirty="0" smtClean="0">
                <a:sym typeface="Wingdings" panose="05000000000000000000" pitchFamily="2" charset="2"/>
              </a:rPr>
              <a:t></a:t>
            </a:r>
            <a:endParaRPr lang="en-US" sz="2800" dirty="0"/>
          </a:p>
        </p:txBody>
      </p:sp>
    </p:spTree>
    <p:extLst>
      <p:ext uri="{BB962C8B-B14F-4D97-AF65-F5344CB8AC3E}">
        <p14:creationId xmlns:p14="http://schemas.microsoft.com/office/powerpoint/2010/main" val="2532318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#2</a:t>
            </a:r>
            <a:endParaRPr lang="en-US" dirty="0"/>
          </a:p>
        </p:txBody>
      </p:sp>
      <p:sp>
        <p:nvSpPr>
          <p:cNvPr id="3" name="Content Placeholder 2"/>
          <p:cNvSpPr>
            <a:spLocks noGrp="1"/>
          </p:cNvSpPr>
          <p:nvPr>
            <p:ph idx="1"/>
          </p:nvPr>
        </p:nvSpPr>
        <p:spPr>
          <a:xfrm>
            <a:off x="677334" y="1387367"/>
            <a:ext cx="8596668" cy="4653996"/>
          </a:xfrm>
        </p:spPr>
        <p:txBody>
          <a:bodyPr>
            <a:normAutofit fontScale="92500" lnSpcReduction="20000"/>
          </a:bodyPr>
          <a:lstStyle/>
          <a:p>
            <a:r>
              <a:rPr lang="en-US" sz="3200" dirty="0" smtClean="0"/>
              <a:t>What does it mean “to possess good character”?</a:t>
            </a:r>
          </a:p>
          <a:p>
            <a:r>
              <a:rPr lang="en-US" sz="3200" dirty="0" smtClean="0"/>
              <a:t>Please hand in your essays.</a:t>
            </a:r>
          </a:p>
          <a:p>
            <a:r>
              <a:rPr lang="en-US" sz="3200" dirty="0" smtClean="0"/>
              <a:t>OBJ: SWBAT understand the Six Pillars of Character and how they apply in our lives. Intro to Personal Finance.</a:t>
            </a:r>
          </a:p>
          <a:p>
            <a:pPr marL="0" indent="0">
              <a:buNone/>
            </a:pPr>
            <a:r>
              <a:rPr lang="en-US" sz="3200" dirty="0" smtClean="0"/>
              <a:t>  </a:t>
            </a:r>
          </a:p>
          <a:p>
            <a:r>
              <a:rPr lang="en-US" sz="3200" dirty="0" smtClean="0"/>
              <a:t>HW#2 – Choose one of the pillars.  Describe a time in your life when you displayed that pillar and when you had not. </a:t>
            </a:r>
            <a:endParaRPr lang="en-US" sz="3200" dirty="0"/>
          </a:p>
        </p:txBody>
      </p:sp>
    </p:spTree>
    <p:extLst>
      <p:ext uri="{BB962C8B-B14F-4D97-AF65-F5344CB8AC3E}">
        <p14:creationId xmlns:p14="http://schemas.microsoft.com/office/powerpoint/2010/main" val="356294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#9 - Seniors</a:t>
            </a:r>
            <a:endParaRPr lang="en-US" dirty="0"/>
          </a:p>
        </p:txBody>
      </p:sp>
      <p:sp>
        <p:nvSpPr>
          <p:cNvPr id="3" name="Content Placeholder 2"/>
          <p:cNvSpPr>
            <a:spLocks noGrp="1"/>
          </p:cNvSpPr>
          <p:nvPr>
            <p:ph idx="1"/>
          </p:nvPr>
        </p:nvSpPr>
        <p:spPr>
          <a:xfrm>
            <a:off x="677334" y="1576553"/>
            <a:ext cx="8596668" cy="4464810"/>
          </a:xfrm>
        </p:spPr>
        <p:txBody>
          <a:bodyPr/>
          <a:lstStyle/>
          <a:p>
            <a:r>
              <a:rPr lang="en-US" sz="2800" dirty="0" smtClean="0"/>
              <a:t>Please complete the Educational SMART Goal worksheet.  You have 10 minutes.</a:t>
            </a:r>
          </a:p>
          <a:p>
            <a:r>
              <a:rPr lang="en-US" sz="2800" dirty="0" smtClean="0"/>
              <a:t>Take out your notes.</a:t>
            </a:r>
            <a:endParaRPr lang="en-US" sz="2800" dirty="0"/>
          </a:p>
          <a:p>
            <a:r>
              <a:rPr lang="en-US" sz="2800" dirty="0" err="1"/>
              <a:t>Obj</a:t>
            </a:r>
            <a:r>
              <a:rPr lang="en-US" sz="2800" dirty="0"/>
              <a:t>: </a:t>
            </a:r>
            <a:r>
              <a:rPr lang="en-US" sz="2800" i="1" dirty="0"/>
              <a:t>SWBAT Understand how personal financial decisions are influenced by an individuals interpretation of needs and wants (SAME</a:t>
            </a:r>
            <a:r>
              <a:rPr lang="en-US" sz="2800" i="1" dirty="0" smtClean="0"/>
              <a:t>)</a:t>
            </a:r>
          </a:p>
          <a:p>
            <a:r>
              <a:rPr lang="en-US" sz="2800" i="1" dirty="0" smtClean="0"/>
              <a:t>HW#7 – Go to a bank or credit union and get a brochure that describes the features of the bank.</a:t>
            </a:r>
          </a:p>
          <a:p>
            <a:endParaRPr lang="en-US" sz="2800" i="1" dirty="0"/>
          </a:p>
          <a:p>
            <a:endParaRPr lang="en-US" dirty="0"/>
          </a:p>
        </p:txBody>
      </p:sp>
    </p:spTree>
    <p:extLst>
      <p:ext uri="{BB962C8B-B14F-4D97-AF65-F5344CB8AC3E}">
        <p14:creationId xmlns:p14="http://schemas.microsoft.com/office/powerpoint/2010/main" val="36984343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#11</a:t>
            </a:r>
            <a:endParaRPr lang="en-US" dirty="0"/>
          </a:p>
        </p:txBody>
      </p:sp>
      <p:sp>
        <p:nvSpPr>
          <p:cNvPr id="3" name="Content Placeholder 2"/>
          <p:cNvSpPr>
            <a:spLocks noGrp="1"/>
          </p:cNvSpPr>
          <p:nvPr>
            <p:ph idx="1"/>
          </p:nvPr>
        </p:nvSpPr>
        <p:spPr>
          <a:xfrm>
            <a:off x="677334" y="1355835"/>
            <a:ext cx="8596668" cy="4685528"/>
          </a:xfrm>
        </p:spPr>
        <p:txBody>
          <a:bodyPr>
            <a:normAutofit/>
          </a:bodyPr>
          <a:lstStyle/>
          <a:p>
            <a:r>
              <a:rPr lang="en-US" sz="2400" dirty="0" smtClean="0"/>
              <a:t>Take out your cell phones and download a dice rolling app.  If you don’t have a cell phone, see me.</a:t>
            </a:r>
          </a:p>
          <a:p>
            <a:r>
              <a:rPr lang="en-US" sz="2400" dirty="0" smtClean="0"/>
              <a:t>DON’T GET TOO COMFORTABLE!!</a:t>
            </a:r>
          </a:p>
          <a:p>
            <a:r>
              <a:rPr lang="en-US" sz="2400" dirty="0"/>
              <a:t>OBJ: SWBAT define depository institution, explore checking accounts and various savings tools.  They will also learn how to effectively complete a check, deposit slip and check register</a:t>
            </a:r>
            <a:r>
              <a:rPr lang="en-US" sz="2400" dirty="0" smtClean="0"/>
              <a:t>. (SAME)</a:t>
            </a:r>
            <a:endParaRPr lang="en-US" sz="2400" dirty="0"/>
          </a:p>
          <a:p>
            <a:r>
              <a:rPr lang="en-US" sz="2400" smtClean="0"/>
              <a:t>HW#6 </a:t>
            </a:r>
            <a:r>
              <a:rPr lang="en-US" sz="2400" dirty="0"/>
              <a:t>– Complete the checking account packet.  And yes, YOU may need to call or go to the </a:t>
            </a:r>
            <a:r>
              <a:rPr lang="en-US" sz="2400" dirty="0" smtClean="0"/>
              <a:t>bank</a:t>
            </a:r>
          </a:p>
          <a:p>
            <a:r>
              <a:rPr lang="en-US" sz="2400" dirty="0" smtClean="0"/>
              <a:t>!!!!!!!!!!!!!!!!!!!!!!!!</a:t>
            </a:r>
            <a:r>
              <a:rPr lang="en-US" sz="2400" b="1" dirty="0" smtClean="0"/>
              <a:t>DUE TOMORROW</a:t>
            </a:r>
            <a:r>
              <a:rPr lang="en-US" sz="2400" dirty="0" smtClean="0"/>
              <a:t>!!!!!!!!!!!!!!!!!!!!!!!!!!</a:t>
            </a:r>
          </a:p>
          <a:p>
            <a:pPr marL="0" indent="0">
              <a:buNone/>
            </a:pPr>
            <a:endParaRPr lang="en-US" dirty="0" smtClean="0"/>
          </a:p>
          <a:p>
            <a:pPr marL="0" indent="0">
              <a:buNone/>
            </a:pPr>
            <a:endParaRPr lang="en-US" dirty="0"/>
          </a:p>
          <a:p>
            <a:endParaRPr lang="en-US" dirty="0" smtClean="0"/>
          </a:p>
          <a:p>
            <a:endParaRPr lang="en-US" dirty="0"/>
          </a:p>
        </p:txBody>
      </p:sp>
    </p:spTree>
    <p:extLst>
      <p:ext uri="{BB962C8B-B14F-4D97-AF65-F5344CB8AC3E}">
        <p14:creationId xmlns:p14="http://schemas.microsoft.com/office/powerpoint/2010/main" val="1735644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#12</a:t>
            </a:r>
            <a:endParaRPr lang="en-US" dirty="0"/>
          </a:p>
        </p:txBody>
      </p:sp>
      <p:sp>
        <p:nvSpPr>
          <p:cNvPr id="3" name="Content Placeholder 2"/>
          <p:cNvSpPr>
            <a:spLocks noGrp="1"/>
          </p:cNvSpPr>
          <p:nvPr>
            <p:ph idx="1"/>
          </p:nvPr>
        </p:nvSpPr>
        <p:spPr>
          <a:xfrm>
            <a:off x="677334" y="1295400"/>
            <a:ext cx="8596668" cy="5425439"/>
          </a:xfrm>
        </p:spPr>
        <p:txBody>
          <a:bodyPr>
            <a:noAutofit/>
          </a:bodyPr>
          <a:lstStyle/>
          <a:p>
            <a:r>
              <a:rPr lang="en-US" sz="2400" dirty="0" smtClean="0"/>
              <a:t>Do you keep track of your money? How?</a:t>
            </a:r>
          </a:p>
          <a:p>
            <a:r>
              <a:rPr lang="en-US" sz="2400" dirty="0" smtClean="0"/>
              <a:t>Please get the papers from the center table.</a:t>
            </a:r>
          </a:p>
          <a:p>
            <a:r>
              <a:rPr lang="en-US" sz="2400" dirty="0" smtClean="0"/>
              <a:t>OBJ: </a:t>
            </a:r>
          </a:p>
          <a:p>
            <a:r>
              <a:rPr lang="en-US" sz="2400" dirty="0" smtClean="0"/>
              <a:t> </a:t>
            </a:r>
            <a:r>
              <a:rPr lang="en-US" sz="2400" dirty="0"/>
              <a:t>Evaluate the purpose of an Income and Expense</a:t>
            </a:r>
          </a:p>
          <a:p>
            <a:r>
              <a:rPr lang="en-US" sz="2400" dirty="0" smtClean="0"/>
              <a:t>Statement</a:t>
            </a:r>
          </a:p>
          <a:p>
            <a:r>
              <a:rPr lang="en-US" sz="2400" dirty="0" smtClean="0"/>
              <a:t> Identify sources of income individuals have</a:t>
            </a:r>
          </a:p>
          <a:p>
            <a:r>
              <a:rPr lang="en-US" sz="2400" dirty="0" smtClean="0"/>
              <a:t> </a:t>
            </a:r>
            <a:r>
              <a:rPr lang="en-US" sz="2400" dirty="0"/>
              <a:t>Explore typical expenses individuals </a:t>
            </a:r>
            <a:r>
              <a:rPr lang="en-US" sz="2400" dirty="0" smtClean="0"/>
              <a:t>incur</a:t>
            </a:r>
          </a:p>
          <a:p>
            <a:r>
              <a:rPr lang="en-US" sz="2400" dirty="0" smtClean="0"/>
              <a:t> Create an Income and Expense Statement</a:t>
            </a:r>
          </a:p>
          <a:p>
            <a:endParaRPr lang="en-US" sz="2400" dirty="0" smtClean="0"/>
          </a:p>
          <a:p>
            <a:r>
              <a:rPr lang="en-US" sz="2400" dirty="0" smtClean="0"/>
              <a:t>HW – Depository Institution Research Due by Monday!</a:t>
            </a:r>
          </a:p>
          <a:p>
            <a:r>
              <a:rPr lang="en-US" sz="2400" dirty="0" smtClean="0"/>
              <a:t>Josie and the Banks – Due by Friday</a:t>
            </a:r>
            <a:endParaRPr lang="en-US" sz="2400" dirty="0"/>
          </a:p>
        </p:txBody>
      </p:sp>
    </p:spTree>
    <p:extLst>
      <p:ext uri="{BB962C8B-B14F-4D97-AF65-F5344CB8AC3E}">
        <p14:creationId xmlns:p14="http://schemas.microsoft.com/office/powerpoint/2010/main" val="642573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609600"/>
            <a:ext cx="8596668" cy="68317"/>
          </a:xfrm>
        </p:spPr>
        <p:txBody>
          <a:bodyPr>
            <a:normAutofit fontScale="90000"/>
          </a:bodyPr>
          <a:lstStyle/>
          <a:p>
            <a:endParaRPr lang="en-US" dirty="0"/>
          </a:p>
        </p:txBody>
      </p:sp>
      <p:sp>
        <p:nvSpPr>
          <p:cNvPr id="5" name="Content Placeholder 4"/>
          <p:cNvSpPr>
            <a:spLocks noGrp="1"/>
          </p:cNvSpPr>
          <p:nvPr>
            <p:ph idx="1"/>
          </p:nvPr>
        </p:nvSpPr>
        <p:spPr>
          <a:xfrm>
            <a:off x="677334" y="488731"/>
            <a:ext cx="8596668" cy="5552631"/>
          </a:xfrm>
        </p:spPr>
        <p:txBody>
          <a:bodyPr>
            <a:normAutofit/>
          </a:bodyPr>
          <a:lstStyle/>
          <a:p>
            <a:pPr marL="0" indent="0" algn="ctr">
              <a:buNone/>
            </a:pPr>
            <a:r>
              <a:rPr lang="en-US" sz="8800" dirty="0" smtClean="0"/>
              <a:t>NEED ANOTHER HOMEWORK?  </a:t>
            </a:r>
          </a:p>
          <a:p>
            <a:pPr marL="0" indent="0" algn="ctr">
              <a:buNone/>
            </a:pPr>
            <a:r>
              <a:rPr lang="en-US" sz="8800" dirty="0" smtClean="0"/>
              <a:t>CHECK HERE!!</a:t>
            </a:r>
            <a:endParaRPr lang="en-US" sz="8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581" y="1185861"/>
            <a:ext cx="3287918" cy="2187960"/>
          </a:xfrm>
          <a:prstGeom prst="rect">
            <a:avLst/>
          </a:prstGeom>
        </p:spPr>
      </p:pic>
    </p:spTree>
    <p:extLst>
      <p:ext uri="{BB962C8B-B14F-4D97-AF65-F5344CB8AC3E}">
        <p14:creationId xmlns:p14="http://schemas.microsoft.com/office/powerpoint/2010/main" val="3687396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7333" y="2187894"/>
            <a:ext cx="11677115" cy="3880773"/>
          </a:xfrm>
        </p:spPr>
        <p:txBody>
          <a:bodyPr/>
          <a:lstStyle/>
          <a:p>
            <a:endParaRPr lang="en-US" dirty="0"/>
          </a:p>
        </p:txBody>
      </p:sp>
      <p:graphicFrame>
        <p:nvGraphicFramePr>
          <p:cNvPr id="4" name="Diagram 3"/>
          <p:cNvGraphicFramePr/>
          <p:nvPr>
            <p:extLst>
              <p:ext uri="{D42A27DB-BD31-4B8C-83A1-F6EECF244321}">
                <p14:modId xmlns:p14="http://schemas.microsoft.com/office/powerpoint/2010/main" val="3029205359"/>
              </p:ext>
            </p:extLst>
          </p:nvPr>
        </p:nvGraphicFramePr>
        <p:xfrm>
          <a:off x="0" y="27305"/>
          <a:ext cx="12192000" cy="6830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17" y="2345838"/>
            <a:ext cx="1901900" cy="10509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78448" cy="3873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2549" y="66833"/>
            <a:ext cx="233963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76799" y="2110888"/>
            <a:ext cx="2182226"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4044" y="2176781"/>
            <a:ext cx="1828584" cy="12985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4232" y="1319530"/>
            <a:ext cx="1878181" cy="876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52628" y="0"/>
            <a:ext cx="2639372" cy="12922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47195" y="2346104"/>
            <a:ext cx="155257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93420" y="2547214"/>
            <a:ext cx="1477100" cy="7191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1"/>
          <p:cNvSpPr>
            <a:spLocks noChangeArrowheads="1"/>
          </p:cNvSpPr>
          <p:nvPr/>
        </p:nvSpPr>
        <p:spPr bwMode="auto">
          <a:xfrm>
            <a:off x="0" y="27305"/>
            <a:ext cx="1656076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2"/>
          <p:cNvSpPr>
            <a:spLocks noChangeArrowheads="1"/>
          </p:cNvSpPr>
          <p:nvPr/>
        </p:nvSpPr>
        <p:spPr bwMode="auto">
          <a:xfrm>
            <a:off x="0" y="484505"/>
            <a:ext cx="1656076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17576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r>
              <a:rPr lang="en-US" dirty="0" smtClean="0"/>
              <a:t>Do Now #13 Please get the papers from the center</a:t>
            </a:r>
            <a:endParaRPr lang="en-US" dirty="0"/>
          </a:p>
        </p:txBody>
      </p:sp>
      <p:sp>
        <p:nvSpPr>
          <p:cNvPr id="3" name="Content Placeholder 2"/>
          <p:cNvSpPr>
            <a:spLocks noGrp="1"/>
          </p:cNvSpPr>
          <p:nvPr>
            <p:ph idx="1"/>
          </p:nvPr>
        </p:nvSpPr>
        <p:spPr>
          <a:xfrm>
            <a:off x="677334" y="1320800"/>
            <a:ext cx="8596668" cy="6027419"/>
          </a:xfrm>
        </p:spPr>
        <p:txBody>
          <a:bodyPr>
            <a:noAutofit/>
          </a:bodyPr>
          <a:lstStyle/>
          <a:p>
            <a:r>
              <a:rPr lang="en-US" sz="2200" dirty="0" smtClean="0"/>
              <a:t>QUIZ YOURSELF!</a:t>
            </a:r>
          </a:p>
          <a:p>
            <a:pPr marL="457200" indent="-457200">
              <a:buFont typeface="+mj-lt"/>
              <a:buAutoNum type="arabicPeriod"/>
            </a:pPr>
            <a:r>
              <a:rPr lang="en-US" sz="2200" dirty="0" smtClean="0"/>
              <a:t>What is the purpose of an Income and Expense Statement?</a:t>
            </a:r>
          </a:p>
          <a:p>
            <a:pPr marL="457200" indent="-457200">
              <a:buFont typeface="+mj-lt"/>
              <a:buAutoNum type="arabicPeriod"/>
            </a:pPr>
            <a:r>
              <a:rPr lang="en-US" sz="2200" dirty="0" smtClean="0"/>
              <a:t>How do you calculate a Net Gain or Net Loss?</a:t>
            </a:r>
          </a:p>
          <a:p>
            <a:pPr marL="457200" indent="-457200">
              <a:buFont typeface="+mj-lt"/>
              <a:buAutoNum type="arabicPeriod"/>
            </a:pPr>
            <a:r>
              <a:rPr lang="en-US" sz="2200" dirty="0" smtClean="0"/>
              <a:t>Would your I&amp;E Statement be the same as someone else? Explain?</a:t>
            </a:r>
            <a:endParaRPr lang="en-US" sz="2200" dirty="0"/>
          </a:p>
          <a:p>
            <a:endParaRPr lang="en-US" sz="2200" dirty="0" smtClean="0"/>
          </a:p>
          <a:p>
            <a:r>
              <a:rPr lang="en-US" sz="2200" dirty="0" smtClean="0"/>
              <a:t>OBJ: SWBAT define depository institution, explore checking accounts and various methods of tracking their finances.  </a:t>
            </a:r>
            <a:endParaRPr lang="en-US" sz="2200" dirty="0"/>
          </a:p>
          <a:p>
            <a:r>
              <a:rPr lang="en-US" sz="2200" dirty="0" smtClean="0"/>
              <a:t>HW#8 – Complete the checking account packet.  And yes, YOU may need to call or go to the bank!!! Due by Friday!!</a:t>
            </a:r>
          </a:p>
          <a:p>
            <a:r>
              <a:rPr lang="en-US" sz="2200" dirty="0" smtClean="0"/>
              <a:t>Don’t forget any work you may owe me.</a:t>
            </a:r>
            <a:endParaRPr lang="en-US" sz="2200" dirty="0"/>
          </a:p>
        </p:txBody>
      </p:sp>
    </p:spTree>
    <p:extLst>
      <p:ext uri="{BB962C8B-B14F-4D97-AF65-F5344CB8AC3E}">
        <p14:creationId xmlns:p14="http://schemas.microsoft.com/office/powerpoint/2010/main" val="4201037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#14</a:t>
            </a:r>
            <a:endParaRPr lang="en-US" dirty="0"/>
          </a:p>
        </p:txBody>
      </p:sp>
      <p:sp>
        <p:nvSpPr>
          <p:cNvPr id="3" name="Content Placeholder 2"/>
          <p:cNvSpPr>
            <a:spLocks noGrp="1"/>
          </p:cNvSpPr>
          <p:nvPr>
            <p:ph idx="1"/>
          </p:nvPr>
        </p:nvSpPr>
        <p:spPr>
          <a:xfrm>
            <a:off x="677334" y="1246909"/>
            <a:ext cx="9640146" cy="4794454"/>
          </a:xfrm>
        </p:spPr>
        <p:txBody>
          <a:bodyPr>
            <a:noAutofit/>
          </a:bodyPr>
          <a:lstStyle/>
          <a:p>
            <a:r>
              <a:rPr lang="en-US" sz="2400" dirty="0" smtClean="0"/>
              <a:t>So far, you have been a financial advisor for Ethan and Josie.  Do you think you have the experience to assist the </a:t>
            </a:r>
            <a:r>
              <a:rPr lang="en-US" sz="2400" dirty="0"/>
              <a:t>Evan, </a:t>
            </a:r>
            <a:r>
              <a:rPr lang="en-US" sz="2400" dirty="0" smtClean="0"/>
              <a:t>Tori, Cody and Carson Family?</a:t>
            </a:r>
          </a:p>
          <a:p>
            <a:r>
              <a:rPr lang="en-US" sz="2400" dirty="0" smtClean="0"/>
              <a:t>Please take the papers from the center table.  </a:t>
            </a:r>
          </a:p>
          <a:p>
            <a:endParaRPr lang="en-US" sz="2400" dirty="0"/>
          </a:p>
          <a:p>
            <a:r>
              <a:rPr lang="en-US" sz="2400" dirty="0" smtClean="0"/>
              <a:t>OBJ:  SWB assessed on their knowledge of the various aspects of Unit 2 – Managing Your Money.</a:t>
            </a:r>
          </a:p>
          <a:p>
            <a:endParaRPr lang="en-US" sz="2400" dirty="0" smtClean="0"/>
          </a:p>
          <a:p>
            <a:endParaRPr lang="en-US" sz="2400" dirty="0"/>
          </a:p>
          <a:p>
            <a:r>
              <a:rPr lang="en-US" sz="2400" dirty="0" smtClean="0"/>
              <a:t>HW#9 – Bankruptcy Article……Due Today!</a:t>
            </a:r>
            <a:endParaRPr lang="en-US" sz="2400" dirty="0"/>
          </a:p>
        </p:txBody>
      </p:sp>
    </p:spTree>
    <p:extLst>
      <p:ext uri="{BB962C8B-B14F-4D97-AF65-F5344CB8AC3E}">
        <p14:creationId xmlns:p14="http://schemas.microsoft.com/office/powerpoint/2010/main" val="1169235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need this for your Unit 2 Test</a:t>
            </a:r>
            <a:endParaRPr lang="en-US" dirty="0"/>
          </a:p>
        </p:txBody>
      </p:sp>
      <p:sp>
        <p:nvSpPr>
          <p:cNvPr id="3" name="Content Placeholder 2"/>
          <p:cNvSpPr>
            <a:spLocks noGrp="1"/>
          </p:cNvSpPr>
          <p:nvPr>
            <p:ph idx="1"/>
          </p:nvPr>
        </p:nvSpPr>
        <p:spPr>
          <a:xfrm>
            <a:off x="677334" y="1545021"/>
            <a:ext cx="8596668" cy="4950372"/>
          </a:xfrm>
        </p:spPr>
        <p:txBody>
          <a:bodyPr>
            <a:normAutofit/>
          </a:bodyPr>
          <a:lstStyle/>
          <a:p>
            <a:r>
              <a:rPr lang="en-US" sz="2400" dirty="0" smtClean="0"/>
              <a:t>All prefilled notes:</a:t>
            </a:r>
          </a:p>
          <a:p>
            <a:pPr lvl="1"/>
            <a:r>
              <a:rPr lang="en-US" sz="2400" dirty="0" smtClean="0"/>
              <a:t>Intro to depository Institutions</a:t>
            </a:r>
          </a:p>
          <a:p>
            <a:pPr lvl="1"/>
            <a:r>
              <a:rPr lang="en-US" sz="2400" dirty="0" smtClean="0"/>
              <a:t>Basics of Taxes</a:t>
            </a:r>
          </a:p>
          <a:p>
            <a:pPr lvl="1"/>
            <a:r>
              <a:rPr lang="en-US" sz="2400" dirty="0" smtClean="0"/>
              <a:t>Income and Expense</a:t>
            </a:r>
          </a:p>
          <a:p>
            <a:pPr lvl="1"/>
            <a:r>
              <a:rPr lang="en-US" sz="2400" dirty="0" smtClean="0"/>
              <a:t>Statement of Financial position</a:t>
            </a:r>
          </a:p>
          <a:p>
            <a:pPr lvl="1"/>
            <a:r>
              <a:rPr lang="en-US" sz="2400" dirty="0" smtClean="0"/>
              <a:t>Spending Plans</a:t>
            </a:r>
          </a:p>
          <a:p>
            <a:pPr marL="457200" lvl="1" indent="0">
              <a:buNone/>
            </a:pPr>
            <a:endParaRPr lang="en-US" sz="2400" dirty="0"/>
          </a:p>
          <a:p>
            <a:pPr marL="457200" lvl="1" indent="0">
              <a:buNone/>
            </a:pPr>
            <a:r>
              <a:rPr lang="en-US" sz="2400" dirty="0" smtClean="0"/>
              <a:t>The Carson Family – Questions, Chart, Story</a:t>
            </a:r>
          </a:p>
          <a:p>
            <a:pPr marL="457200" lvl="1" indent="0">
              <a:buNone/>
            </a:pPr>
            <a:r>
              <a:rPr lang="en-US" sz="2400" dirty="0" smtClean="0"/>
              <a:t>Unit 2 Multiple Choice and answer sheet</a:t>
            </a:r>
          </a:p>
          <a:p>
            <a:pPr marL="457200" lvl="1" indent="0">
              <a:buNone/>
            </a:pPr>
            <a:r>
              <a:rPr lang="en-US" sz="2400" dirty="0" smtClean="0"/>
              <a:t>Blank Checks</a:t>
            </a:r>
            <a:endParaRPr lang="en-US" sz="2400" dirty="0"/>
          </a:p>
        </p:txBody>
      </p:sp>
    </p:spTree>
    <p:extLst>
      <p:ext uri="{BB962C8B-B14F-4D97-AF65-F5344CB8AC3E}">
        <p14:creationId xmlns:p14="http://schemas.microsoft.com/office/powerpoint/2010/main" val="1520990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211" y="0"/>
            <a:ext cx="8596668" cy="1320800"/>
          </a:xfrm>
        </p:spPr>
        <p:txBody>
          <a:bodyPr/>
          <a:lstStyle/>
          <a:p>
            <a:r>
              <a:rPr lang="en-US" dirty="0" smtClean="0"/>
              <a:t>Do Now#15</a:t>
            </a:r>
            <a:endParaRPr lang="en-US" dirty="0"/>
          </a:p>
        </p:txBody>
      </p:sp>
      <p:sp>
        <p:nvSpPr>
          <p:cNvPr id="3" name="Content Placeholder 2"/>
          <p:cNvSpPr>
            <a:spLocks noGrp="1"/>
          </p:cNvSpPr>
          <p:nvPr>
            <p:ph idx="1"/>
          </p:nvPr>
        </p:nvSpPr>
        <p:spPr>
          <a:xfrm>
            <a:off x="681211" y="772160"/>
            <a:ext cx="9676733" cy="5913120"/>
          </a:xfrm>
        </p:spPr>
        <p:txBody>
          <a:bodyPr>
            <a:normAutofit/>
          </a:bodyPr>
          <a:lstStyle/>
          <a:p>
            <a:r>
              <a:rPr lang="en-US" sz="2400" dirty="0" smtClean="0"/>
              <a:t>What do you want to be when you grow up?</a:t>
            </a:r>
          </a:p>
          <a:p>
            <a:r>
              <a:rPr lang="en-US" sz="2400" dirty="0" smtClean="0"/>
              <a:t>Please take out your movie test!</a:t>
            </a:r>
          </a:p>
          <a:p>
            <a:r>
              <a:rPr lang="en-US" sz="2400" dirty="0" smtClean="0"/>
              <a:t>Please get a copy of the worksheets from the center table.</a:t>
            </a:r>
          </a:p>
          <a:p>
            <a:pPr marL="0" indent="0">
              <a:buNone/>
            </a:pPr>
            <a:endParaRPr lang="en-US" sz="2400" dirty="0" smtClean="0"/>
          </a:p>
          <a:p>
            <a:r>
              <a:rPr lang="en-US" sz="2400" dirty="0"/>
              <a:t>OBJ:  SWB assessed on their knowledge of the various aspects of Unit 2 – Managing Your Money</a:t>
            </a:r>
            <a:r>
              <a:rPr lang="en-US" sz="2400" dirty="0" smtClean="0"/>
              <a:t>. (SAME)</a:t>
            </a:r>
            <a:endParaRPr lang="en-US" sz="2400" dirty="0"/>
          </a:p>
          <a:p>
            <a:endParaRPr lang="en-US" sz="2400" dirty="0" smtClean="0"/>
          </a:p>
          <a:p>
            <a:r>
              <a:rPr lang="en-US" sz="2400" dirty="0" smtClean="0"/>
              <a:t>HW </a:t>
            </a:r>
            <a:r>
              <a:rPr lang="en-US" sz="2400" dirty="0"/>
              <a:t>– </a:t>
            </a:r>
            <a:r>
              <a:rPr lang="en-US" sz="2400" dirty="0" err="1" smtClean="0"/>
              <a:t>EverFi</a:t>
            </a:r>
            <a:r>
              <a:rPr lang="en-US" sz="2400" dirty="0" smtClean="0"/>
              <a:t>…due April 1</a:t>
            </a:r>
            <a:r>
              <a:rPr lang="en-US" sz="2400" baseline="30000" dirty="0" smtClean="0"/>
              <a:t>st</a:t>
            </a:r>
            <a:r>
              <a:rPr lang="en-US" sz="2400" dirty="0" smtClean="0"/>
              <a:t> !………</a:t>
            </a:r>
            <a:r>
              <a:rPr lang="en-US" sz="2400" dirty="0"/>
              <a:t>and </a:t>
            </a:r>
            <a:r>
              <a:rPr lang="en-US" sz="2400" dirty="0" smtClean="0"/>
              <a:t>anything else you may owe me.  Remember seniors, the midterm is the week we come back from break.  The grade you get, is the grade you get.  </a:t>
            </a:r>
            <a:endParaRPr lang="en-US" sz="2400" dirty="0"/>
          </a:p>
          <a:p>
            <a:endParaRPr lang="en-US" dirty="0"/>
          </a:p>
        </p:txBody>
      </p:sp>
    </p:spTree>
    <p:extLst>
      <p:ext uri="{BB962C8B-B14F-4D97-AF65-F5344CB8AC3E}">
        <p14:creationId xmlns:p14="http://schemas.microsoft.com/office/powerpoint/2010/main" val="143230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Now#15</a:t>
            </a:r>
          </a:p>
        </p:txBody>
      </p:sp>
      <p:sp>
        <p:nvSpPr>
          <p:cNvPr id="3" name="Content Placeholder 2"/>
          <p:cNvSpPr>
            <a:spLocks noGrp="1"/>
          </p:cNvSpPr>
          <p:nvPr>
            <p:ph idx="1"/>
          </p:nvPr>
        </p:nvSpPr>
        <p:spPr>
          <a:xfrm>
            <a:off x="677334" y="1434663"/>
            <a:ext cx="8596668" cy="4606700"/>
          </a:xfrm>
        </p:spPr>
        <p:txBody>
          <a:bodyPr>
            <a:normAutofit lnSpcReduction="10000"/>
          </a:bodyPr>
          <a:lstStyle/>
          <a:p>
            <a:r>
              <a:rPr lang="en-US" sz="2400" dirty="0" smtClean="0"/>
              <a:t>Yesterday was </a:t>
            </a:r>
            <a:r>
              <a:rPr lang="en-US" sz="2400" dirty="0"/>
              <a:t>the 3 year anniversary of…….</a:t>
            </a:r>
          </a:p>
          <a:p>
            <a:r>
              <a:rPr lang="en-US" sz="2400" dirty="0"/>
              <a:t>Please take out your movie test</a:t>
            </a:r>
            <a:r>
              <a:rPr lang="en-US" sz="2400" dirty="0" smtClean="0"/>
              <a:t>!</a:t>
            </a:r>
          </a:p>
          <a:p>
            <a:r>
              <a:rPr lang="en-US" sz="2400" dirty="0" smtClean="0"/>
              <a:t>Please take out a blank piece of paper.</a:t>
            </a:r>
          </a:p>
          <a:p>
            <a:r>
              <a:rPr lang="en-US" sz="2400" dirty="0"/>
              <a:t>OBJ: SWBAT explain why a Statement of Financial Position is an important financial planning tool and create a Statement of Financial Position</a:t>
            </a:r>
          </a:p>
          <a:p>
            <a:endParaRPr lang="en-US" sz="2400" dirty="0"/>
          </a:p>
          <a:p>
            <a:r>
              <a:rPr lang="en-US" sz="2400" dirty="0"/>
              <a:t>HW – </a:t>
            </a:r>
            <a:r>
              <a:rPr lang="en-US" sz="2400" dirty="0" err="1"/>
              <a:t>EverFi</a:t>
            </a:r>
            <a:r>
              <a:rPr lang="en-US" sz="2400" dirty="0"/>
              <a:t>…due Nov 9</a:t>
            </a:r>
            <a:r>
              <a:rPr lang="en-US" sz="2400" baseline="30000" dirty="0"/>
              <a:t>th</a:t>
            </a:r>
            <a:r>
              <a:rPr lang="en-US" sz="2400" dirty="0"/>
              <a:t>!………and anything else you may owe </a:t>
            </a:r>
            <a:r>
              <a:rPr lang="en-US" sz="2400" dirty="0" smtClean="0"/>
              <a:t>me, aka Bankruptcy Article (freshmen)</a:t>
            </a:r>
          </a:p>
          <a:p>
            <a:r>
              <a:rPr lang="en-US" sz="2400" dirty="0" smtClean="0"/>
              <a:t>  </a:t>
            </a:r>
            <a:r>
              <a:rPr lang="en-US" sz="2400" dirty="0"/>
              <a:t>Remember seniors, the midterm is next week.  The grade you get, is the grade you get.  </a:t>
            </a:r>
          </a:p>
          <a:p>
            <a:endParaRPr lang="en-US" dirty="0"/>
          </a:p>
        </p:txBody>
      </p:sp>
    </p:spTree>
    <p:extLst>
      <p:ext uri="{BB962C8B-B14F-4D97-AF65-F5344CB8AC3E}">
        <p14:creationId xmlns:p14="http://schemas.microsoft.com/office/powerpoint/2010/main" val="3233165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677334" y="0"/>
            <a:ext cx="8596668" cy="1320800"/>
          </a:xfrm>
        </p:spPr>
        <p:txBody>
          <a:bodyPr/>
          <a:lstStyle/>
          <a:p>
            <a:pPr algn="ctr"/>
            <a:r>
              <a:rPr lang="en-US" dirty="0"/>
              <a:t>Do Now </a:t>
            </a:r>
            <a:r>
              <a:rPr lang="en-US" dirty="0" smtClean="0"/>
              <a:t>#</a:t>
            </a:r>
            <a:endParaRPr lang="en-US" dirty="0"/>
          </a:p>
        </p:txBody>
      </p:sp>
      <p:sp>
        <p:nvSpPr>
          <p:cNvPr id="7171" name="Rectangle 3"/>
          <p:cNvSpPr>
            <a:spLocks noGrp="1" noChangeArrowheads="1"/>
          </p:cNvSpPr>
          <p:nvPr>
            <p:ph idx="1"/>
          </p:nvPr>
        </p:nvSpPr>
        <p:spPr>
          <a:xfrm>
            <a:off x="677334" y="660400"/>
            <a:ext cx="8596668" cy="6197600"/>
          </a:xfrm>
        </p:spPr>
        <p:txBody>
          <a:bodyPr>
            <a:noAutofit/>
          </a:bodyPr>
          <a:lstStyle/>
          <a:p>
            <a:r>
              <a:rPr lang="en-US" sz="2800" dirty="0"/>
              <a:t>Describe an event in your life where you can pinpoint exactly where you were and what you were doing.</a:t>
            </a:r>
          </a:p>
          <a:p>
            <a:r>
              <a:rPr lang="en-US" sz="2800" dirty="0" smtClean="0"/>
              <a:t>OBJ</a:t>
            </a:r>
            <a:r>
              <a:rPr lang="en-US" sz="2800" dirty="0"/>
              <a:t>:  Given background information on September 11, 2001 SWBAT explain how the Six Pillars of </a:t>
            </a:r>
            <a:r>
              <a:rPr lang="en-US" sz="2800" dirty="0" smtClean="0"/>
              <a:t>Character/Finance </a:t>
            </a:r>
            <a:r>
              <a:rPr lang="en-US" sz="2800" dirty="0"/>
              <a:t>played a role in the lives of </a:t>
            </a:r>
            <a:r>
              <a:rPr lang="en-US" sz="2800" dirty="0" smtClean="0"/>
              <a:t>citizens by </a:t>
            </a:r>
            <a:r>
              <a:rPr lang="en-US" sz="2800" dirty="0"/>
              <a:t>means of writing a four paragraph </a:t>
            </a:r>
            <a:r>
              <a:rPr lang="en-US" sz="2800" dirty="0" smtClean="0"/>
              <a:t>essay.</a:t>
            </a:r>
            <a:endParaRPr lang="en-US" sz="2800" dirty="0"/>
          </a:p>
          <a:p>
            <a:r>
              <a:rPr lang="en-US" sz="2800" dirty="0" smtClean="0"/>
              <a:t>HW#3 – Share this message with me on Google Docs:</a:t>
            </a:r>
          </a:p>
          <a:p>
            <a:r>
              <a:rPr lang="en-US" sz="2800" dirty="0" smtClean="0"/>
              <a:t>“Hi Miss Terry! I did it!!”</a:t>
            </a:r>
            <a:endParaRPr lang="en-US" sz="2800" dirty="0"/>
          </a:p>
          <a:p>
            <a:r>
              <a:rPr lang="en-US" sz="2800" dirty="0" smtClean="0"/>
              <a:t>missterrypffo@gmail.com</a:t>
            </a:r>
            <a:endParaRPr lang="en-US" sz="2800" dirty="0"/>
          </a:p>
        </p:txBody>
      </p:sp>
    </p:spTree>
    <p:extLst>
      <p:ext uri="{BB962C8B-B14F-4D97-AF65-F5344CB8AC3E}">
        <p14:creationId xmlns:p14="http://schemas.microsoft.com/office/powerpoint/2010/main" val="3888869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4" y="0"/>
            <a:ext cx="9604586" cy="1320800"/>
          </a:xfrm>
        </p:spPr>
        <p:txBody>
          <a:bodyPr/>
          <a:lstStyle/>
          <a:p>
            <a:r>
              <a:rPr lang="en-US" dirty="0" smtClean="0"/>
              <a:t>Let’s play a little catch up!! Do you have……</a:t>
            </a:r>
            <a:endParaRPr lang="en-US" dirty="0"/>
          </a:p>
        </p:txBody>
      </p:sp>
      <p:sp>
        <p:nvSpPr>
          <p:cNvPr id="3" name="Content Placeholder 2"/>
          <p:cNvSpPr>
            <a:spLocks noGrp="1"/>
          </p:cNvSpPr>
          <p:nvPr>
            <p:ph idx="1"/>
          </p:nvPr>
        </p:nvSpPr>
        <p:spPr>
          <a:xfrm>
            <a:off x="677334" y="629920"/>
            <a:ext cx="9502986" cy="6086190"/>
          </a:xfrm>
        </p:spPr>
        <p:txBody>
          <a:bodyPr>
            <a:normAutofit lnSpcReduction="10000"/>
          </a:bodyPr>
          <a:lstStyle/>
          <a:p>
            <a:r>
              <a:rPr lang="en-US" sz="2400" b="1" dirty="0" smtClean="0">
                <a:latin typeface="Batang" panose="02030600000101010101" pitchFamily="18" charset="-127"/>
                <a:ea typeface="Batang" panose="02030600000101010101" pitchFamily="18" charset="-127"/>
              </a:rPr>
              <a:t>Bank Research Homework</a:t>
            </a:r>
            <a:r>
              <a:rPr lang="en-US" sz="2400" b="1" dirty="0">
                <a:latin typeface="Batang" panose="02030600000101010101" pitchFamily="18" charset="-127"/>
                <a:ea typeface="Batang" panose="02030600000101010101" pitchFamily="18" charset="-127"/>
              </a:rPr>
              <a:t>?  Hand it in</a:t>
            </a:r>
            <a:r>
              <a:rPr lang="en-US" sz="2400" b="1" dirty="0" smtClean="0">
                <a:latin typeface="Batang" panose="02030600000101010101" pitchFamily="18" charset="-127"/>
                <a:ea typeface="Batang" panose="02030600000101010101" pitchFamily="18" charset="-127"/>
              </a:rPr>
              <a:t>!</a:t>
            </a:r>
          </a:p>
          <a:p>
            <a:r>
              <a:rPr lang="en-US" sz="2400" b="1" dirty="0" smtClean="0">
                <a:latin typeface="Batang" panose="02030600000101010101" pitchFamily="18" charset="-127"/>
                <a:ea typeface="Batang" panose="02030600000101010101" pitchFamily="18" charset="-127"/>
              </a:rPr>
              <a:t>Bankruptcy article?  Hand it in!</a:t>
            </a:r>
          </a:p>
          <a:p>
            <a:r>
              <a:rPr lang="en-US" sz="2400" b="1" dirty="0" smtClean="0">
                <a:latin typeface="Batang" panose="02030600000101010101" pitchFamily="18" charset="-127"/>
                <a:ea typeface="Batang" panose="02030600000101010101" pitchFamily="18" charset="-127"/>
              </a:rPr>
              <a:t>Checks Simulation</a:t>
            </a:r>
            <a:r>
              <a:rPr lang="en-US" sz="2400" b="1" dirty="0">
                <a:latin typeface="Batang" panose="02030600000101010101" pitchFamily="18" charset="-127"/>
                <a:ea typeface="Batang" panose="02030600000101010101" pitchFamily="18" charset="-127"/>
              </a:rPr>
              <a:t>?  Hand it in</a:t>
            </a:r>
            <a:r>
              <a:rPr lang="en-US" sz="2400" b="1" dirty="0" smtClean="0">
                <a:latin typeface="Batang" panose="02030600000101010101" pitchFamily="18" charset="-127"/>
                <a:ea typeface="Batang" panose="02030600000101010101" pitchFamily="18" charset="-127"/>
              </a:rPr>
              <a:t>!</a:t>
            </a:r>
          </a:p>
          <a:p>
            <a:r>
              <a:rPr lang="en-US" sz="2400" b="1" dirty="0" smtClean="0">
                <a:latin typeface="Batang" panose="02030600000101010101" pitchFamily="18" charset="-127"/>
                <a:ea typeface="Batang" panose="02030600000101010101" pitchFamily="18" charset="-127"/>
              </a:rPr>
              <a:t>Decision Making Quiz</a:t>
            </a:r>
            <a:r>
              <a:rPr lang="en-US" sz="2400" b="1" dirty="0">
                <a:latin typeface="Batang" panose="02030600000101010101" pitchFamily="18" charset="-127"/>
                <a:ea typeface="Batang" panose="02030600000101010101" pitchFamily="18" charset="-127"/>
              </a:rPr>
              <a:t>?  Hand it in</a:t>
            </a:r>
            <a:r>
              <a:rPr lang="en-US" sz="2400" b="1" dirty="0" smtClean="0">
                <a:latin typeface="Batang" panose="02030600000101010101" pitchFamily="18" charset="-127"/>
                <a:ea typeface="Batang" panose="02030600000101010101" pitchFamily="18" charset="-127"/>
              </a:rPr>
              <a:t>!</a:t>
            </a:r>
          </a:p>
          <a:p>
            <a:r>
              <a:rPr lang="en-US" sz="2400" b="1" dirty="0" smtClean="0">
                <a:latin typeface="Batang" panose="02030600000101010101" pitchFamily="18" charset="-127"/>
                <a:ea typeface="Batang" panose="02030600000101010101" pitchFamily="18" charset="-127"/>
              </a:rPr>
              <a:t>Buying a computer or camera? </a:t>
            </a:r>
            <a:r>
              <a:rPr lang="en-US" sz="2400" b="1" dirty="0">
                <a:latin typeface="Batang" panose="02030600000101010101" pitchFamily="18" charset="-127"/>
                <a:ea typeface="Batang" panose="02030600000101010101" pitchFamily="18" charset="-127"/>
              </a:rPr>
              <a:t>Hand it in!</a:t>
            </a:r>
          </a:p>
          <a:p>
            <a:r>
              <a:rPr lang="en-US" sz="2400" b="1" dirty="0" smtClean="0">
                <a:latin typeface="Batang" panose="02030600000101010101" pitchFamily="18" charset="-127"/>
                <a:ea typeface="Batang" panose="02030600000101010101" pitchFamily="18" charset="-127"/>
              </a:rPr>
              <a:t>Ethan or the Collage</a:t>
            </a:r>
            <a:r>
              <a:rPr lang="en-US" sz="2400" b="1" dirty="0">
                <a:latin typeface="Batang" panose="02030600000101010101" pitchFamily="18" charset="-127"/>
                <a:ea typeface="Batang" panose="02030600000101010101" pitchFamily="18" charset="-127"/>
              </a:rPr>
              <a:t>?  Hand it in</a:t>
            </a:r>
            <a:r>
              <a:rPr lang="en-US" sz="2400" b="1" dirty="0" smtClean="0">
                <a:latin typeface="Batang" panose="02030600000101010101" pitchFamily="18" charset="-127"/>
                <a:ea typeface="Batang" panose="02030600000101010101" pitchFamily="18" charset="-127"/>
              </a:rPr>
              <a:t>!</a:t>
            </a:r>
          </a:p>
          <a:p>
            <a:r>
              <a:rPr lang="en-US" sz="2400" b="1" dirty="0" smtClean="0">
                <a:latin typeface="Batang" panose="02030600000101010101" pitchFamily="18" charset="-127"/>
                <a:ea typeface="Batang" panose="02030600000101010101" pitchFamily="18" charset="-127"/>
              </a:rPr>
              <a:t>Evan, Tory, Cody, the Carson family?  Hand it in!</a:t>
            </a:r>
          </a:p>
          <a:p>
            <a:r>
              <a:rPr lang="en-US" sz="2400" b="1" dirty="0" smtClean="0">
                <a:latin typeface="Batang" panose="02030600000101010101" pitchFamily="18" charset="-127"/>
                <a:ea typeface="Batang" panose="02030600000101010101" pitchFamily="18" charset="-127"/>
              </a:rPr>
              <a:t>Remember, </a:t>
            </a:r>
            <a:r>
              <a:rPr lang="en-US" sz="2400" b="1" dirty="0" err="1" smtClean="0">
                <a:latin typeface="Batang" panose="02030600000101010101" pitchFamily="18" charset="-127"/>
                <a:ea typeface="Batang" panose="02030600000101010101" pitchFamily="18" charset="-127"/>
              </a:rPr>
              <a:t>EverFi</a:t>
            </a:r>
            <a:r>
              <a:rPr lang="en-US" sz="2400" b="1" dirty="0" smtClean="0">
                <a:latin typeface="Batang" panose="02030600000101010101" pitchFamily="18" charset="-127"/>
                <a:ea typeface="Batang" panose="02030600000101010101" pitchFamily="18" charset="-127"/>
              </a:rPr>
              <a:t> is due </a:t>
            </a:r>
            <a:r>
              <a:rPr lang="en-US" sz="2400" b="1" dirty="0" err="1" smtClean="0">
                <a:latin typeface="Batang" panose="02030600000101010101" pitchFamily="18" charset="-127"/>
                <a:ea typeface="Batang" panose="02030600000101010101" pitchFamily="18" charset="-127"/>
              </a:rPr>
              <a:t>april</a:t>
            </a:r>
            <a:r>
              <a:rPr lang="en-US" sz="2400" b="1" dirty="0" smtClean="0">
                <a:latin typeface="Batang" panose="02030600000101010101" pitchFamily="18" charset="-127"/>
                <a:ea typeface="Batang" panose="02030600000101010101" pitchFamily="18" charset="-127"/>
              </a:rPr>
              <a:t> 1st!</a:t>
            </a:r>
          </a:p>
          <a:p>
            <a:r>
              <a:rPr lang="en-US" sz="2400" b="1" dirty="0" smtClean="0">
                <a:latin typeface="Batang" panose="02030600000101010101" pitchFamily="18" charset="-127"/>
                <a:ea typeface="Batang" panose="02030600000101010101" pitchFamily="18" charset="-127"/>
              </a:rPr>
              <a:t>Any multiple choice stuff? </a:t>
            </a:r>
            <a:r>
              <a:rPr lang="en-US" sz="2400" b="1" dirty="0">
                <a:latin typeface="Batang" panose="02030600000101010101" pitchFamily="18" charset="-127"/>
                <a:ea typeface="Batang" panose="02030600000101010101" pitchFamily="18" charset="-127"/>
              </a:rPr>
              <a:t>Hand it in</a:t>
            </a:r>
            <a:r>
              <a:rPr lang="en-US" sz="2400" b="1" dirty="0" smtClean="0">
                <a:latin typeface="Batang" panose="02030600000101010101" pitchFamily="18" charset="-127"/>
                <a:ea typeface="Batang" panose="02030600000101010101" pitchFamily="18" charset="-127"/>
              </a:rPr>
              <a:t>!</a:t>
            </a:r>
          </a:p>
          <a:p>
            <a:r>
              <a:rPr lang="en-US" sz="2400" b="1" dirty="0" smtClean="0">
                <a:latin typeface="Batang" panose="02030600000101010101" pitchFamily="18" charset="-127"/>
                <a:ea typeface="Batang" panose="02030600000101010101" pitchFamily="18" charset="-127"/>
              </a:rPr>
              <a:t>Movie Test? </a:t>
            </a:r>
            <a:r>
              <a:rPr lang="en-US" sz="2400" b="1" dirty="0">
                <a:latin typeface="Batang" panose="02030600000101010101" pitchFamily="18" charset="-127"/>
                <a:ea typeface="Batang" panose="02030600000101010101" pitchFamily="18" charset="-127"/>
              </a:rPr>
              <a:t>Hand it in!</a:t>
            </a:r>
          </a:p>
          <a:p>
            <a:r>
              <a:rPr lang="en-US" sz="2400" b="1" dirty="0" smtClean="0">
                <a:latin typeface="Batang" panose="02030600000101010101" pitchFamily="18" charset="-127"/>
                <a:ea typeface="Batang" panose="02030600000101010101" pitchFamily="18" charset="-127"/>
              </a:rPr>
              <a:t>Josie and the Banks?</a:t>
            </a:r>
            <a:r>
              <a:rPr lang="en-US" sz="2400" b="1" dirty="0">
                <a:latin typeface="Batang" panose="02030600000101010101" pitchFamily="18" charset="-127"/>
                <a:ea typeface="Batang" panose="02030600000101010101" pitchFamily="18" charset="-127"/>
              </a:rPr>
              <a:t> Hand it in</a:t>
            </a:r>
            <a:r>
              <a:rPr lang="en-US" sz="2400" b="1" dirty="0" smtClean="0">
                <a:latin typeface="Batang" panose="02030600000101010101" pitchFamily="18" charset="-127"/>
                <a:ea typeface="Batang" panose="02030600000101010101" pitchFamily="18" charset="-127"/>
              </a:rPr>
              <a:t>!</a:t>
            </a:r>
          </a:p>
          <a:p>
            <a:r>
              <a:rPr lang="en-US" sz="2400" b="1" dirty="0" smtClean="0">
                <a:latin typeface="Batang" panose="02030600000101010101" pitchFamily="18" charset="-127"/>
                <a:ea typeface="Batang" panose="02030600000101010101" pitchFamily="18" charset="-127"/>
              </a:rPr>
              <a:t>Part 3 to the test (checks)? </a:t>
            </a:r>
            <a:r>
              <a:rPr lang="en-US" sz="2400" b="1" dirty="0">
                <a:latin typeface="Batang" panose="02030600000101010101" pitchFamily="18" charset="-127"/>
                <a:ea typeface="Batang" panose="02030600000101010101" pitchFamily="18" charset="-127"/>
              </a:rPr>
              <a:t>Hand it in!</a:t>
            </a:r>
          </a:p>
          <a:p>
            <a:r>
              <a:rPr lang="en-US" sz="2400" b="1" dirty="0" smtClean="0">
                <a:latin typeface="Batang" panose="02030600000101010101" pitchFamily="18" charset="-127"/>
                <a:ea typeface="Batang" panose="02030600000101010101" pitchFamily="18" charset="-127"/>
              </a:rPr>
              <a:t>Career Project? Due April 5</a:t>
            </a:r>
            <a:r>
              <a:rPr lang="en-US" sz="2400" b="1" baseline="30000" dirty="0" smtClean="0">
                <a:latin typeface="Batang" panose="02030600000101010101" pitchFamily="18" charset="-127"/>
                <a:ea typeface="Batang" panose="02030600000101010101" pitchFamily="18" charset="-127"/>
              </a:rPr>
              <a:t>th</a:t>
            </a:r>
            <a:r>
              <a:rPr lang="en-US" sz="2400" b="1" dirty="0" smtClean="0">
                <a:latin typeface="Batang" panose="02030600000101010101" pitchFamily="18" charset="-127"/>
                <a:ea typeface="Batang" panose="02030600000101010101" pitchFamily="18" charset="-127"/>
              </a:rPr>
              <a:t>!!!!!!!!!!!!!!!!!!!!!!!!!!!!!!!!!!!!!!</a:t>
            </a:r>
            <a:endParaRPr lang="en-US" sz="2400" b="1" dirty="0">
              <a:latin typeface="Batang" panose="02030600000101010101" pitchFamily="18" charset="-127"/>
              <a:ea typeface="Batang" panose="02030600000101010101" pitchFamily="18" charset="-127"/>
            </a:endParaRPr>
          </a:p>
          <a:p>
            <a:endParaRPr lang="en-US" sz="2400" b="1" dirty="0" smtClean="0">
              <a:latin typeface="Batang" panose="02030600000101010101" pitchFamily="18" charset="-127"/>
              <a:ea typeface="Batang" panose="02030600000101010101" pitchFamily="18" charset="-127"/>
            </a:endParaRPr>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4155210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#16</a:t>
            </a:r>
            <a:endParaRPr lang="en-US" dirty="0"/>
          </a:p>
        </p:txBody>
      </p:sp>
      <p:sp>
        <p:nvSpPr>
          <p:cNvPr id="3" name="Content Placeholder 2"/>
          <p:cNvSpPr>
            <a:spLocks noGrp="1"/>
          </p:cNvSpPr>
          <p:nvPr>
            <p:ph idx="1"/>
          </p:nvPr>
        </p:nvSpPr>
        <p:spPr>
          <a:xfrm>
            <a:off x="677334" y="1638301"/>
            <a:ext cx="8596668" cy="4403062"/>
          </a:xfrm>
        </p:spPr>
        <p:txBody>
          <a:bodyPr/>
          <a:lstStyle/>
          <a:p>
            <a:r>
              <a:rPr lang="en-US" sz="2400" dirty="0" smtClean="0"/>
              <a:t>How do the six pillars relate to bullying?</a:t>
            </a:r>
          </a:p>
          <a:p>
            <a:r>
              <a:rPr lang="en-US" sz="2400" dirty="0"/>
              <a:t>OBJ: SWBAT define depository institution, explore checking accounts and various savings tools.  They will also learn how to effectively complete a check, deposit slip and check register.   (SAME)</a:t>
            </a:r>
          </a:p>
          <a:p>
            <a:r>
              <a:rPr lang="en-US" sz="2400" dirty="0" smtClean="0"/>
              <a:t>HW#10 – Choose a pillar.  Find a short article about a teenager displaying that pillar.  Answer the 5 W’s:  Who, What, When, Where, Why and how can you imitate this person in your own life?</a:t>
            </a:r>
          </a:p>
          <a:p>
            <a:endParaRPr lang="en-US" dirty="0"/>
          </a:p>
        </p:txBody>
      </p:sp>
    </p:spTree>
    <p:extLst>
      <p:ext uri="{BB962C8B-B14F-4D97-AF65-F5344CB8AC3E}">
        <p14:creationId xmlns:p14="http://schemas.microsoft.com/office/powerpoint/2010/main" val="3816983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a:t>
            </a:r>
            <a:endParaRPr lang="en-US" dirty="0"/>
          </a:p>
        </p:txBody>
      </p:sp>
      <p:sp>
        <p:nvSpPr>
          <p:cNvPr id="3" name="Content Placeholder 2"/>
          <p:cNvSpPr>
            <a:spLocks noGrp="1"/>
          </p:cNvSpPr>
          <p:nvPr>
            <p:ph idx="1"/>
          </p:nvPr>
        </p:nvSpPr>
        <p:spPr>
          <a:xfrm>
            <a:off x="677334" y="1625601"/>
            <a:ext cx="8596668" cy="4415762"/>
          </a:xfrm>
        </p:spPr>
        <p:txBody>
          <a:bodyPr>
            <a:normAutofit/>
          </a:bodyPr>
          <a:lstStyle/>
          <a:p>
            <a:r>
              <a:rPr lang="en-US" sz="2000" dirty="0" smtClean="0"/>
              <a:t>Who is Dr. Seuss?  Team up and use your phone to find one quote that he said.</a:t>
            </a:r>
          </a:p>
          <a:p>
            <a:endParaRPr lang="en-US" sz="2000" dirty="0"/>
          </a:p>
          <a:p>
            <a:r>
              <a:rPr lang="en-US" sz="2000" dirty="0" smtClean="0"/>
              <a:t>OBJ:  SWBAT</a:t>
            </a:r>
            <a:endParaRPr lang="en-US" sz="2000" dirty="0"/>
          </a:p>
          <a:p>
            <a:r>
              <a:rPr lang="en-US" sz="2000" dirty="0"/>
              <a:t> Interpret the importance of investing in human capital</a:t>
            </a:r>
          </a:p>
          <a:p>
            <a:r>
              <a:rPr lang="en-US" sz="2000" dirty="0"/>
              <a:t> Analyze reasons why a person would want to build a career</a:t>
            </a:r>
          </a:p>
          <a:p>
            <a:r>
              <a:rPr lang="en-US" sz="2000" dirty="0"/>
              <a:t> Explore the relationship between education level and </a:t>
            </a:r>
            <a:r>
              <a:rPr lang="en-US" sz="2000" dirty="0" smtClean="0"/>
              <a:t>income</a:t>
            </a:r>
          </a:p>
          <a:p>
            <a:endParaRPr lang="en-US" sz="2000" dirty="0"/>
          </a:p>
          <a:p>
            <a:r>
              <a:rPr lang="en-US" sz="2000" dirty="0" smtClean="0"/>
              <a:t>HW#1 – Snapshot of Your Future worksheet…….</a:t>
            </a:r>
          </a:p>
          <a:p>
            <a:r>
              <a:rPr lang="en-US" sz="2000" dirty="0" smtClean="0"/>
              <a:t>Carson Family Due Fri (A2 and B)   Due Mon (A1)</a:t>
            </a:r>
            <a:endParaRPr lang="en-US" sz="2000" dirty="0"/>
          </a:p>
        </p:txBody>
      </p:sp>
    </p:spTree>
    <p:extLst>
      <p:ext uri="{BB962C8B-B14F-4D97-AF65-F5344CB8AC3E}">
        <p14:creationId xmlns:p14="http://schemas.microsoft.com/office/powerpoint/2010/main" val="3987495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Now #20 – Welcome to the new MP!!</a:t>
            </a:r>
          </a:p>
        </p:txBody>
      </p:sp>
      <p:sp>
        <p:nvSpPr>
          <p:cNvPr id="3" name="Content Placeholder 2"/>
          <p:cNvSpPr>
            <a:spLocks noGrp="1"/>
          </p:cNvSpPr>
          <p:nvPr>
            <p:ph idx="1"/>
          </p:nvPr>
        </p:nvSpPr>
        <p:spPr>
          <a:xfrm>
            <a:off x="677334" y="1513490"/>
            <a:ext cx="8596668" cy="4855779"/>
          </a:xfrm>
        </p:spPr>
        <p:txBody>
          <a:bodyPr>
            <a:normAutofit fontScale="92500" lnSpcReduction="10000"/>
          </a:bodyPr>
          <a:lstStyle/>
          <a:p>
            <a:pPr algn="ctr"/>
            <a:r>
              <a:rPr lang="en-US" sz="2000" dirty="0" smtClean="0"/>
              <a:t>Please get your folders from the center table and the little paper and the blank check.</a:t>
            </a:r>
            <a:endParaRPr lang="en-US" sz="2000" dirty="0"/>
          </a:p>
          <a:p>
            <a:pPr algn="ctr"/>
            <a:r>
              <a:rPr lang="en-US" sz="2000" dirty="0" smtClean="0"/>
              <a:t>On the paper given, please explain to me what I (</a:t>
            </a:r>
            <a:r>
              <a:rPr lang="en-US" sz="2000" dirty="0" err="1" smtClean="0"/>
              <a:t>MissTerry</a:t>
            </a:r>
            <a:r>
              <a:rPr lang="en-US" sz="2000" dirty="0" smtClean="0"/>
              <a:t>) can do for you to help you have a better next marking period.  Also, tell me how you plan on improving your performance in all of your classes.</a:t>
            </a:r>
          </a:p>
          <a:p>
            <a:pPr algn="ctr"/>
            <a:r>
              <a:rPr lang="en-US" sz="2000" dirty="0" smtClean="0"/>
              <a:t>  Make sure your name is on it please.</a:t>
            </a:r>
          </a:p>
          <a:p>
            <a:pPr marL="0" indent="0" algn="ctr">
              <a:buNone/>
            </a:pPr>
            <a:endParaRPr lang="en-US" sz="2000" dirty="0" smtClean="0"/>
          </a:p>
          <a:p>
            <a:r>
              <a:rPr lang="en-US" sz="2000" dirty="0"/>
              <a:t>OBJ:  Upon completion of this lesson, participants will be able to:</a:t>
            </a:r>
          </a:p>
          <a:p>
            <a:r>
              <a:rPr lang="en-US" sz="2000" dirty="0"/>
              <a:t> Describe the importance of net worth </a:t>
            </a:r>
          </a:p>
          <a:p>
            <a:r>
              <a:rPr lang="en-US" sz="2000" dirty="0"/>
              <a:t> Explain why a Statement of Financial Position is an important financial planning tool </a:t>
            </a:r>
          </a:p>
          <a:p>
            <a:r>
              <a:rPr lang="en-US" sz="2000" dirty="0"/>
              <a:t> Create a Statement of Financial </a:t>
            </a:r>
            <a:r>
              <a:rPr lang="en-US" sz="2000" dirty="0" smtClean="0"/>
              <a:t>Position</a:t>
            </a:r>
          </a:p>
          <a:p>
            <a:r>
              <a:rPr lang="en-US" sz="2000" dirty="0" smtClean="0"/>
              <a:t>HW#1 – Find song lyrics that talk about money.  Print them out and hand in!</a:t>
            </a:r>
            <a:endParaRPr lang="en-US" sz="2000" dirty="0"/>
          </a:p>
        </p:txBody>
      </p:sp>
    </p:spTree>
    <p:extLst>
      <p:ext uri="{BB962C8B-B14F-4D97-AF65-F5344CB8AC3E}">
        <p14:creationId xmlns:p14="http://schemas.microsoft.com/office/powerpoint/2010/main" val="4205232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Miss Terry’s Email:</a:t>
            </a:r>
            <a:br>
              <a:rPr lang="en-US" dirty="0" smtClean="0"/>
            </a:br>
            <a:r>
              <a:rPr lang="en-US" dirty="0" smtClean="0">
                <a:hlinkClick r:id="rId2"/>
              </a:rPr>
              <a:t>aterry@longbranch.k12.nj.us</a:t>
            </a:r>
            <a:r>
              <a:rPr lang="en-US" dirty="0"/>
              <a:t/>
            </a:r>
            <a:br>
              <a:rPr lang="en-US" dirty="0"/>
            </a:br>
            <a:endParaRPr lang="en-US" dirty="0"/>
          </a:p>
        </p:txBody>
      </p:sp>
      <p:sp>
        <p:nvSpPr>
          <p:cNvPr id="3" name="Content Placeholder 2"/>
          <p:cNvSpPr>
            <a:spLocks noGrp="1"/>
          </p:cNvSpPr>
          <p:nvPr>
            <p:ph idx="1"/>
          </p:nvPr>
        </p:nvSpPr>
        <p:spPr>
          <a:xfrm>
            <a:off x="677334" y="1560787"/>
            <a:ext cx="8596668" cy="4480576"/>
          </a:xfrm>
        </p:spPr>
        <p:txBody>
          <a:bodyPr/>
          <a:lstStyle/>
          <a:p>
            <a:pPr marL="0" indent="0">
              <a:buNone/>
            </a:pPr>
            <a:endParaRPr lang="en-US" dirty="0"/>
          </a:p>
          <a:p>
            <a:pPr marL="0" indent="0">
              <a:buNone/>
            </a:pPr>
            <a:endParaRPr lang="en-US" dirty="0" smtClean="0"/>
          </a:p>
          <a:p>
            <a:pPr marL="0" indent="0">
              <a:buNone/>
            </a:pPr>
            <a:r>
              <a:rPr lang="en-US" sz="3600" dirty="0" smtClean="0"/>
              <a:t>Share on Google Docs</a:t>
            </a:r>
          </a:p>
          <a:p>
            <a:pPr marL="0" indent="0">
              <a:buNone/>
            </a:pPr>
            <a:endParaRPr lang="en-US" sz="3600" dirty="0"/>
          </a:p>
          <a:p>
            <a:pPr marL="0" indent="0">
              <a:buNone/>
            </a:pPr>
            <a:r>
              <a:rPr lang="en-US" sz="3600" dirty="0" smtClean="0"/>
              <a:t>missterrypffo@gmail.com</a:t>
            </a:r>
            <a:endParaRPr lang="en-US" sz="3600" dirty="0"/>
          </a:p>
        </p:txBody>
      </p:sp>
    </p:spTree>
    <p:extLst>
      <p:ext uri="{BB962C8B-B14F-4D97-AF65-F5344CB8AC3E}">
        <p14:creationId xmlns:p14="http://schemas.microsoft.com/office/powerpoint/2010/main" val="1529926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a:t>
            </a:r>
            <a:r>
              <a:rPr lang="en-US" dirty="0" smtClean="0"/>
              <a:t>3 </a:t>
            </a:r>
            <a:r>
              <a:rPr lang="en-US" dirty="0"/>
              <a:t>Stats – Period </a:t>
            </a:r>
            <a:r>
              <a:rPr lang="en-US" dirty="0" smtClean="0"/>
              <a:t>A1</a:t>
            </a:r>
            <a:endParaRPr lang="en-US" dirty="0"/>
          </a:p>
        </p:txBody>
      </p:sp>
      <p:sp>
        <p:nvSpPr>
          <p:cNvPr id="3" name="Content Placeholder 2"/>
          <p:cNvSpPr>
            <a:spLocks noGrp="1"/>
          </p:cNvSpPr>
          <p:nvPr>
            <p:ph idx="1"/>
          </p:nvPr>
        </p:nvSpPr>
        <p:spPr>
          <a:xfrm>
            <a:off x="677334" y="1450428"/>
            <a:ext cx="8596668" cy="5155323"/>
          </a:xfrm>
        </p:spPr>
        <p:txBody>
          <a:bodyPr>
            <a:normAutofit fontScale="92500" lnSpcReduction="20000"/>
          </a:bodyPr>
          <a:lstStyle/>
          <a:p>
            <a:r>
              <a:rPr lang="en-US" sz="2800" dirty="0"/>
              <a:t>Class average </a:t>
            </a:r>
            <a:r>
              <a:rPr lang="en-US" sz="2800" dirty="0" smtClean="0"/>
              <a:t>– 69 %</a:t>
            </a:r>
            <a:endParaRPr lang="en-US" sz="2800" dirty="0"/>
          </a:p>
          <a:p>
            <a:r>
              <a:rPr lang="en-US" sz="2800" dirty="0"/>
              <a:t>High – </a:t>
            </a:r>
            <a:r>
              <a:rPr lang="en-US" sz="2800" dirty="0" smtClean="0"/>
              <a:t>100%</a:t>
            </a:r>
            <a:endParaRPr lang="en-US" sz="2800" dirty="0"/>
          </a:p>
          <a:p>
            <a:r>
              <a:rPr lang="en-US" sz="2800" dirty="0"/>
              <a:t>Low  </a:t>
            </a:r>
            <a:r>
              <a:rPr lang="en-US" sz="2800" dirty="0" smtClean="0"/>
              <a:t>- 45%</a:t>
            </a:r>
            <a:endParaRPr lang="en-US" sz="2800" dirty="0"/>
          </a:p>
          <a:p>
            <a:r>
              <a:rPr lang="en-US" sz="2800" dirty="0"/>
              <a:t>Why?   For some, lack of effort, concentration, disregard for self improvement, laziness, inability to trust your </a:t>
            </a:r>
            <a:r>
              <a:rPr lang="en-US" sz="2800" dirty="0" smtClean="0"/>
              <a:t>instructor</a:t>
            </a:r>
            <a:r>
              <a:rPr lang="en-US" sz="2800" dirty="0"/>
              <a:t>…perhaps your way ISN”T </a:t>
            </a:r>
            <a:r>
              <a:rPr lang="en-US" sz="2800" dirty="0" smtClean="0"/>
              <a:t>working? </a:t>
            </a:r>
            <a:endParaRPr lang="en-US" sz="2800" dirty="0"/>
          </a:p>
          <a:p>
            <a:r>
              <a:rPr lang="en-US" sz="2800" dirty="0"/>
              <a:t>Remind yourselves….come to SAP, put away the cell phones, the late assignments should go away and don’t procrastinate!</a:t>
            </a:r>
          </a:p>
          <a:p>
            <a:r>
              <a:rPr lang="en-US" sz="2800" dirty="0" smtClean="0"/>
              <a:t>Btw</a:t>
            </a:r>
            <a:r>
              <a:rPr lang="en-US" sz="2800" dirty="0"/>
              <a:t>, your grade includes extra credit and I dropped the lowest homework grade.</a:t>
            </a:r>
          </a:p>
          <a:p>
            <a:r>
              <a:rPr lang="en-US" sz="2800" dirty="0"/>
              <a:t>Anything else?</a:t>
            </a:r>
          </a:p>
          <a:p>
            <a:endParaRPr lang="en-US" dirty="0"/>
          </a:p>
        </p:txBody>
      </p:sp>
    </p:spTree>
    <p:extLst>
      <p:ext uri="{BB962C8B-B14F-4D97-AF65-F5344CB8AC3E}">
        <p14:creationId xmlns:p14="http://schemas.microsoft.com/office/powerpoint/2010/main" val="41021724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a:t>
            </a:r>
            <a:r>
              <a:rPr lang="en-US" dirty="0" smtClean="0"/>
              <a:t>3 </a:t>
            </a:r>
            <a:r>
              <a:rPr lang="en-US" dirty="0"/>
              <a:t>Stats – Period B</a:t>
            </a:r>
          </a:p>
        </p:txBody>
      </p:sp>
      <p:sp>
        <p:nvSpPr>
          <p:cNvPr id="3" name="Content Placeholder 2"/>
          <p:cNvSpPr>
            <a:spLocks noGrp="1"/>
          </p:cNvSpPr>
          <p:nvPr>
            <p:ph idx="1"/>
          </p:nvPr>
        </p:nvSpPr>
        <p:spPr>
          <a:xfrm>
            <a:off x="677334" y="1450428"/>
            <a:ext cx="8596668" cy="5155323"/>
          </a:xfrm>
        </p:spPr>
        <p:txBody>
          <a:bodyPr>
            <a:normAutofit fontScale="92500" lnSpcReduction="20000"/>
          </a:bodyPr>
          <a:lstStyle/>
          <a:p>
            <a:r>
              <a:rPr lang="en-US" sz="2800" dirty="0"/>
              <a:t>Class average – </a:t>
            </a:r>
            <a:r>
              <a:rPr lang="en-US" sz="2800" dirty="0" smtClean="0"/>
              <a:t>63%</a:t>
            </a:r>
            <a:endParaRPr lang="en-US" sz="2800" dirty="0"/>
          </a:p>
          <a:p>
            <a:r>
              <a:rPr lang="en-US" sz="2800" dirty="0"/>
              <a:t>High – 96%</a:t>
            </a:r>
          </a:p>
          <a:p>
            <a:r>
              <a:rPr lang="en-US" sz="2800" dirty="0"/>
              <a:t>Low  - 9</a:t>
            </a:r>
            <a:r>
              <a:rPr lang="en-US" sz="2800" dirty="0" smtClean="0"/>
              <a:t>%</a:t>
            </a:r>
            <a:endParaRPr lang="en-US" sz="2800" dirty="0"/>
          </a:p>
          <a:p>
            <a:r>
              <a:rPr lang="en-US" sz="2800" dirty="0"/>
              <a:t>Why?   For some, lack of effort, concentration, disregard for self improvement, laziness, inability to trust your </a:t>
            </a:r>
            <a:r>
              <a:rPr lang="en-US" sz="2800" dirty="0" smtClean="0"/>
              <a:t>instructor</a:t>
            </a:r>
            <a:r>
              <a:rPr lang="en-US" sz="2800" dirty="0"/>
              <a:t>…perhaps your way ISN”T </a:t>
            </a:r>
            <a:r>
              <a:rPr lang="en-US" sz="2800" dirty="0" smtClean="0"/>
              <a:t>working, still? </a:t>
            </a:r>
            <a:endParaRPr lang="en-US" sz="2800" dirty="0"/>
          </a:p>
          <a:p>
            <a:r>
              <a:rPr lang="en-US" sz="2800" dirty="0"/>
              <a:t>Remind yourselves….come to SAP, put away the cell phones, the late assignments should go away and don’t procrastinate!</a:t>
            </a:r>
          </a:p>
          <a:p>
            <a:r>
              <a:rPr lang="en-US" sz="2800" dirty="0" smtClean="0"/>
              <a:t>Btw</a:t>
            </a:r>
            <a:r>
              <a:rPr lang="en-US" sz="2800" dirty="0"/>
              <a:t>, your grade includes extra credit and I dropped the lowest homework grade.</a:t>
            </a:r>
          </a:p>
          <a:p>
            <a:r>
              <a:rPr lang="en-US" sz="2800" dirty="0"/>
              <a:t>Anything else?</a:t>
            </a:r>
          </a:p>
          <a:p>
            <a:endParaRPr lang="en-US" dirty="0"/>
          </a:p>
        </p:txBody>
      </p:sp>
    </p:spTree>
    <p:extLst>
      <p:ext uri="{BB962C8B-B14F-4D97-AF65-F5344CB8AC3E}">
        <p14:creationId xmlns:p14="http://schemas.microsoft.com/office/powerpoint/2010/main" val="9081052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a:t>
            </a:r>
            <a:r>
              <a:rPr lang="en-US" dirty="0" smtClean="0"/>
              <a:t>3 </a:t>
            </a:r>
            <a:r>
              <a:rPr lang="en-US" dirty="0"/>
              <a:t>Stats – Period D</a:t>
            </a:r>
          </a:p>
        </p:txBody>
      </p:sp>
      <p:sp>
        <p:nvSpPr>
          <p:cNvPr id="3" name="Content Placeholder 2"/>
          <p:cNvSpPr>
            <a:spLocks noGrp="1"/>
          </p:cNvSpPr>
          <p:nvPr>
            <p:ph idx="1"/>
          </p:nvPr>
        </p:nvSpPr>
        <p:spPr>
          <a:xfrm>
            <a:off x="677334" y="1229710"/>
            <a:ext cx="8596668" cy="5628289"/>
          </a:xfrm>
        </p:spPr>
        <p:txBody>
          <a:bodyPr>
            <a:normAutofit fontScale="92500" lnSpcReduction="10000"/>
          </a:bodyPr>
          <a:lstStyle/>
          <a:p>
            <a:r>
              <a:rPr lang="en-US" sz="2800" dirty="0"/>
              <a:t>Class average – </a:t>
            </a:r>
            <a:r>
              <a:rPr lang="en-US" sz="2800" dirty="0" smtClean="0"/>
              <a:t>74%</a:t>
            </a:r>
            <a:endParaRPr lang="en-US" sz="2800" dirty="0"/>
          </a:p>
          <a:p>
            <a:r>
              <a:rPr lang="en-US" sz="2800" dirty="0"/>
              <a:t>High – </a:t>
            </a:r>
            <a:r>
              <a:rPr lang="en-US" sz="2800" dirty="0" smtClean="0"/>
              <a:t>94%</a:t>
            </a:r>
            <a:endParaRPr lang="en-US" sz="2800" dirty="0"/>
          </a:p>
          <a:p>
            <a:r>
              <a:rPr lang="en-US" sz="2800" dirty="0"/>
              <a:t>Low  - </a:t>
            </a:r>
            <a:r>
              <a:rPr lang="en-US" sz="2800" dirty="0" smtClean="0"/>
              <a:t>48%</a:t>
            </a:r>
            <a:endParaRPr lang="en-US" sz="2800" dirty="0"/>
          </a:p>
          <a:p>
            <a:r>
              <a:rPr lang="en-US" sz="2800" dirty="0"/>
              <a:t>Why?   For some, lack of effort, concentration, disregard for self improvement, laziness, inability to trust your instructor …perhaps your way ISN”T working? </a:t>
            </a:r>
          </a:p>
          <a:p>
            <a:r>
              <a:rPr lang="en-US" sz="2800" dirty="0"/>
              <a:t>Remind yourselves….come to SAP, put away the cell phones, the late assignments should go away and don’t procrastinate!</a:t>
            </a:r>
          </a:p>
          <a:p>
            <a:r>
              <a:rPr lang="en-US" sz="2800" dirty="0" smtClean="0"/>
              <a:t>Btw</a:t>
            </a:r>
            <a:r>
              <a:rPr lang="en-US" sz="2800" dirty="0"/>
              <a:t>, your grade includes extra credit and I dropped the lowest homework grade.</a:t>
            </a:r>
          </a:p>
          <a:p>
            <a:r>
              <a:rPr lang="en-US" sz="2800" dirty="0"/>
              <a:t>Anything else?</a:t>
            </a:r>
          </a:p>
          <a:p>
            <a:endParaRPr lang="en-US" dirty="0"/>
          </a:p>
        </p:txBody>
      </p:sp>
    </p:spTree>
    <p:extLst>
      <p:ext uri="{BB962C8B-B14F-4D97-AF65-F5344CB8AC3E}">
        <p14:creationId xmlns:p14="http://schemas.microsoft.com/office/powerpoint/2010/main" val="2176707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034"/>
            <a:ext cx="8596668" cy="1320800"/>
          </a:xfrm>
        </p:spPr>
        <p:txBody>
          <a:bodyPr/>
          <a:lstStyle/>
          <a:p>
            <a:r>
              <a:rPr lang="en-US" dirty="0"/>
              <a:t>MP </a:t>
            </a:r>
            <a:r>
              <a:rPr lang="en-US" dirty="0" smtClean="0"/>
              <a:t>3 </a:t>
            </a:r>
            <a:r>
              <a:rPr lang="en-US" dirty="0"/>
              <a:t>Stats – Period </a:t>
            </a:r>
            <a:r>
              <a:rPr lang="en-US" dirty="0" smtClean="0"/>
              <a:t>E1</a:t>
            </a:r>
            <a:endParaRPr lang="en-US" dirty="0"/>
          </a:p>
        </p:txBody>
      </p:sp>
      <p:sp>
        <p:nvSpPr>
          <p:cNvPr id="3" name="Content Placeholder 2"/>
          <p:cNvSpPr>
            <a:spLocks noGrp="1"/>
          </p:cNvSpPr>
          <p:nvPr>
            <p:ph idx="1"/>
          </p:nvPr>
        </p:nvSpPr>
        <p:spPr>
          <a:xfrm>
            <a:off x="677334" y="930165"/>
            <a:ext cx="8596668" cy="5502165"/>
          </a:xfrm>
        </p:spPr>
        <p:txBody>
          <a:bodyPr>
            <a:normAutofit fontScale="92500" lnSpcReduction="10000"/>
          </a:bodyPr>
          <a:lstStyle/>
          <a:p>
            <a:r>
              <a:rPr lang="en-US" sz="2800" dirty="0"/>
              <a:t>Class average – </a:t>
            </a:r>
            <a:r>
              <a:rPr lang="en-US" sz="2800" dirty="0" smtClean="0"/>
              <a:t>66%</a:t>
            </a:r>
            <a:endParaRPr lang="en-US" sz="2800" dirty="0"/>
          </a:p>
          <a:p>
            <a:r>
              <a:rPr lang="en-US" sz="2800" dirty="0"/>
              <a:t>High – </a:t>
            </a:r>
            <a:r>
              <a:rPr lang="en-US" sz="2800" dirty="0" smtClean="0"/>
              <a:t>98%</a:t>
            </a:r>
            <a:endParaRPr lang="en-US" sz="2800" dirty="0"/>
          </a:p>
          <a:p>
            <a:r>
              <a:rPr lang="en-US" sz="2800" dirty="0"/>
              <a:t>Low  - </a:t>
            </a:r>
            <a:r>
              <a:rPr lang="en-US" sz="2800" dirty="0" smtClean="0"/>
              <a:t>13%</a:t>
            </a:r>
            <a:endParaRPr lang="en-US" sz="2800" dirty="0"/>
          </a:p>
          <a:p>
            <a:r>
              <a:rPr lang="en-US" sz="2800" dirty="0"/>
              <a:t>Why?   For some, lack of effort, concentration, disregard for self improvement, laziness, inability to trust your </a:t>
            </a:r>
            <a:r>
              <a:rPr lang="en-US" sz="2800" dirty="0" smtClean="0"/>
              <a:t>instructor…perhaps your way ISN”T working, still? </a:t>
            </a:r>
            <a:endParaRPr lang="en-US" sz="2800" dirty="0"/>
          </a:p>
          <a:p>
            <a:r>
              <a:rPr lang="en-US" sz="2800" dirty="0"/>
              <a:t>Remind yourselves….come to SAP, put away the cell phones, the late assignments should go away and don’t procrastinate!</a:t>
            </a:r>
          </a:p>
          <a:p>
            <a:r>
              <a:rPr lang="en-US" sz="2800" dirty="0" smtClean="0"/>
              <a:t>Btw</a:t>
            </a:r>
            <a:r>
              <a:rPr lang="en-US" sz="2800" dirty="0"/>
              <a:t>, your grade includes extra credit and I dropped the lowest homework grade.</a:t>
            </a:r>
          </a:p>
          <a:p>
            <a:r>
              <a:rPr lang="en-US" sz="2800" dirty="0"/>
              <a:t>Anything else?</a:t>
            </a:r>
          </a:p>
          <a:p>
            <a:endParaRPr lang="en-US" dirty="0"/>
          </a:p>
        </p:txBody>
      </p:sp>
    </p:spTree>
    <p:extLst>
      <p:ext uri="{BB962C8B-B14F-4D97-AF65-F5344CB8AC3E}">
        <p14:creationId xmlns:p14="http://schemas.microsoft.com/office/powerpoint/2010/main" val="2996504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a:t>
            </a:r>
            <a:r>
              <a:rPr lang="en-US" dirty="0" smtClean="0"/>
              <a:t>3 </a:t>
            </a:r>
            <a:r>
              <a:rPr lang="en-US" dirty="0"/>
              <a:t>Stats – Period </a:t>
            </a:r>
            <a:r>
              <a:rPr lang="en-US" dirty="0" smtClean="0"/>
              <a:t>E2</a:t>
            </a:r>
            <a:endParaRPr lang="en-US" dirty="0"/>
          </a:p>
        </p:txBody>
      </p:sp>
      <p:sp>
        <p:nvSpPr>
          <p:cNvPr id="3" name="Content Placeholder 2"/>
          <p:cNvSpPr>
            <a:spLocks noGrp="1"/>
          </p:cNvSpPr>
          <p:nvPr>
            <p:ph idx="1"/>
          </p:nvPr>
        </p:nvSpPr>
        <p:spPr>
          <a:xfrm>
            <a:off x="677334" y="1387366"/>
            <a:ext cx="8596668" cy="5328743"/>
          </a:xfrm>
        </p:spPr>
        <p:txBody>
          <a:bodyPr>
            <a:normAutofit fontScale="92500" lnSpcReduction="20000"/>
          </a:bodyPr>
          <a:lstStyle/>
          <a:p>
            <a:r>
              <a:rPr lang="en-US" sz="2800" dirty="0"/>
              <a:t>Class average – </a:t>
            </a:r>
            <a:r>
              <a:rPr lang="en-US" sz="2800" dirty="0" smtClean="0"/>
              <a:t>69%</a:t>
            </a:r>
            <a:endParaRPr lang="en-US" sz="2800" dirty="0"/>
          </a:p>
          <a:p>
            <a:r>
              <a:rPr lang="en-US" sz="2800" dirty="0"/>
              <a:t>High </a:t>
            </a:r>
            <a:r>
              <a:rPr lang="en-US" sz="2800" dirty="0" smtClean="0"/>
              <a:t>– 90%</a:t>
            </a:r>
            <a:endParaRPr lang="en-US" sz="2800" dirty="0"/>
          </a:p>
          <a:p>
            <a:r>
              <a:rPr lang="en-US" sz="2800" dirty="0"/>
              <a:t>Low  - </a:t>
            </a:r>
            <a:r>
              <a:rPr lang="en-US" sz="2800" dirty="0" smtClean="0"/>
              <a:t>41%</a:t>
            </a:r>
            <a:endParaRPr lang="en-US" sz="2800" dirty="0"/>
          </a:p>
          <a:p>
            <a:r>
              <a:rPr lang="en-US" sz="2800" dirty="0"/>
              <a:t>Why?   For some, lack of effort, concentration, disregard for self improvement, laziness, inability to trust your </a:t>
            </a:r>
            <a:r>
              <a:rPr lang="en-US" sz="2800" dirty="0" smtClean="0"/>
              <a:t>instructor</a:t>
            </a:r>
            <a:r>
              <a:rPr lang="en-US" sz="2800" dirty="0"/>
              <a:t>…perhaps your way ISN”T </a:t>
            </a:r>
            <a:r>
              <a:rPr lang="en-US" sz="2800" dirty="0" smtClean="0"/>
              <a:t>working, still?  </a:t>
            </a:r>
            <a:endParaRPr lang="en-US" sz="2800" dirty="0"/>
          </a:p>
          <a:p>
            <a:r>
              <a:rPr lang="en-US" sz="2800" dirty="0"/>
              <a:t>Remind yourselves….come to SAP, </a:t>
            </a:r>
            <a:r>
              <a:rPr lang="en-US" sz="2800" dirty="0" smtClean="0"/>
              <a:t>put away the cell phones, the </a:t>
            </a:r>
            <a:r>
              <a:rPr lang="en-US" sz="2800" dirty="0"/>
              <a:t>late assignments should go away and don’t procrastinate!</a:t>
            </a:r>
          </a:p>
          <a:p>
            <a:r>
              <a:rPr lang="en-US" sz="2800" dirty="0"/>
              <a:t>Btw, your grade includes extra credit and I dropped the lowest homework grade.</a:t>
            </a:r>
          </a:p>
          <a:p>
            <a:r>
              <a:rPr lang="en-US" sz="2800" dirty="0"/>
              <a:t>Anything else?</a:t>
            </a:r>
          </a:p>
          <a:p>
            <a:endParaRPr lang="en-US" dirty="0"/>
          </a:p>
        </p:txBody>
      </p:sp>
    </p:spTree>
    <p:extLst>
      <p:ext uri="{BB962C8B-B14F-4D97-AF65-F5344CB8AC3E}">
        <p14:creationId xmlns:p14="http://schemas.microsoft.com/office/powerpoint/2010/main" val="10682779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#3</a:t>
            </a:r>
            <a:endParaRPr lang="en-US" dirty="0"/>
          </a:p>
        </p:txBody>
      </p:sp>
      <p:sp>
        <p:nvSpPr>
          <p:cNvPr id="3" name="Content Placeholder 2"/>
          <p:cNvSpPr>
            <a:spLocks noGrp="1"/>
          </p:cNvSpPr>
          <p:nvPr>
            <p:ph idx="1"/>
          </p:nvPr>
        </p:nvSpPr>
        <p:spPr>
          <a:xfrm>
            <a:off x="677334" y="1450428"/>
            <a:ext cx="8596668" cy="5407571"/>
          </a:xfrm>
        </p:spPr>
        <p:txBody>
          <a:bodyPr>
            <a:normAutofit fontScale="92500"/>
          </a:bodyPr>
          <a:lstStyle/>
          <a:p>
            <a:r>
              <a:rPr lang="en-US" sz="3200" dirty="0" smtClean="0"/>
              <a:t>What makes you happy? – Please write your answer on the post it and put it on the paper on the center table.</a:t>
            </a:r>
          </a:p>
          <a:p>
            <a:r>
              <a:rPr lang="en-US" sz="3200" dirty="0" err="1" smtClean="0"/>
              <a:t>Obj</a:t>
            </a:r>
            <a:r>
              <a:rPr lang="en-US" sz="3200" dirty="0"/>
              <a:t>: </a:t>
            </a:r>
            <a:r>
              <a:rPr lang="en-US" sz="3200" i="1" dirty="0"/>
              <a:t>SWBAT </a:t>
            </a:r>
            <a:r>
              <a:rPr lang="en-US" sz="3200" i="1" dirty="0" smtClean="0"/>
              <a:t>understand </a:t>
            </a:r>
            <a:r>
              <a:rPr lang="en-US" sz="3200" i="1" dirty="0"/>
              <a:t>how personal financial decisions are influenced by an </a:t>
            </a:r>
            <a:r>
              <a:rPr lang="en-US" sz="3200" i="1" dirty="0" smtClean="0"/>
              <a:t>individuals </a:t>
            </a:r>
            <a:r>
              <a:rPr lang="en-US" sz="3200" i="1" dirty="0"/>
              <a:t>interpretation of </a:t>
            </a:r>
            <a:r>
              <a:rPr lang="en-US" sz="3200" i="1" dirty="0" smtClean="0"/>
              <a:t>needs and wants</a:t>
            </a:r>
          </a:p>
          <a:p>
            <a:r>
              <a:rPr lang="en-US" sz="3200" dirty="0"/>
              <a:t>HW#3 – Share this message with me on Google Docs:</a:t>
            </a:r>
          </a:p>
          <a:p>
            <a:r>
              <a:rPr lang="en-US" sz="3200" dirty="0"/>
              <a:t>“Hi Miss Terry! I did it!!”</a:t>
            </a:r>
          </a:p>
          <a:p>
            <a:r>
              <a:rPr lang="en-US" sz="3200" dirty="0"/>
              <a:t>missterrypffo@gmail.com</a:t>
            </a:r>
          </a:p>
          <a:p>
            <a:endParaRPr lang="en-US" dirty="0"/>
          </a:p>
        </p:txBody>
      </p:sp>
    </p:spTree>
    <p:extLst>
      <p:ext uri="{BB962C8B-B14F-4D97-AF65-F5344CB8AC3E}">
        <p14:creationId xmlns:p14="http://schemas.microsoft.com/office/powerpoint/2010/main" val="2674405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Now#21</a:t>
            </a:r>
            <a:endParaRPr lang="en-US" dirty="0"/>
          </a:p>
        </p:txBody>
      </p:sp>
      <p:sp>
        <p:nvSpPr>
          <p:cNvPr id="3" name="Content Placeholder 2"/>
          <p:cNvSpPr>
            <a:spLocks noGrp="1"/>
          </p:cNvSpPr>
          <p:nvPr>
            <p:ph idx="1"/>
          </p:nvPr>
        </p:nvSpPr>
        <p:spPr>
          <a:xfrm>
            <a:off x="677334" y="1308539"/>
            <a:ext cx="8596668" cy="5328744"/>
          </a:xfrm>
        </p:spPr>
        <p:txBody>
          <a:bodyPr>
            <a:noAutofit/>
          </a:bodyPr>
          <a:lstStyle/>
          <a:p>
            <a:r>
              <a:rPr lang="en-US" sz="2000" dirty="0" smtClean="0"/>
              <a:t>Black Friday is rapidly approaching!!  What is your Statement of Financial Position?</a:t>
            </a:r>
            <a:endParaRPr lang="en-US" sz="2000" dirty="0"/>
          </a:p>
          <a:p>
            <a:r>
              <a:rPr lang="en-US" sz="2000" b="1" dirty="0" smtClean="0"/>
              <a:t>Take out your Tori assignment.</a:t>
            </a:r>
          </a:p>
          <a:p>
            <a:r>
              <a:rPr lang="en-US" sz="2000" dirty="0" smtClean="0"/>
              <a:t>SAME!!!!OBJ</a:t>
            </a:r>
            <a:r>
              <a:rPr lang="en-US" sz="2000" dirty="0"/>
              <a:t>:  Upon completion of this lesson, participants will be able to:</a:t>
            </a:r>
          </a:p>
          <a:p>
            <a:r>
              <a:rPr lang="en-US" sz="2000" dirty="0"/>
              <a:t> Describe the importance of net worth </a:t>
            </a:r>
          </a:p>
          <a:p>
            <a:r>
              <a:rPr lang="en-US" sz="2000" dirty="0"/>
              <a:t> Explain why a Statement of Financial Position is an important financial planning tool </a:t>
            </a:r>
          </a:p>
          <a:p>
            <a:r>
              <a:rPr lang="en-US" sz="2000" dirty="0"/>
              <a:t> Create a Statement of Financial </a:t>
            </a:r>
            <a:r>
              <a:rPr lang="en-US" sz="2000" dirty="0" smtClean="0"/>
              <a:t>Position</a:t>
            </a:r>
          </a:p>
          <a:p>
            <a:endParaRPr lang="en-US" sz="2000" dirty="0"/>
          </a:p>
          <a:p>
            <a:r>
              <a:rPr lang="en-US" sz="2000" dirty="0" smtClean="0"/>
              <a:t>Hw#2 – Snapshot of Your Future Worksheet….due </a:t>
            </a:r>
            <a:r>
              <a:rPr lang="en-US" sz="2000" smtClean="0"/>
              <a:t>in Wednesday 11/18/15</a:t>
            </a:r>
            <a:endParaRPr lang="en-US" sz="2000" dirty="0" smtClean="0"/>
          </a:p>
        </p:txBody>
      </p:sp>
    </p:spTree>
    <p:extLst>
      <p:ext uri="{BB962C8B-B14F-4D97-AF65-F5344CB8AC3E}">
        <p14:creationId xmlns:p14="http://schemas.microsoft.com/office/powerpoint/2010/main" val="2652467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I Do Now, Miss Terry?</a:t>
            </a:r>
            <a:endParaRPr lang="en-US" dirty="0"/>
          </a:p>
        </p:txBody>
      </p:sp>
      <p:sp>
        <p:nvSpPr>
          <p:cNvPr id="3" name="Content Placeholder 2"/>
          <p:cNvSpPr>
            <a:spLocks noGrp="1"/>
          </p:cNvSpPr>
          <p:nvPr>
            <p:ph idx="1"/>
          </p:nvPr>
        </p:nvSpPr>
        <p:spPr>
          <a:xfrm>
            <a:off x="677333" y="1497725"/>
            <a:ext cx="8971163" cy="5092262"/>
          </a:xfrm>
        </p:spPr>
        <p:txBody>
          <a:bodyPr>
            <a:normAutofit/>
          </a:bodyPr>
          <a:lstStyle/>
          <a:p>
            <a:r>
              <a:rPr lang="en-US" sz="2000" dirty="0" smtClean="0"/>
              <a:t>Once you have completed your MC, please bring both questions and answers to me.  </a:t>
            </a:r>
          </a:p>
          <a:p>
            <a:r>
              <a:rPr lang="en-US" sz="2000" dirty="0" smtClean="0"/>
              <a:t>You may begin your Carson Family Essay.  As per the question page, your letter is to be 5 paragraphs long.  Don’t worry! Treat each question as its own paragraph with questions 5 &amp; 6 in paragraph five.</a:t>
            </a:r>
          </a:p>
          <a:p>
            <a:r>
              <a:rPr lang="en-US" sz="2000" dirty="0" smtClean="0"/>
              <a:t>Check your notes! Especially the </a:t>
            </a:r>
            <a:r>
              <a:rPr lang="en-US" sz="2000" dirty="0"/>
              <a:t>S</a:t>
            </a:r>
            <a:r>
              <a:rPr lang="en-US" sz="2000" dirty="0" smtClean="0"/>
              <a:t>pending Plan Notes!  The answers are there…how well can you put it into your own words?</a:t>
            </a:r>
          </a:p>
          <a:p>
            <a:r>
              <a:rPr lang="en-US" sz="2000" dirty="0" smtClean="0"/>
              <a:t>Do not forget:  the stars that we put in our Carson Family chart are the changes you will make to their spending plan. </a:t>
            </a:r>
          </a:p>
          <a:p>
            <a:r>
              <a:rPr lang="en-US" sz="2000" dirty="0" smtClean="0"/>
              <a:t>When you are done, hand in all parts to the Carson Family - </a:t>
            </a:r>
            <a:r>
              <a:rPr lang="en-US" sz="2000" dirty="0"/>
              <a:t>Questions, Chart, </a:t>
            </a:r>
            <a:r>
              <a:rPr lang="en-US" sz="2000" dirty="0" smtClean="0"/>
              <a:t>Story, and Essay</a:t>
            </a:r>
            <a:endParaRPr lang="en-US" sz="2000" dirty="0"/>
          </a:p>
        </p:txBody>
      </p:sp>
    </p:spTree>
    <p:extLst>
      <p:ext uri="{BB962C8B-B14F-4D97-AF65-F5344CB8AC3E}">
        <p14:creationId xmlns:p14="http://schemas.microsoft.com/office/powerpoint/2010/main" val="323162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Interested in Extra Credit?</a:t>
            </a:r>
            <a:endParaRPr lang="en-US" dirty="0"/>
          </a:p>
        </p:txBody>
      </p:sp>
      <p:sp>
        <p:nvSpPr>
          <p:cNvPr id="3" name="Content Placeholder 2"/>
          <p:cNvSpPr>
            <a:spLocks noGrp="1"/>
          </p:cNvSpPr>
          <p:nvPr>
            <p:ph idx="1"/>
          </p:nvPr>
        </p:nvSpPr>
        <p:spPr>
          <a:xfrm>
            <a:off x="677334" y="1576553"/>
            <a:ext cx="8596668" cy="4464810"/>
          </a:xfrm>
        </p:spPr>
        <p:txBody>
          <a:bodyPr/>
          <a:lstStyle/>
          <a:p>
            <a:endParaRPr lang="en-US" dirty="0" smtClean="0"/>
          </a:p>
          <a:p>
            <a:r>
              <a:rPr lang="en-US" sz="3600" dirty="0" smtClean="0"/>
              <a:t>Need some help?  Ask </a:t>
            </a:r>
            <a:r>
              <a:rPr lang="en-US" sz="3600" dirty="0" err="1" smtClean="0"/>
              <a:t>Fatema</a:t>
            </a:r>
            <a:r>
              <a:rPr lang="en-US" sz="3600" dirty="0" smtClean="0"/>
              <a:t>!!</a:t>
            </a:r>
            <a:endParaRPr lang="en-US" sz="3600" dirty="0"/>
          </a:p>
          <a:p>
            <a:r>
              <a:rPr lang="ar-AE" sz="3600" dirty="0" smtClean="0"/>
              <a:t>اكتب </a:t>
            </a:r>
            <a:r>
              <a:rPr lang="ar-AE" sz="3600" dirty="0"/>
              <a:t>بك مقال كارسون الأسرة لمدة 10 نقاط اضافية</a:t>
            </a:r>
            <a:endParaRPr lang="en-US" sz="3600" dirty="0"/>
          </a:p>
        </p:txBody>
      </p:sp>
    </p:spTree>
    <p:extLst>
      <p:ext uri="{BB962C8B-B14F-4D97-AF65-F5344CB8AC3E}">
        <p14:creationId xmlns:p14="http://schemas.microsoft.com/office/powerpoint/2010/main" val="16638292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#23</a:t>
            </a:r>
            <a:endParaRPr lang="en-US" dirty="0"/>
          </a:p>
        </p:txBody>
      </p:sp>
      <p:sp>
        <p:nvSpPr>
          <p:cNvPr id="3" name="Content Placeholder 2"/>
          <p:cNvSpPr>
            <a:spLocks noGrp="1"/>
          </p:cNvSpPr>
          <p:nvPr>
            <p:ph idx="1"/>
          </p:nvPr>
        </p:nvSpPr>
        <p:spPr>
          <a:xfrm>
            <a:off x="677334" y="1529255"/>
            <a:ext cx="8596668" cy="5139559"/>
          </a:xfrm>
        </p:spPr>
        <p:txBody>
          <a:bodyPr>
            <a:normAutofit lnSpcReduction="10000"/>
          </a:bodyPr>
          <a:lstStyle/>
          <a:p>
            <a:r>
              <a:rPr lang="en-US" sz="2400" dirty="0" smtClean="0"/>
              <a:t>What are some advantages to dropping out of school?</a:t>
            </a:r>
          </a:p>
          <a:p>
            <a:r>
              <a:rPr lang="en-US" sz="2400" dirty="0" smtClean="0"/>
              <a:t>Please take out your Carson notes. Any questions?</a:t>
            </a:r>
          </a:p>
          <a:p>
            <a:r>
              <a:rPr lang="en-US" sz="2400" dirty="0" smtClean="0"/>
              <a:t>I have changed the due date to Monday!</a:t>
            </a:r>
          </a:p>
          <a:p>
            <a:endParaRPr lang="en-US" sz="2400" dirty="0" smtClean="0"/>
          </a:p>
          <a:p>
            <a:r>
              <a:rPr lang="en-US" sz="2400" dirty="0"/>
              <a:t>OBJ:  </a:t>
            </a:r>
            <a:r>
              <a:rPr lang="en-US" sz="2400" dirty="0" smtClean="0"/>
              <a:t>SWBAT</a:t>
            </a:r>
            <a:endParaRPr lang="en-US" sz="2400" dirty="0"/>
          </a:p>
          <a:p>
            <a:r>
              <a:rPr lang="en-US" sz="2400" dirty="0"/>
              <a:t>Describe benchmarks in the higher education</a:t>
            </a:r>
          </a:p>
          <a:p>
            <a:r>
              <a:rPr lang="en-US" sz="2400" dirty="0"/>
              <a:t>application process</a:t>
            </a:r>
          </a:p>
          <a:p>
            <a:r>
              <a:rPr lang="en-US" sz="2400" dirty="0"/>
              <a:t> Analyze personal remediation needs and options</a:t>
            </a:r>
          </a:p>
          <a:p>
            <a:r>
              <a:rPr lang="en-US" sz="2400" dirty="0"/>
              <a:t> Consider the financial implications of switching majors</a:t>
            </a:r>
          </a:p>
          <a:p>
            <a:r>
              <a:rPr lang="en-US" sz="2400" dirty="0"/>
              <a:t>and/or colleges once enrolled</a:t>
            </a:r>
          </a:p>
          <a:p>
            <a:r>
              <a:rPr lang="en-US" sz="2400" dirty="0" smtClean="0"/>
              <a:t>HW –Carson Family!! </a:t>
            </a:r>
            <a:r>
              <a:rPr lang="en-US" sz="2400" smtClean="0"/>
              <a:t>Due Monday!!</a:t>
            </a:r>
            <a:endParaRPr lang="en-US" sz="2400" dirty="0"/>
          </a:p>
          <a:p>
            <a:endParaRPr lang="en-US" dirty="0"/>
          </a:p>
        </p:txBody>
      </p:sp>
    </p:spTree>
    <p:extLst>
      <p:ext uri="{BB962C8B-B14F-4D97-AF65-F5344CB8AC3E}">
        <p14:creationId xmlns:p14="http://schemas.microsoft.com/office/powerpoint/2010/main" val="2354033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56376" cy="1320800"/>
          </a:xfrm>
        </p:spPr>
        <p:txBody>
          <a:bodyPr/>
          <a:lstStyle/>
          <a:p>
            <a:r>
              <a:rPr lang="en-US" dirty="0" smtClean="0"/>
              <a:t>Do Now #20 – Welcome to the end of the MP</a:t>
            </a:r>
            <a:endParaRPr lang="en-US" dirty="0"/>
          </a:p>
        </p:txBody>
      </p:sp>
      <p:sp>
        <p:nvSpPr>
          <p:cNvPr id="3" name="Content Placeholder 2"/>
          <p:cNvSpPr>
            <a:spLocks noGrp="1"/>
          </p:cNvSpPr>
          <p:nvPr>
            <p:ph idx="1"/>
          </p:nvPr>
        </p:nvSpPr>
        <p:spPr>
          <a:xfrm>
            <a:off x="303261" y="852054"/>
            <a:ext cx="9484975" cy="5673437"/>
          </a:xfrm>
        </p:spPr>
        <p:txBody>
          <a:bodyPr>
            <a:noAutofit/>
          </a:bodyPr>
          <a:lstStyle/>
          <a:p>
            <a:pPr algn="ctr"/>
            <a:r>
              <a:rPr lang="en-US" sz="2400" dirty="0"/>
              <a:t>On the paper given, please explain to me what I (</a:t>
            </a:r>
            <a:r>
              <a:rPr lang="en-US" sz="2400" dirty="0" err="1"/>
              <a:t>MissTerry</a:t>
            </a:r>
            <a:r>
              <a:rPr lang="en-US" sz="2400" dirty="0"/>
              <a:t>) can do for you to help you have a better next marking period.  Also, tell me how you plan on improving your performance in all of your classes</a:t>
            </a:r>
            <a:r>
              <a:rPr lang="en-US" sz="2400" dirty="0" smtClean="0"/>
              <a:t>.</a:t>
            </a:r>
          </a:p>
          <a:p>
            <a:pPr algn="ctr"/>
            <a:r>
              <a:rPr lang="en-US" sz="2400" dirty="0" smtClean="0"/>
              <a:t>Please take out your binders</a:t>
            </a:r>
            <a:endParaRPr lang="en-US" sz="2400" dirty="0"/>
          </a:p>
          <a:p>
            <a:r>
              <a:rPr lang="en-US" sz="2400" dirty="0" smtClean="0"/>
              <a:t>OBJ: </a:t>
            </a:r>
          </a:p>
          <a:p>
            <a:r>
              <a:rPr lang="en-US" sz="2400" dirty="0" smtClean="0"/>
              <a:t>Focus on Career Choices pages</a:t>
            </a:r>
          </a:p>
          <a:p>
            <a:r>
              <a:rPr lang="en-US" sz="2400" dirty="0" smtClean="0"/>
              <a:t>HW – Work on </a:t>
            </a:r>
            <a:r>
              <a:rPr lang="en-US" sz="2400" dirty="0" err="1" smtClean="0"/>
              <a:t>EverFi</a:t>
            </a:r>
            <a:r>
              <a:rPr lang="en-US" sz="2400" dirty="0" smtClean="0"/>
              <a:t> and Final Exam</a:t>
            </a:r>
            <a:endParaRPr lang="en-US" sz="2400" dirty="0"/>
          </a:p>
        </p:txBody>
      </p:sp>
    </p:spTree>
    <p:extLst>
      <p:ext uri="{BB962C8B-B14F-4D97-AF65-F5344CB8AC3E}">
        <p14:creationId xmlns:p14="http://schemas.microsoft.com/office/powerpoint/2010/main" val="2733942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#25 - Seniors</a:t>
            </a:r>
            <a:endParaRPr lang="en-US" dirty="0"/>
          </a:p>
        </p:txBody>
      </p:sp>
      <p:sp>
        <p:nvSpPr>
          <p:cNvPr id="3" name="Content Placeholder 2"/>
          <p:cNvSpPr>
            <a:spLocks noGrp="1"/>
          </p:cNvSpPr>
          <p:nvPr>
            <p:ph idx="1"/>
          </p:nvPr>
        </p:nvSpPr>
        <p:spPr>
          <a:xfrm>
            <a:off x="362607" y="1623849"/>
            <a:ext cx="8911395" cy="4950372"/>
          </a:xfrm>
        </p:spPr>
        <p:txBody>
          <a:bodyPr>
            <a:noAutofit/>
          </a:bodyPr>
          <a:lstStyle/>
          <a:p>
            <a:r>
              <a:rPr lang="en-US" sz="2400" dirty="0" smtClean="0"/>
              <a:t>Imagine you need a laptop for work.  How will you go about buying it?  </a:t>
            </a:r>
          </a:p>
          <a:p>
            <a:endParaRPr lang="en-US" sz="2400" dirty="0" smtClean="0"/>
          </a:p>
          <a:p>
            <a:r>
              <a:rPr lang="en-US" sz="2400" dirty="0" smtClean="0"/>
              <a:t>OBJ: </a:t>
            </a:r>
            <a:r>
              <a:rPr lang="en-US" sz="2400" dirty="0"/>
              <a:t>Calculate the approximate cost of higher </a:t>
            </a:r>
            <a:r>
              <a:rPr lang="en-US" sz="2400" dirty="0" smtClean="0"/>
              <a:t>education necessary </a:t>
            </a:r>
            <a:r>
              <a:rPr lang="en-US" sz="2400" dirty="0"/>
              <a:t>for a specific </a:t>
            </a:r>
            <a:r>
              <a:rPr lang="en-US" sz="2400" dirty="0" smtClean="0"/>
              <a:t>career; </a:t>
            </a:r>
            <a:r>
              <a:rPr lang="en-US" sz="2400" dirty="0"/>
              <a:t>Evaluate eligibility requirements for the </a:t>
            </a:r>
            <a:r>
              <a:rPr lang="en-US" sz="2400" dirty="0" smtClean="0"/>
              <a:t>FAFSA; </a:t>
            </a:r>
            <a:r>
              <a:rPr lang="en-US" sz="2400" dirty="0"/>
              <a:t>Recognize loan repayment </a:t>
            </a:r>
            <a:r>
              <a:rPr lang="en-US" sz="2400" dirty="0" smtClean="0"/>
              <a:t>requirements</a:t>
            </a:r>
          </a:p>
          <a:p>
            <a:endParaRPr lang="en-US" sz="2400" dirty="0"/>
          </a:p>
          <a:p>
            <a:r>
              <a:rPr lang="en-US" sz="2400" dirty="0" smtClean="0"/>
              <a:t>HW#3 - </a:t>
            </a:r>
            <a:r>
              <a:rPr lang="en-US" sz="2400" dirty="0"/>
              <a:t>Go to </a:t>
            </a:r>
            <a:r>
              <a:rPr lang="en-US" sz="2400" dirty="0">
                <a:hlinkClick r:id="rId2"/>
              </a:rPr>
              <a:t>www.forbes.com</a:t>
            </a:r>
            <a:r>
              <a:rPr lang="en-US" sz="2400" dirty="0"/>
              <a:t> and find the article “</a:t>
            </a:r>
            <a:r>
              <a:rPr lang="en-US" sz="2400" b="1" dirty="0"/>
              <a:t>7 Financial Decisions Made In Your 30s That May Haunt You In Your 50s”.  Read this article and create a comic panel for each of the 7 decisions. </a:t>
            </a:r>
            <a:endParaRPr lang="en-US" sz="2400" dirty="0"/>
          </a:p>
        </p:txBody>
      </p:sp>
    </p:spTree>
    <p:extLst>
      <p:ext uri="{BB962C8B-B14F-4D97-AF65-F5344CB8AC3E}">
        <p14:creationId xmlns:p14="http://schemas.microsoft.com/office/powerpoint/2010/main" val="3552979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#25 - Freshmen</a:t>
            </a:r>
            <a:endParaRPr lang="en-US" dirty="0"/>
          </a:p>
        </p:txBody>
      </p:sp>
      <p:sp>
        <p:nvSpPr>
          <p:cNvPr id="3" name="Content Placeholder 2"/>
          <p:cNvSpPr>
            <a:spLocks noGrp="1"/>
          </p:cNvSpPr>
          <p:nvPr>
            <p:ph idx="1"/>
          </p:nvPr>
        </p:nvSpPr>
        <p:spPr>
          <a:xfrm>
            <a:off x="677334" y="1447800"/>
            <a:ext cx="8596668" cy="5410200"/>
          </a:xfrm>
        </p:spPr>
        <p:txBody>
          <a:bodyPr>
            <a:normAutofit lnSpcReduction="10000"/>
          </a:bodyPr>
          <a:lstStyle/>
          <a:p>
            <a:r>
              <a:rPr lang="en-US" sz="2800" dirty="0" smtClean="0"/>
              <a:t>What qualities would you look for in an employee?</a:t>
            </a:r>
          </a:p>
          <a:p>
            <a:r>
              <a:rPr lang="en-US" sz="2800" dirty="0" smtClean="0"/>
              <a:t>On the paper provided, submit a classmate’s name to be the center of a small project.</a:t>
            </a:r>
          </a:p>
          <a:p>
            <a:r>
              <a:rPr lang="en-US" sz="2800" dirty="0" smtClean="0"/>
              <a:t>OBJ: SWBAT evaluate the impact of lifelong learning on one’s ability to function as effectively in the workforce. </a:t>
            </a:r>
            <a:r>
              <a:rPr lang="en-US" sz="2800" dirty="0"/>
              <a:t>They will also examine the transferable skills of Edmund </a:t>
            </a:r>
            <a:r>
              <a:rPr lang="en-US" sz="2800" dirty="0" err="1"/>
              <a:t>Dantes</a:t>
            </a:r>
            <a:r>
              <a:rPr lang="en-US" sz="2800" dirty="0"/>
              <a:t> in “The Count of Monte Cristo”.</a:t>
            </a:r>
          </a:p>
          <a:p>
            <a:r>
              <a:rPr lang="en-US" sz="2800" smtClean="0"/>
              <a:t>HW#3 </a:t>
            </a:r>
            <a:r>
              <a:rPr lang="en-US" sz="2800" dirty="0" smtClean="0"/>
              <a:t>– </a:t>
            </a:r>
            <a:r>
              <a:rPr lang="en-US" sz="2600" dirty="0"/>
              <a:t>Go to </a:t>
            </a:r>
            <a:r>
              <a:rPr lang="en-US" sz="2600" dirty="0">
                <a:hlinkClick r:id="rId2"/>
              </a:rPr>
              <a:t>www.forbes.com</a:t>
            </a:r>
            <a:r>
              <a:rPr lang="en-US" sz="2600" dirty="0"/>
              <a:t> and find the article “</a:t>
            </a:r>
            <a:r>
              <a:rPr lang="en-US" sz="2600" b="1" dirty="0"/>
              <a:t>7 Financial Decisions Made In Your 30s That May Haunt You In Your 50s”.  Read this article and create a comic panel for each of the 7 decisions.  </a:t>
            </a:r>
            <a:r>
              <a:rPr lang="en-US" sz="2600" b="1" dirty="0" smtClean="0"/>
              <a:t>Due by Friday!!!</a:t>
            </a:r>
            <a:endParaRPr lang="en-US" sz="2600" dirty="0"/>
          </a:p>
          <a:p>
            <a:endParaRPr lang="en-US" dirty="0"/>
          </a:p>
          <a:p>
            <a:endParaRPr lang="en-US" dirty="0"/>
          </a:p>
        </p:txBody>
      </p:sp>
    </p:spTree>
    <p:extLst>
      <p:ext uri="{BB962C8B-B14F-4D97-AF65-F5344CB8AC3E}">
        <p14:creationId xmlns:p14="http://schemas.microsoft.com/office/powerpoint/2010/main" val="1436953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Get the paper from the center table and take out your calculator</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4000" dirty="0" smtClean="0"/>
              <a:t>HW </a:t>
            </a:r>
            <a:r>
              <a:rPr lang="en-US" sz="4000" dirty="0"/>
              <a:t>- Go to </a:t>
            </a:r>
            <a:r>
              <a:rPr lang="en-US" sz="4000" dirty="0">
                <a:hlinkClick r:id="rId2"/>
              </a:rPr>
              <a:t>www.forbes.com</a:t>
            </a:r>
            <a:r>
              <a:rPr lang="en-US" sz="4000" dirty="0"/>
              <a:t> and find the article “</a:t>
            </a:r>
            <a:r>
              <a:rPr lang="en-US" sz="4000" b="1" dirty="0"/>
              <a:t>7 Financial Decisions Made In Your 30s That May Haunt You In Your 50s”.  </a:t>
            </a:r>
            <a:endParaRPr lang="en-US" sz="4000" b="1" dirty="0" smtClean="0"/>
          </a:p>
          <a:p>
            <a:pPr marL="0" indent="0">
              <a:buNone/>
            </a:pPr>
            <a:r>
              <a:rPr lang="en-US" sz="4000" b="1" dirty="0" smtClean="0"/>
              <a:t>Read </a:t>
            </a:r>
            <a:r>
              <a:rPr lang="en-US" sz="4000" b="1" dirty="0"/>
              <a:t>this article and create a comic panel for each of the 7 decisions. </a:t>
            </a:r>
            <a:endParaRPr lang="en-US" sz="4000" dirty="0"/>
          </a:p>
          <a:p>
            <a:endParaRPr lang="en-US" dirty="0"/>
          </a:p>
        </p:txBody>
      </p:sp>
    </p:spTree>
    <p:extLst>
      <p:ext uri="{BB962C8B-B14F-4D97-AF65-F5344CB8AC3E}">
        <p14:creationId xmlns:p14="http://schemas.microsoft.com/office/powerpoint/2010/main" val="2963573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990" y="0"/>
            <a:ext cx="8596668" cy="1320800"/>
          </a:xfrm>
        </p:spPr>
        <p:txBody>
          <a:bodyPr/>
          <a:lstStyle/>
          <a:p>
            <a:r>
              <a:rPr lang="en-US" dirty="0" smtClean="0"/>
              <a:t>Do Now #26</a:t>
            </a:r>
            <a:endParaRPr lang="en-US" dirty="0"/>
          </a:p>
        </p:txBody>
      </p:sp>
      <p:sp>
        <p:nvSpPr>
          <p:cNvPr id="3" name="Content Placeholder 2"/>
          <p:cNvSpPr>
            <a:spLocks noGrp="1"/>
          </p:cNvSpPr>
          <p:nvPr>
            <p:ph idx="1"/>
          </p:nvPr>
        </p:nvSpPr>
        <p:spPr>
          <a:xfrm>
            <a:off x="677334" y="835572"/>
            <a:ext cx="9522956" cy="6006661"/>
          </a:xfrm>
        </p:spPr>
        <p:txBody>
          <a:bodyPr>
            <a:normAutofit fontScale="70000" lnSpcReduction="20000"/>
          </a:bodyPr>
          <a:lstStyle/>
          <a:p>
            <a:r>
              <a:rPr lang="en-US" sz="3400" dirty="0" smtClean="0"/>
              <a:t>Why do people save? </a:t>
            </a:r>
            <a:r>
              <a:rPr lang="en-US" sz="3400" dirty="0"/>
              <a:t>Do you save money</a:t>
            </a:r>
            <a:r>
              <a:rPr lang="en-US" sz="3400" dirty="0" smtClean="0"/>
              <a:t>?</a:t>
            </a:r>
          </a:p>
          <a:p>
            <a:r>
              <a:rPr lang="en-US" sz="3400" dirty="0"/>
              <a:t>Which company do you like more:  Facebook, Starbucks or Domino’s Pizza</a:t>
            </a:r>
            <a:r>
              <a:rPr lang="en-US" sz="3400" dirty="0" smtClean="0"/>
              <a:t>?</a:t>
            </a:r>
            <a:endParaRPr lang="en-US" sz="3400" dirty="0"/>
          </a:p>
          <a:p>
            <a:r>
              <a:rPr lang="en-US" sz="3400" dirty="0" smtClean="0"/>
              <a:t>You will need your calculators today. </a:t>
            </a:r>
          </a:p>
          <a:p>
            <a:r>
              <a:rPr lang="en-US" sz="3400" dirty="0" smtClean="0"/>
              <a:t>Please take out your Perez Family packet.  We are finishing it today! (Period D)</a:t>
            </a:r>
          </a:p>
          <a:p>
            <a:endParaRPr lang="en-US" sz="3400" dirty="0"/>
          </a:p>
          <a:p>
            <a:r>
              <a:rPr lang="en-US" sz="3400" dirty="0" smtClean="0"/>
              <a:t>OBJ: SWBAT -</a:t>
            </a:r>
            <a:endParaRPr lang="en-US" sz="3400" dirty="0"/>
          </a:p>
          <a:p>
            <a:r>
              <a:rPr lang="en-US" sz="3400" dirty="0" smtClean="0"/>
              <a:t> </a:t>
            </a:r>
            <a:r>
              <a:rPr lang="en-US" sz="3400" dirty="0"/>
              <a:t>Evaluate the importance of saving </a:t>
            </a:r>
            <a:r>
              <a:rPr lang="en-US" sz="3400" dirty="0" smtClean="0"/>
              <a:t>money</a:t>
            </a:r>
          </a:p>
          <a:p>
            <a:r>
              <a:rPr lang="en-US" sz="3400" dirty="0" smtClean="0"/>
              <a:t>Identify various savings tools used to reach financial goals</a:t>
            </a:r>
          </a:p>
          <a:p>
            <a:r>
              <a:rPr lang="en-US" sz="3400" dirty="0" smtClean="0"/>
              <a:t>Assess different investment strategies to reach financial goals</a:t>
            </a:r>
          </a:p>
          <a:p>
            <a:endParaRPr lang="en-US" sz="3400" dirty="0"/>
          </a:p>
          <a:p>
            <a:r>
              <a:rPr lang="en-US" sz="3400" dirty="0" smtClean="0"/>
              <a:t>HW – PowerPoint (continuous)  and Forbes Article (Due Friday)</a:t>
            </a:r>
          </a:p>
          <a:p>
            <a:endParaRPr lang="en-US" dirty="0" smtClean="0"/>
          </a:p>
          <a:p>
            <a:endParaRPr lang="en-US" dirty="0"/>
          </a:p>
        </p:txBody>
      </p:sp>
    </p:spTree>
    <p:extLst>
      <p:ext uri="{BB962C8B-B14F-4D97-AF65-F5344CB8AC3E}">
        <p14:creationId xmlns:p14="http://schemas.microsoft.com/office/powerpoint/2010/main" val="31102809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#27</a:t>
            </a:r>
            <a:endParaRPr lang="en-US" dirty="0"/>
          </a:p>
        </p:txBody>
      </p:sp>
      <p:sp>
        <p:nvSpPr>
          <p:cNvPr id="3" name="Content Placeholder 2"/>
          <p:cNvSpPr>
            <a:spLocks noGrp="1"/>
          </p:cNvSpPr>
          <p:nvPr>
            <p:ph idx="1"/>
          </p:nvPr>
        </p:nvSpPr>
        <p:spPr>
          <a:xfrm>
            <a:off x="677334" y="1166649"/>
            <a:ext cx="8596668" cy="4874714"/>
          </a:xfrm>
        </p:spPr>
        <p:txBody>
          <a:bodyPr>
            <a:normAutofit fontScale="92500" lnSpcReduction="10000"/>
          </a:bodyPr>
          <a:lstStyle/>
          <a:p>
            <a:r>
              <a:rPr lang="en-US" sz="2400" dirty="0" smtClean="0"/>
              <a:t>Which is better: $200/day for 20 days or a penny doubled each day for 20 days?</a:t>
            </a:r>
          </a:p>
          <a:p>
            <a:r>
              <a:rPr lang="en-US" sz="2400" dirty="0" smtClean="0"/>
              <a:t>Which is better:  to start saving  at the age of 22 and stop after 10 years OR start at the age of 28 and stop after 30 years?</a:t>
            </a:r>
          </a:p>
          <a:p>
            <a:r>
              <a:rPr lang="en-US" sz="3000" b="1" i="1" dirty="0" smtClean="0"/>
              <a:t>YOU WILL DEF NEED A CALC FOR CLASS TODAY, HOME SLICE!!!</a:t>
            </a:r>
            <a:endParaRPr lang="en-US" sz="3000" b="1" i="1" dirty="0"/>
          </a:p>
          <a:p>
            <a:r>
              <a:rPr lang="en-US" dirty="0"/>
              <a:t>OBJ: </a:t>
            </a:r>
            <a:r>
              <a:rPr lang="en-US" dirty="0" smtClean="0"/>
              <a:t>  (SAME)  SWBAT </a:t>
            </a:r>
            <a:r>
              <a:rPr lang="en-US" dirty="0"/>
              <a:t>-</a:t>
            </a:r>
          </a:p>
          <a:p>
            <a:r>
              <a:rPr lang="en-US" dirty="0"/>
              <a:t> Evaluate the importance of saving money</a:t>
            </a:r>
          </a:p>
          <a:p>
            <a:r>
              <a:rPr lang="en-US" dirty="0"/>
              <a:t>Identify various savings tools used to reach financial goals</a:t>
            </a:r>
          </a:p>
          <a:p>
            <a:r>
              <a:rPr lang="en-US" dirty="0"/>
              <a:t>Assess different investment strategies to reach financial </a:t>
            </a:r>
            <a:r>
              <a:rPr lang="en-US" dirty="0" smtClean="0"/>
              <a:t>goals</a:t>
            </a:r>
          </a:p>
          <a:p>
            <a:endParaRPr lang="en-US" dirty="0"/>
          </a:p>
          <a:p>
            <a:r>
              <a:rPr lang="en-US" sz="2400" b="1" dirty="0" smtClean="0"/>
              <a:t>HW – THERE IS ALWAYS HOMEWORK AND YOU OUGHT TO KNOW WHAT IT IS!!!!!!</a:t>
            </a:r>
            <a:endParaRPr lang="en-US" sz="2400" b="1" dirty="0"/>
          </a:p>
        </p:txBody>
      </p:sp>
    </p:spTree>
    <p:extLst>
      <p:ext uri="{BB962C8B-B14F-4D97-AF65-F5344CB8AC3E}">
        <p14:creationId xmlns:p14="http://schemas.microsoft.com/office/powerpoint/2010/main" val="367180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 FRESHIES!!!</a:t>
            </a:r>
            <a:endParaRPr lang="en-US" dirty="0"/>
          </a:p>
        </p:txBody>
      </p:sp>
      <p:sp>
        <p:nvSpPr>
          <p:cNvPr id="3" name="Content Placeholder 2"/>
          <p:cNvSpPr>
            <a:spLocks noGrp="1"/>
          </p:cNvSpPr>
          <p:nvPr>
            <p:ph idx="1"/>
          </p:nvPr>
        </p:nvSpPr>
        <p:spPr>
          <a:xfrm>
            <a:off x="677334" y="1264921"/>
            <a:ext cx="8596668" cy="4776442"/>
          </a:xfrm>
        </p:spPr>
        <p:txBody>
          <a:bodyPr>
            <a:noAutofit/>
          </a:bodyPr>
          <a:lstStyle/>
          <a:p>
            <a:r>
              <a:rPr lang="en-US" sz="3600" dirty="0" smtClean="0"/>
              <a:t>PLEASE TAKE OUT YOUR BINDERS AND GET READY TO WRITE.</a:t>
            </a:r>
          </a:p>
          <a:p>
            <a:r>
              <a:rPr lang="en-US" sz="3600" dirty="0" smtClean="0"/>
              <a:t>DO YOU HAVE YOUR HOMEWORK?</a:t>
            </a:r>
          </a:p>
          <a:p>
            <a:r>
              <a:rPr lang="en-US" sz="3600" dirty="0" smtClean="0"/>
              <a:t>What HW Miss Terry?</a:t>
            </a:r>
          </a:p>
          <a:p>
            <a:r>
              <a:rPr lang="en-US" sz="3600" dirty="0" smtClean="0"/>
              <a:t>Uh, your definitions….You did them, right?</a:t>
            </a:r>
            <a:endParaRPr lang="en-US" sz="3600" dirty="0"/>
          </a:p>
          <a:p>
            <a:r>
              <a:rPr lang="en-US" sz="3600" dirty="0" smtClean="0"/>
              <a:t>HAND IT IN!!!</a:t>
            </a:r>
            <a:endParaRPr lang="en-US" sz="3600" dirty="0"/>
          </a:p>
        </p:txBody>
      </p:sp>
    </p:spTree>
    <p:extLst>
      <p:ext uri="{BB962C8B-B14F-4D97-AF65-F5344CB8AC3E}">
        <p14:creationId xmlns:p14="http://schemas.microsoft.com/office/powerpoint/2010/main" val="4197846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#28</a:t>
            </a:r>
            <a:endParaRPr lang="en-US" dirty="0"/>
          </a:p>
        </p:txBody>
      </p:sp>
      <p:sp>
        <p:nvSpPr>
          <p:cNvPr id="3" name="Content Placeholder 2"/>
          <p:cNvSpPr>
            <a:spLocks noGrp="1"/>
          </p:cNvSpPr>
          <p:nvPr>
            <p:ph idx="1"/>
          </p:nvPr>
        </p:nvSpPr>
        <p:spPr>
          <a:xfrm>
            <a:off x="677334" y="1270000"/>
            <a:ext cx="9879830" cy="3880773"/>
          </a:xfrm>
        </p:spPr>
        <p:txBody>
          <a:bodyPr>
            <a:noAutofit/>
          </a:bodyPr>
          <a:lstStyle/>
          <a:p>
            <a:r>
              <a:rPr lang="en-US" sz="2800" dirty="0" smtClean="0"/>
              <a:t>Please analyze the Financial Pyramid.  What are some conclusions you can draw from this chart?</a:t>
            </a:r>
          </a:p>
          <a:p>
            <a:endParaRPr lang="en-US" sz="2800" dirty="0"/>
          </a:p>
          <a:p>
            <a:endParaRPr lang="en-US" sz="2800" dirty="0" smtClean="0"/>
          </a:p>
          <a:p>
            <a:r>
              <a:rPr lang="en-US" sz="2800" dirty="0"/>
              <a:t>OBJ:   (SAME)  SWBAT -</a:t>
            </a:r>
          </a:p>
          <a:p>
            <a:r>
              <a:rPr lang="en-US" sz="2800" dirty="0"/>
              <a:t> Evaluate the importance of saving money</a:t>
            </a:r>
          </a:p>
          <a:p>
            <a:r>
              <a:rPr lang="en-US" sz="2800" dirty="0"/>
              <a:t>Identify various savings tools used to reach financial goals</a:t>
            </a:r>
          </a:p>
          <a:p>
            <a:r>
              <a:rPr lang="en-US" sz="2800" dirty="0"/>
              <a:t>Assess different investment strategies to reach financial goals</a:t>
            </a:r>
          </a:p>
          <a:p>
            <a:r>
              <a:rPr lang="en-US" sz="2800" dirty="0" smtClean="0"/>
              <a:t>HW – PowerPoint and anything you may owe!</a:t>
            </a:r>
            <a:endParaRPr lang="en-US" sz="2800" dirty="0"/>
          </a:p>
        </p:txBody>
      </p:sp>
    </p:spTree>
    <p:extLst>
      <p:ext uri="{BB962C8B-B14F-4D97-AF65-F5344CB8AC3E}">
        <p14:creationId xmlns:p14="http://schemas.microsoft.com/office/powerpoint/2010/main" val="2147235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Hello!</a:t>
            </a:r>
            <a:endParaRPr lang="en-US" dirty="0"/>
          </a:p>
        </p:txBody>
      </p:sp>
      <p:sp>
        <p:nvSpPr>
          <p:cNvPr id="3" name="Content Placeholder 2"/>
          <p:cNvSpPr>
            <a:spLocks noGrp="1"/>
          </p:cNvSpPr>
          <p:nvPr>
            <p:ph idx="1"/>
          </p:nvPr>
        </p:nvSpPr>
        <p:spPr>
          <a:xfrm>
            <a:off x="677334" y="1270000"/>
            <a:ext cx="8596668" cy="3880773"/>
          </a:xfrm>
        </p:spPr>
        <p:txBody>
          <a:bodyPr>
            <a:normAutofit fontScale="85000" lnSpcReduction="20000"/>
          </a:bodyPr>
          <a:lstStyle/>
          <a:p>
            <a:r>
              <a:rPr lang="en-US" sz="6600" dirty="0" smtClean="0"/>
              <a:t>Please get your folders and your folders from the center table.</a:t>
            </a:r>
          </a:p>
          <a:p>
            <a:r>
              <a:rPr lang="en-US" sz="6600" dirty="0" smtClean="0"/>
              <a:t>Take out your binders as well.</a:t>
            </a:r>
          </a:p>
          <a:p>
            <a:endParaRPr lang="en-US" dirty="0"/>
          </a:p>
        </p:txBody>
      </p:sp>
    </p:spTree>
    <p:extLst>
      <p:ext uri="{BB962C8B-B14F-4D97-AF65-F5344CB8AC3E}">
        <p14:creationId xmlns:p14="http://schemas.microsoft.com/office/powerpoint/2010/main" val="34512188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tretch>
            <a:fillRect/>
          </a:stretch>
        </p:blipFill>
        <p:spPr>
          <a:xfrm>
            <a:off x="-822099" y="-126124"/>
            <a:ext cx="5912069" cy="6857999"/>
          </a:xfrm>
          <a:prstGeom prst="rect">
            <a:avLst/>
          </a:prstGeom>
        </p:spPr>
      </p:pic>
      <p:sp>
        <p:nvSpPr>
          <p:cNvPr id="6" name="Content Placeholder 5"/>
          <p:cNvSpPr>
            <a:spLocks noGrp="1"/>
          </p:cNvSpPr>
          <p:nvPr>
            <p:ph sz="half" idx="2"/>
          </p:nvPr>
        </p:nvSpPr>
        <p:spPr/>
        <p:txBody>
          <a:bodyPr/>
          <a:lstStyle/>
          <a:p>
            <a:endParaRPr lang="en-US" dirty="0"/>
          </a:p>
        </p:txBody>
      </p:sp>
      <p:pic>
        <p:nvPicPr>
          <p:cNvPr id="10" name="Picture 9"/>
          <p:cNvPicPr>
            <a:picLocks noChangeAspect="1"/>
          </p:cNvPicPr>
          <p:nvPr/>
        </p:nvPicPr>
        <p:blipFill>
          <a:blip r:embed="rId3"/>
          <a:stretch>
            <a:fillRect/>
          </a:stretch>
        </p:blipFill>
        <p:spPr>
          <a:xfrm>
            <a:off x="4551294" y="1056288"/>
            <a:ext cx="7640706" cy="4225159"/>
          </a:xfrm>
          <a:prstGeom prst="rect">
            <a:avLst/>
          </a:prstGeom>
        </p:spPr>
      </p:pic>
    </p:spTree>
    <p:extLst>
      <p:ext uri="{BB962C8B-B14F-4D97-AF65-F5344CB8AC3E}">
        <p14:creationId xmlns:p14="http://schemas.microsoft.com/office/powerpoint/2010/main" val="747742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5558574" cy="5702248"/>
          </a:xfrm>
        </p:spPr>
        <p:txBody>
          <a:bodyPr>
            <a:normAutofit fontScale="90000"/>
          </a:bodyPr>
          <a:lstStyle/>
          <a:p>
            <a:r>
              <a:rPr lang="en-US" dirty="0">
                <a:solidFill>
                  <a:schemeClr val="accent5"/>
                </a:solidFill>
              </a:rPr>
              <a:t>“No one is born hating another person because of the color of his skin, or his background, or his </a:t>
            </a:r>
            <a:r>
              <a:rPr lang="en-US" dirty="0" smtClean="0">
                <a:solidFill>
                  <a:schemeClr val="accent5"/>
                </a:solidFill>
              </a:rPr>
              <a:t>religion. People </a:t>
            </a:r>
            <a:r>
              <a:rPr lang="en-US" dirty="0">
                <a:solidFill>
                  <a:schemeClr val="accent5"/>
                </a:solidFill>
              </a:rPr>
              <a:t>must learn to hate, and if they can learn to hate, they can be taught to love, for love comes more naturally to the human heart than its opposite.”</a:t>
            </a:r>
            <a:r>
              <a:rPr lang="en-US" dirty="0"/>
              <a:t>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6566456" y="1321139"/>
            <a:ext cx="5175249" cy="3881437"/>
          </a:xfrm>
          <a:prstGeom prst="rect">
            <a:avLst/>
          </a:prstGeom>
        </p:spPr>
      </p:pic>
    </p:spTree>
    <p:extLst>
      <p:ext uri="{BB962C8B-B14F-4D97-AF65-F5344CB8AC3E}">
        <p14:creationId xmlns:p14="http://schemas.microsoft.com/office/powerpoint/2010/main" val="3176759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Dear LBHS Student,</a:t>
            </a:r>
            <a:endParaRPr lang="en-US" dirty="0"/>
          </a:p>
        </p:txBody>
      </p:sp>
      <p:sp>
        <p:nvSpPr>
          <p:cNvPr id="3" name="Content Placeholder 2"/>
          <p:cNvSpPr>
            <a:spLocks noGrp="1"/>
          </p:cNvSpPr>
          <p:nvPr>
            <p:ph idx="1"/>
          </p:nvPr>
        </p:nvSpPr>
        <p:spPr>
          <a:xfrm>
            <a:off x="220134" y="1270000"/>
            <a:ext cx="10219266" cy="5397500"/>
          </a:xfrm>
        </p:spPr>
        <p:txBody>
          <a:bodyPr>
            <a:normAutofit fontScale="92500" lnSpcReduction="10000"/>
          </a:bodyPr>
          <a:lstStyle/>
          <a:p>
            <a:r>
              <a:rPr lang="en-US" dirty="0" smtClean="0"/>
              <a:t>I, Amanda-Leigh Terry, am a tax paying citizen in the United States.  I, </a:t>
            </a:r>
            <a:r>
              <a:rPr lang="en-US" smtClean="0"/>
              <a:t>as your </a:t>
            </a:r>
            <a:r>
              <a:rPr lang="en-US" dirty="0" smtClean="0"/>
              <a:t>teacher, am perplexed at the use of my money.  Here’s the breakdown:</a:t>
            </a:r>
          </a:p>
          <a:p>
            <a:r>
              <a:rPr lang="en-US" dirty="0" smtClean="0"/>
              <a:t>Cost per student per year:  $12,281</a:t>
            </a:r>
          </a:p>
          <a:p>
            <a:r>
              <a:rPr lang="en-US" dirty="0" smtClean="0"/>
              <a:t>Cost per student per day:  $68</a:t>
            </a:r>
          </a:p>
          <a:p>
            <a:r>
              <a:rPr lang="en-US" dirty="0" smtClean="0"/>
              <a:t>Cost per </a:t>
            </a:r>
            <a:r>
              <a:rPr lang="en-US" dirty="0"/>
              <a:t>student per</a:t>
            </a:r>
            <a:r>
              <a:rPr lang="en-US" dirty="0" smtClean="0"/>
              <a:t> hour: $10.50</a:t>
            </a:r>
          </a:p>
          <a:p>
            <a:r>
              <a:rPr lang="en-US" dirty="0" smtClean="0"/>
              <a:t>Cost per </a:t>
            </a:r>
            <a:r>
              <a:rPr lang="en-US" dirty="0"/>
              <a:t>student per</a:t>
            </a:r>
            <a:r>
              <a:rPr lang="en-US" dirty="0" smtClean="0"/>
              <a:t> minute:  $0.17</a:t>
            </a:r>
          </a:p>
          <a:p>
            <a:r>
              <a:rPr lang="en-US" dirty="0" smtClean="0"/>
              <a:t>Cost per student </a:t>
            </a:r>
            <a:r>
              <a:rPr lang="en-US" dirty="0"/>
              <a:t>per </a:t>
            </a:r>
            <a:r>
              <a:rPr lang="en-US" dirty="0" smtClean="0"/>
              <a:t>for a skinny class (</a:t>
            </a:r>
            <a:r>
              <a:rPr lang="en-US" dirty="0" err="1" smtClean="0"/>
              <a:t>avg</a:t>
            </a:r>
            <a:r>
              <a:rPr lang="en-US" dirty="0" smtClean="0"/>
              <a:t> 45 min): $7.87</a:t>
            </a:r>
          </a:p>
          <a:p>
            <a:r>
              <a:rPr lang="en-US" dirty="0"/>
              <a:t>Cost per student per for a </a:t>
            </a:r>
            <a:r>
              <a:rPr lang="en-US" dirty="0" smtClean="0"/>
              <a:t>block </a:t>
            </a:r>
            <a:r>
              <a:rPr lang="en-US" dirty="0"/>
              <a:t>class (</a:t>
            </a:r>
            <a:r>
              <a:rPr lang="en-US" dirty="0" err="1"/>
              <a:t>avg</a:t>
            </a:r>
            <a:r>
              <a:rPr lang="en-US" dirty="0"/>
              <a:t> </a:t>
            </a:r>
            <a:r>
              <a:rPr lang="en-US" dirty="0" smtClean="0"/>
              <a:t>90 </a:t>
            </a:r>
            <a:r>
              <a:rPr lang="en-US" dirty="0"/>
              <a:t>min</a:t>
            </a:r>
            <a:r>
              <a:rPr lang="en-US" dirty="0" smtClean="0"/>
              <a:t>): $15.74</a:t>
            </a:r>
          </a:p>
          <a:p>
            <a:r>
              <a:rPr lang="en-US" dirty="0" smtClean="0"/>
              <a:t>Total Cost for my Period D class: $133.79</a:t>
            </a:r>
          </a:p>
          <a:p>
            <a:r>
              <a:rPr lang="en-US" dirty="0" smtClean="0"/>
              <a:t>Total cost for my Period E class:  $110.18</a:t>
            </a:r>
          </a:p>
          <a:p>
            <a:r>
              <a:rPr lang="en-US" dirty="0" smtClean="0"/>
              <a:t>In summary,</a:t>
            </a:r>
          </a:p>
          <a:p>
            <a:pPr marL="0" indent="0" algn="ctr">
              <a:buNone/>
            </a:pPr>
            <a:r>
              <a:rPr lang="en-US" sz="5200" i="1" dirty="0" smtClean="0">
                <a:solidFill>
                  <a:srgbClr val="FF0000"/>
                </a:solidFill>
                <a:latin typeface="Modern No. 20" panose="02070704070505020303" pitchFamily="18" charset="0"/>
              </a:rPr>
              <a:t>STOP WASTING MY MONEY!!!!!!!!!!!!!</a:t>
            </a:r>
          </a:p>
          <a:p>
            <a:pPr marL="0" indent="0" algn="ctr">
              <a:buNone/>
            </a:pPr>
            <a:r>
              <a:rPr lang="en-US" sz="5200" i="1" dirty="0" smtClean="0">
                <a:solidFill>
                  <a:srgbClr val="FF0000"/>
                </a:solidFill>
                <a:latin typeface="Goudy Stout" panose="0202090407030B020401" pitchFamily="18" charset="0"/>
              </a:rPr>
              <a:t>THANK YOU!</a:t>
            </a:r>
            <a:endParaRPr lang="en-US" sz="5200" i="1" dirty="0">
              <a:solidFill>
                <a:srgbClr val="FF0000"/>
              </a:solidFill>
              <a:latin typeface="Goudy Stout" panose="0202090407030B020401" pitchFamily="18" charset="0"/>
            </a:endParaRPr>
          </a:p>
        </p:txBody>
      </p:sp>
    </p:spTree>
    <p:extLst>
      <p:ext uri="{BB962C8B-B14F-4D97-AF65-F5344CB8AC3E}">
        <p14:creationId xmlns:p14="http://schemas.microsoft.com/office/powerpoint/2010/main" val="20947615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r>
              <a:rPr lang="en-US" dirty="0" smtClean="0"/>
              <a:t>TAKE OUT YOUR NOTES AND YOUR PROJECTS PLEASE!</a:t>
            </a:r>
            <a:endParaRPr lang="en-US" dirty="0"/>
          </a:p>
        </p:txBody>
      </p:sp>
      <p:sp>
        <p:nvSpPr>
          <p:cNvPr id="3" name="Content Placeholder 2"/>
          <p:cNvSpPr>
            <a:spLocks noGrp="1"/>
          </p:cNvSpPr>
          <p:nvPr>
            <p:ph idx="1"/>
          </p:nvPr>
        </p:nvSpPr>
        <p:spPr>
          <a:xfrm>
            <a:off x="677334" y="1320800"/>
            <a:ext cx="8596668" cy="5332248"/>
          </a:xfrm>
        </p:spPr>
        <p:txBody>
          <a:bodyPr>
            <a:normAutofit/>
          </a:bodyPr>
          <a:lstStyle/>
          <a:p>
            <a:r>
              <a:rPr lang="en-US" dirty="0" smtClean="0"/>
              <a:t>“</a:t>
            </a:r>
            <a:r>
              <a:rPr lang="en-US" sz="2400" dirty="0" smtClean="0"/>
              <a:t>What notes Miss Terry?”</a:t>
            </a:r>
          </a:p>
          <a:p>
            <a:r>
              <a:rPr lang="en-US" sz="2400" dirty="0" smtClean="0"/>
              <a:t>Choose To Save</a:t>
            </a:r>
          </a:p>
          <a:p>
            <a:r>
              <a:rPr lang="en-US" sz="2400" dirty="0" smtClean="0"/>
              <a:t>Savings Tools and Chart</a:t>
            </a:r>
          </a:p>
          <a:p>
            <a:r>
              <a:rPr lang="en-US" sz="2400" dirty="0" smtClean="0"/>
              <a:t>Investment Pyramid</a:t>
            </a:r>
          </a:p>
          <a:p>
            <a:r>
              <a:rPr lang="en-US" sz="2400" dirty="0" smtClean="0"/>
              <a:t>“What project Miss Terry?”</a:t>
            </a:r>
          </a:p>
          <a:p>
            <a:r>
              <a:rPr lang="en-US" sz="2400" dirty="0" smtClean="0"/>
              <a:t>Your Career Project that we have been working on for nearly two weeks.</a:t>
            </a:r>
          </a:p>
          <a:p>
            <a:r>
              <a:rPr lang="en-US" sz="2400" dirty="0" smtClean="0"/>
              <a:t>“When is that due Miss Terry?”</a:t>
            </a:r>
          </a:p>
          <a:p>
            <a:r>
              <a:rPr lang="en-US" sz="2400" dirty="0" smtClean="0"/>
              <a:t>Tomorrow!</a:t>
            </a:r>
          </a:p>
          <a:p>
            <a:r>
              <a:rPr lang="en-US" sz="2400" dirty="0" smtClean="0"/>
              <a:t>“Oh no!!! I didn’t start it yet!”</a:t>
            </a:r>
          </a:p>
          <a:p>
            <a:r>
              <a:rPr lang="en-US" sz="2400" dirty="0" smtClean="0"/>
              <a:t>You will have some time today.</a:t>
            </a:r>
            <a:endParaRPr lang="en-US" sz="2400" dirty="0"/>
          </a:p>
        </p:txBody>
      </p:sp>
    </p:spTree>
    <p:extLst>
      <p:ext uri="{BB962C8B-B14F-4D97-AF65-F5344CB8AC3E}">
        <p14:creationId xmlns:p14="http://schemas.microsoft.com/office/powerpoint/2010/main" val="17209970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#30</a:t>
            </a:r>
            <a:endParaRPr lang="en-US" dirty="0"/>
          </a:p>
        </p:txBody>
      </p:sp>
      <p:sp>
        <p:nvSpPr>
          <p:cNvPr id="3" name="Content Placeholder 2"/>
          <p:cNvSpPr>
            <a:spLocks noGrp="1"/>
          </p:cNvSpPr>
          <p:nvPr>
            <p:ph idx="1"/>
          </p:nvPr>
        </p:nvSpPr>
        <p:spPr>
          <a:xfrm>
            <a:off x="677334" y="1346200"/>
            <a:ext cx="8596668" cy="5232399"/>
          </a:xfrm>
        </p:spPr>
        <p:txBody>
          <a:bodyPr>
            <a:normAutofit/>
          </a:bodyPr>
          <a:lstStyle/>
          <a:p>
            <a:r>
              <a:rPr lang="en-US" sz="3600" dirty="0" smtClean="0"/>
              <a:t>Describe your break in six words.  (Like this do now exercise </a:t>
            </a:r>
            <a:r>
              <a:rPr lang="en-US" sz="3600" dirty="0" err="1" smtClean="0"/>
              <a:t>haha</a:t>
            </a:r>
            <a:r>
              <a:rPr lang="en-US" sz="3600" dirty="0" smtClean="0"/>
              <a:t>!!!)</a:t>
            </a:r>
          </a:p>
          <a:p>
            <a:r>
              <a:rPr lang="en-US" sz="3600" dirty="0" smtClean="0"/>
              <a:t>OBJ:  Students will learn the importance of credit cards, as well as their advantages and disadvantages.</a:t>
            </a:r>
          </a:p>
          <a:p>
            <a:r>
              <a:rPr lang="en-US" sz="3600" dirty="0" smtClean="0"/>
              <a:t>HW – NONE!!!!   </a:t>
            </a:r>
            <a:r>
              <a:rPr lang="en-US" sz="1050" dirty="0" smtClean="0"/>
              <a:t>MY TINY GIFT TO YOU!</a:t>
            </a:r>
            <a:endParaRPr lang="en-US" sz="3600" dirty="0" smtClean="0"/>
          </a:p>
        </p:txBody>
      </p:sp>
    </p:spTree>
    <p:extLst>
      <p:ext uri="{BB962C8B-B14F-4D97-AF65-F5344CB8AC3E}">
        <p14:creationId xmlns:p14="http://schemas.microsoft.com/office/powerpoint/2010/main" val="1451526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#32</a:t>
            </a:r>
            <a:endParaRPr lang="en-US" dirty="0"/>
          </a:p>
        </p:txBody>
      </p:sp>
      <p:sp>
        <p:nvSpPr>
          <p:cNvPr id="3" name="Content Placeholder 2"/>
          <p:cNvSpPr>
            <a:spLocks noGrp="1"/>
          </p:cNvSpPr>
          <p:nvPr>
            <p:ph idx="1"/>
          </p:nvPr>
        </p:nvSpPr>
        <p:spPr>
          <a:xfrm>
            <a:off x="535444" y="1270000"/>
            <a:ext cx="8596668" cy="5461876"/>
          </a:xfrm>
        </p:spPr>
        <p:txBody>
          <a:bodyPr>
            <a:normAutofit/>
          </a:bodyPr>
          <a:lstStyle/>
          <a:p>
            <a:r>
              <a:rPr lang="en-US" sz="2000" dirty="0"/>
              <a:t>“I have time now.  All the time in the world.”  Is this how you feel about the end of the </a:t>
            </a:r>
            <a:r>
              <a:rPr lang="en-US" sz="2000" dirty="0" smtClean="0"/>
              <a:t>marking period?</a:t>
            </a:r>
          </a:p>
          <a:p>
            <a:r>
              <a:rPr lang="en-US" sz="2000" b="1" i="1" u="sng" dirty="0" smtClean="0">
                <a:solidFill>
                  <a:srgbClr val="FF0000"/>
                </a:solidFill>
              </a:rPr>
              <a:t>Please pick up one of each paper in the center.</a:t>
            </a:r>
            <a:endParaRPr lang="en-US" sz="2000" b="1" i="1" u="sng" dirty="0">
              <a:solidFill>
                <a:srgbClr val="FF0000"/>
              </a:solidFill>
            </a:endParaRPr>
          </a:p>
          <a:p>
            <a:r>
              <a:rPr lang="en-US" sz="2000" dirty="0"/>
              <a:t>Upon completion of this lesson, participants will be able</a:t>
            </a:r>
          </a:p>
          <a:p>
            <a:r>
              <a:rPr lang="en-US" sz="2000" dirty="0"/>
              <a:t>to:</a:t>
            </a:r>
          </a:p>
          <a:p>
            <a:r>
              <a:rPr lang="en-US" sz="2000" dirty="0"/>
              <a:t> Summarize the basic functions of a credit card</a:t>
            </a:r>
          </a:p>
          <a:p>
            <a:r>
              <a:rPr lang="en-US" sz="2000" dirty="0"/>
              <a:t> Assess the benefits of a credit card if </a:t>
            </a:r>
            <a:r>
              <a:rPr lang="en-US" sz="2000" dirty="0" smtClean="0"/>
              <a:t>managed responsibly</a:t>
            </a:r>
            <a:endParaRPr lang="en-US" sz="2000" dirty="0"/>
          </a:p>
          <a:p>
            <a:r>
              <a:rPr lang="en-US" sz="2000" dirty="0"/>
              <a:t> Analyze a credit card </a:t>
            </a:r>
            <a:r>
              <a:rPr lang="en-US" sz="2000" dirty="0" smtClean="0"/>
              <a:t>offer and statement</a:t>
            </a:r>
            <a:endParaRPr lang="en-US" sz="2000" dirty="0"/>
          </a:p>
          <a:p>
            <a:r>
              <a:rPr lang="en-US" sz="2000" b="1" dirty="0" smtClean="0"/>
              <a:t>HW </a:t>
            </a:r>
            <a:r>
              <a:rPr lang="en-US" sz="2000" b="1" dirty="0"/>
              <a:t>– Are you ready for your </a:t>
            </a:r>
            <a:r>
              <a:rPr lang="en-US" sz="2000" b="1" dirty="0" smtClean="0"/>
              <a:t>final exam</a:t>
            </a:r>
            <a:r>
              <a:rPr lang="en-US" sz="2000" b="1" dirty="0"/>
              <a:t>?   Work on it</a:t>
            </a:r>
            <a:r>
              <a:rPr lang="en-US" sz="2000" b="1" dirty="0" smtClean="0"/>
              <a:t>!!!</a:t>
            </a:r>
          </a:p>
          <a:p>
            <a:r>
              <a:rPr lang="en-US" sz="2000" b="1" dirty="0" smtClean="0"/>
              <a:t>HW - Research three </a:t>
            </a:r>
            <a:r>
              <a:rPr lang="en-US" sz="2000" b="1" dirty="0"/>
              <a:t>financial </a:t>
            </a:r>
            <a:r>
              <a:rPr lang="en-US" sz="2000" b="1" dirty="0" smtClean="0"/>
              <a:t>lenders </a:t>
            </a:r>
            <a:r>
              <a:rPr lang="en-US" sz="2000" b="1" dirty="0"/>
              <a:t>and create a chart listing the lender, the type of credit they offer, the address of the institution within 15 miles of Long Branch and the current interest rate.</a:t>
            </a:r>
          </a:p>
          <a:p>
            <a:endParaRPr lang="en-US" dirty="0"/>
          </a:p>
          <a:p>
            <a:endParaRPr lang="en-US" dirty="0"/>
          </a:p>
        </p:txBody>
      </p:sp>
    </p:spTree>
    <p:extLst>
      <p:ext uri="{BB962C8B-B14F-4D97-AF65-F5344CB8AC3E}">
        <p14:creationId xmlns:p14="http://schemas.microsoft.com/office/powerpoint/2010/main" val="31517786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AM I DOING MISS TERRY?</a:t>
            </a:r>
            <a:endParaRPr lang="en-US" dirty="0"/>
          </a:p>
        </p:txBody>
      </p:sp>
      <p:sp>
        <p:nvSpPr>
          <p:cNvPr id="3" name="Content Placeholder 2"/>
          <p:cNvSpPr>
            <a:spLocks noGrp="1"/>
          </p:cNvSpPr>
          <p:nvPr>
            <p:ph idx="1"/>
          </p:nvPr>
        </p:nvSpPr>
        <p:spPr/>
        <p:txBody>
          <a:bodyPr>
            <a:normAutofit/>
          </a:bodyPr>
          <a:lstStyle/>
          <a:p>
            <a:r>
              <a:rPr lang="en-US" sz="3200" dirty="0" smtClean="0"/>
              <a:t>You are reading the story “The Savings Book” and are answering the circled questions:  #2 and the Venn Diagram.</a:t>
            </a:r>
          </a:p>
          <a:p>
            <a:endParaRPr lang="en-US" sz="3200" dirty="0"/>
          </a:p>
          <a:p>
            <a:r>
              <a:rPr lang="en-US" sz="3200" dirty="0" smtClean="0"/>
              <a:t>Should you complete that in the allotted time, you can work on your essay or </a:t>
            </a:r>
            <a:r>
              <a:rPr lang="en-US" sz="3200" dirty="0" err="1" smtClean="0"/>
              <a:t>powerpoint</a:t>
            </a:r>
            <a:r>
              <a:rPr lang="en-US" sz="3200" dirty="0" smtClean="0"/>
              <a:t>.</a:t>
            </a:r>
            <a:endParaRPr lang="en-US" sz="3200" dirty="0"/>
          </a:p>
        </p:txBody>
      </p:sp>
    </p:spTree>
    <p:extLst>
      <p:ext uri="{BB962C8B-B14F-4D97-AF65-F5344CB8AC3E}">
        <p14:creationId xmlns:p14="http://schemas.microsoft.com/office/powerpoint/2010/main" val="5113899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77334" y="563881"/>
            <a:ext cx="8596668" cy="45719"/>
          </a:xfrm>
        </p:spPr>
        <p:txBody>
          <a:bodyPr>
            <a:normAutofit fontScale="90000"/>
          </a:bodyPr>
          <a:lstStyle/>
          <a:p>
            <a:endParaRPr lang="en-US" dirty="0"/>
          </a:p>
        </p:txBody>
      </p:sp>
      <p:sp>
        <p:nvSpPr>
          <p:cNvPr id="3" name="Content Placeholder 2"/>
          <p:cNvSpPr>
            <a:spLocks noGrp="1"/>
          </p:cNvSpPr>
          <p:nvPr>
            <p:ph idx="1"/>
          </p:nvPr>
        </p:nvSpPr>
        <p:spPr>
          <a:xfrm>
            <a:off x="677334" y="609600"/>
            <a:ext cx="8596668" cy="6248399"/>
          </a:xfrm>
        </p:spPr>
        <p:txBody>
          <a:bodyPr>
            <a:normAutofit lnSpcReduction="10000"/>
          </a:bodyPr>
          <a:lstStyle/>
          <a:p>
            <a:pPr algn="ctr"/>
            <a:r>
              <a:rPr lang="en-US" sz="2400" u="sng" dirty="0"/>
              <a:t>Notes for Credit Card Application</a:t>
            </a:r>
            <a:endParaRPr lang="en-US" sz="2400" dirty="0"/>
          </a:p>
          <a:p>
            <a:r>
              <a:rPr lang="en-US" sz="2400" dirty="0"/>
              <a:t> </a:t>
            </a:r>
          </a:p>
          <a:p>
            <a:pPr lvl="0"/>
            <a:r>
              <a:rPr lang="en-US" sz="2400" dirty="0"/>
              <a:t>The only real thing is your </a:t>
            </a:r>
            <a:r>
              <a:rPr lang="en-US" sz="2400" dirty="0" smtClean="0"/>
              <a:t>name and your mom’s maiden name. </a:t>
            </a:r>
          </a:p>
          <a:p>
            <a:pPr lvl="0"/>
            <a:r>
              <a:rPr lang="en-US" sz="2400" dirty="0" smtClean="0"/>
              <a:t> </a:t>
            </a:r>
            <a:r>
              <a:rPr lang="en-US" sz="2400" dirty="0"/>
              <a:t>The rest you can create.</a:t>
            </a:r>
          </a:p>
          <a:p>
            <a:pPr lvl="0"/>
            <a:r>
              <a:rPr lang="en-US" sz="2400" dirty="0"/>
              <a:t>There is no account number.</a:t>
            </a:r>
          </a:p>
          <a:p>
            <a:pPr lvl="0"/>
            <a:r>
              <a:rPr lang="en-US" sz="2400" dirty="0"/>
              <a:t>SS# format           xxx – xx – </a:t>
            </a:r>
            <a:r>
              <a:rPr lang="en-US" sz="2400" dirty="0" err="1"/>
              <a:t>xxxx</a:t>
            </a:r>
            <a:endParaRPr lang="en-US" sz="2400" dirty="0"/>
          </a:p>
          <a:p>
            <a:pPr lvl="0"/>
            <a:r>
              <a:rPr lang="en-US" sz="2400" dirty="0"/>
              <a:t>DL# format        last name initial followed </a:t>
            </a:r>
            <a:r>
              <a:rPr lang="en-US" sz="2400"/>
              <a:t>by </a:t>
            </a:r>
            <a:r>
              <a:rPr lang="en-US" sz="2400" smtClean="0"/>
              <a:t>14 </a:t>
            </a:r>
            <a:r>
              <a:rPr lang="en-US" sz="2400" dirty="0"/>
              <a:t>digits</a:t>
            </a:r>
          </a:p>
          <a:p>
            <a:pPr lvl="0"/>
            <a:r>
              <a:rPr lang="en-US" sz="2400" dirty="0"/>
              <a:t>You are applying for individual credit.</a:t>
            </a:r>
          </a:p>
          <a:p>
            <a:pPr lvl="0"/>
            <a:r>
              <a:rPr lang="en-US" sz="2400" dirty="0"/>
              <a:t>BTW, we live in NJ.</a:t>
            </a:r>
          </a:p>
          <a:p>
            <a:pPr lvl="0"/>
            <a:r>
              <a:rPr lang="en-US" sz="2400" dirty="0"/>
              <a:t>Employment Income - $</a:t>
            </a:r>
            <a:r>
              <a:rPr lang="en-US" sz="2400" dirty="0" err="1"/>
              <a:t>xx,xxx</a:t>
            </a:r>
            <a:r>
              <a:rPr lang="en-US" sz="2400" dirty="0"/>
              <a:t> per year, Gross</a:t>
            </a:r>
          </a:p>
          <a:p>
            <a:pPr lvl="0"/>
            <a:r>
              <a:rPr lang="en-US" sz="2400" dirty="0"/>
              <a:t>Mortgage/Rent owed to:    Terry Loan Co.   for $8,000; you pay $250 per month; 7% interest</a:t>
            </a:r>
          </a:p>
          <a:p>
            <a:pPr lvl="0"/>
            <a:r>
              <a:rPr lang="en-US" sz="2400" dirty="0"/>
              <a:t>Don’t forget the back!</a:t>
            </a:r>
          </a:p>
          <a:p>
            <a:endParaRPr lang="en-US" dirty="0"/>
          </a:p>
        </p:txBody>
      </p:sp>
    </p:spTree>
    <p:extLst>
      <p:ext uri="{BB962C8B-B14F-4D97-AF65-F5344CB8AC3E}">
        <p14:creationId xmlns:p14="http://schemas.microsoft.com/office/powerpoint/2010/main" val="3291772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Homeworks….so far</a:t>
            </a:r>
            <a:endParaRPr lang="en-US" dirty="0"/>
          </a:p>
        </p:txBody>
      </p:sp>
      <p:sp>
        <p:nvSpPr>
          <p:cNvPr id="3" name="Content Placeholder 2"/>
          <p:cNvSpPr>
            <a:spLocks noGrp="1"/>
          </p:cNvSpPr>
          <p:nvPr>
            <p:ph sz="half" idx="1"/>
          </p:nvPr>
        </p:nvSpPr>
        <p:spPr>
          <a:xfrm>
            <a:off x="677334" y="1371600"/>
            <a:ext cx="4184035" cy="4669761"/>
          </a:xfrm>
        </p:spPr>
        <p:txBody>
          <a:bodyPr>
            <a:normAutofit fontScale="70000" lnSpcReduction="20000"/>
          </a:bodyPr>
          <a:lstStyle/>
          <a:p>
            <a:r>
              <a:rPr lang="en-US" sz="2400" dirty="0"/>
              <a:t>HW #1 </a:t>
            </a:r>
            <a:r>
              <a:rPr lang="en-US" sz="2400" dirty="0" smtClean="0"/>
              <a:t>–Adult </a:t>
            </a:r>
            <a:r>
              <a:rPr lang="en-US" sz="2400" dirty="0"/>
              <a:t>Interview </a:t>
            </a:r>
            <a:r>
              <a:rPr lang="en-US" sz="2400" dirty="0" err="1"/>
              <a:t>wkst</a:t>
            </a:r>
            <a:r>
              <a:rPr lang="en-US" sz="2400" dirty="0"/>
              <a:t> and Sign up at </a:t>
            </a:r>
            <a:r>
              <a:rPr lang="en-US" sz="2400" dirty="0">
                <a:solidFill>
                  <a:schemeClr val="accent5">
                    <a:lumMod val="50000"/>
                  </a:schemeClr>
                </a:solidFill>
                <a:hlinkClick r:id="rId2"/>
              </a:rPr>
              <a:t>www.everfi.net</a:t>
            </a:r>
            <a:endParaRPr lang="en-US" sz="2400" dirty="0">
              <a:solidFill>
                <a:schemeClr val="accent5">
                  <a:lumMod val="50000"/>
                </a:schemeClr>
              </a:solidFill>
            </a:endParaRPr>
          </a:p>
          <a:p>
            <a:r>
              <a:rPr lang="en-US" sz="2400" dirty="0"/>
              <a:t>Class Codes:</a:t>
            </a:r>
          </a:p>
          <a:p>
            <a:pPr>
              <a:buFont typeface="Wingdings" panose="05000000000000000000" pitchFamily="2" charset="2"/>
              <a:buChar char="v"/>
            </a:pPr>
            <a:r>
              <a:rPr lang="en-US" sz="2800" dirty="0" smtClean="0"/>
              <a:t>Freshmen </a:t>
            </a:r>
            <a:r>
              <a:rPr lang="en-US" sz="2800" dirty="0"/>
              <a:t>– 227412f0</a:t>
            </a:r>
          </a:p>
          <a:p>
            <a:pPr>
              <a:buFont typeface="Wingdings" panose="05000000000000000000" pitchFamily="2" charset="2"/>
              <a:buChar char="v"/>
            </a:pPr>
            <a:r>
              <a:rPr lang="en-US" sz="2800" dirty="0"/>
              <a:t>Seniors – bfb0c16e</a:t>
            </a:r>
          </a:p>
          <a:p>
            <a:r>
              <a:rPr lang="en-US" sz="2400" dirty="0" smtClean="0"/>
              <a:t>HW#2 </a:t>
            </a:r>
            <a:r>
              <a:rPr lang="en-US" sz="2400" dirty="0"/>
              <a:t>– Choose one of the pillars.  Describe a time in your life when you displayed that pillar and when you had not. </a:t>
            </a:r>
          </a:p>
          <a:p>
            <a:r>
              <a:rPr lang="en-US" sz="2400" dirty="0" smtClean="0"/>
              <a:t>HW#3 </a:t>
            </a:r>
            <a:r>
              <a:rPr lang="en-US" sz="2400" dirty="0"/>
              <a:t>– </a:t>
            </a:r>
            <a:r>
              <a:rPr lang="en-US" sz="2400" dirty="0" smtClean="0"/>
              <a:t>Share </a:t>
            </a:r>
            <a:r>
              <a:rPr lang="en-US" sz="2400" dirty="0"/>
              <a:t>this message with me on Google Docs:</a:t>
            </a:r>
          </a:p>
          <a:p>
            <a:r>
              <a:rPr lang="en-US" sz="2400" dirty="0"/>
              <a:t>“Hi Miss Terry! I did it!!”</a:t>
            </a:r>
          </a:p>
          <a:p>
            <a:r>
              <a:rPr lang="en-US" sz="2400" dirty="0" smtClean="0">
                <a:hlinkClick r:id="rId3"/>
              </a:rPr>
              <a:t>missterrypffo@gmail.com</a:t>
            </a:r>
            <a:endParaRPr lang="en-US" sz="2400" dirty="0" smtClean="0"/>
          </a:p>
          <a:p>
            <a:r>
              <a:rPr lang="en-US" sz="2400" dirty="0"/>
              <a:t>HW# 4 – Write down the following in your binder: 5 Values and 5 major future purchases</a:t>
            </a:r>
          </a:p>
          <a:p>
            <a:endParaRPr lang="en-US" sz="2400" dirty="0" smtClean="0"/>
          </a:p>
          <a:p>
            <a:endParaRPr lang="en-US" sz="2400" dirty="0"/>
          </a:p>
          <a:p>
            <a:endParaRPr lang="en-US" sz="2400" dirty="0"/>
          </a:p>
        </p:txBody>
      </p:sp>
      <p:sp>
        <p:nvSpPr>
          <p:cNvPr id="4" name="Content Placeholder 3"/>
          <p:cNvSpPr>
            <a:spLocks noGrp="1"/>
          </p:cNvSpPr>
          <p:nvPr>
            <p:ph sz="half" idx="2"/>
          </p:nvPr>
        </p:nvSpPr>
        <p:spPr>
          <a:xfrm>
            <a:off x="5089969" y="1087821"/>
            <a:ext cx="4668885" cy="5596758"/>
          </a:xfrm>
        </p:spPr>
        <p:txBody>
          <a:bodyPr>
            <a:noAutofit/>
          </a:bodyPr>
          <a:lstStyle/>
          <a:p>
            <a:r>
              <a:rPr lang="en-US" dirty="0" smtClean="0"/>
              <a:t>Miss Terry, what am I doing????</a:t>
            </a:r>
          </a:p>
          <a:p>
            <a:endParaRPr lang="en-US" dirty="0"/>
          </a:p>
          <a:p>
            <a:r>
              <a:rPr lang="en-US" dirty="0" smtClean="0"/>
              <a:t>WORKING ON YOUR STORY ABOUT A PERSON WITH HIGH WELL BEING!</a:t>
            </a:r>
          </a:p>
          <a:p>
            <a:r>
              <a:rPr lang="en-US" dirty="0" smtClean="0"/>
              <a:t>REMEMBER, YOUR PERSON CAN HAVE SOME STRESS IN THEIR LIFE BUT MAKE SURE THEY HANDLE IT CORRECTLY.</a:t>
            </a:r>
          </a:p>
          <a:p>
            <a:r>
              <a:rPr lang="en-US" dirty="0" smtClean="0"/>
              <a:t>YOU HAVE THE STORY OF HANNAH AND MORGAN AS AN EXAMPLE.</a:t>
            </a:r>
          </a:p>
          <a:p>
            <a:r>
              <a:rPr lang="en-US" dirty="0" smtClean="0"/>
              <a:t>MAKE SURE THAT IT IS AT LEAST 4 PARAGRAPHS.</a:t>
            </a:r>
          </a:p>
          <a:p>
            <a:r>
              <a:rPr lang="en-US" dirty="0" smtClean="0"/>
              <a:t>IT IS DUE BY THE BELL!</a:t>
            </a:r>
          </a:p>
          <a:p>
            <a:r>
              <a:rPr lang="en-US" dirty="0" smtClean="0"/>
              <a:t>IF YOU OWE ANY WORK, KEEP IT!</a:t>
            </a:r>
          </a:p>
        </p:txBody>
      </p:sp>
    </p:spTree>
    <p:extLst>
      <p:ext uri="{BB962C8B-B14F-4D97-AF65-F5344CB8AC3E}">
        <p14:creationId xmlns:p14="http://schemas.microsoft.com/office/powerpoint/2010/main" val="31176037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PROMISSORY NOTE</a:t>
            </a:r>
            <a:endParaRPr lang="en-US" dirty="0"/>
          </a:p>
        </p:txBody>
      </p:sp>
      <p:sp>
        <p:nvSpPr>
          <p:cNvPr id="3" name="Content Placeholder 2"/>
          <p:cNvSpPr>
            <a:spLocks noGrp="1"/>
          </p:cNvSpPr>
          <p:nvPr>
            <p:ph idx="1"/>
          </p:nvPr>
        </p:nvSpPr>
        <p:spPr>
          <a:xfrm>
            <a:off x="677334" y="1600200"/>
            <a:ext cx="9594426" cy="4876799"/>
          </a:xfrm>
        </p:spPr>
        <p:txBody>
          <a:bodyPr>
            <a:noAutofit/>
          </a:bodyPr>
          <a:lstStyle/>
          <a:p>
            <a:pPr marL="0" indent="0">
              <a:buNone/>
            </a:pPr>
            <a:r>
              <a:rPr lang="en-US" sz="5400" dirty="0" smtClean="0"/>
              <a:t>A WRITTEN PROMISE TO PAY AT A FIXED OR DETERMINABLE FUTURE TIME A SUM OF MONEY TO A SPECIFIED INDIVIDUAL OR BEARER</a:t>
            </a:r>
            <a:endParaRPr lang="en-US" sz="5400" dirty="0"/>
          </a:p>
        </p:txBody>
      </p:sp>
    </p:spTree>
    <p:extLst>
      <p:ext uri="{BB962C8B-B14F-4D97-AF65-F5344CB8AC3E}">
        <p14:creationId xmlns:p14="http://schemas.microsoft.com/office/powerpoint/2010/main" val="34231428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Homework Example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7726845"/>
              </p:ext>
            </p:extLst>
          </p:nvPr>
        </p:nvGraphicFramePr>
        <p:xfrm>
          <a:off x="360363" y="1614488"/>
          <a:ext cx="8745536" cy="4161416"/>
        </p:xfrm>
        <a:graphic>
          <a:graphicData uri="http://schemas.openxmlformats.org/drawingml/2006/table">
            <a:tbl>
              <a:tblPr firstRow="1" bandRow="1">
                <a:tableStyleId>{5C22544A-7EE6-4342-B048-85BDC9FD1C3A}</a:tableStyleId>
              </a:tblPr>
              <a:tblGrid>
                <a:gridCol w="2186384"/>
                <a:gridCol w="2186384"/>
                <a:gridCol w="2186384"/>
                <a:gridCol w="2186384"/>
              </a:tblGrid>
              <a:tr h="961016">
                <a:tc>
                  <a:txBody>
                    <a:bodyPr/>
                    <a:lstStyle/>
                    <a:p>
                      <a:pPr algn="ctr"/>
                      <a:endParaRPr lang="en-US" dirty="0"/>
                    </a:p>
                  </a:txBody>
                  <a:tcPr/>
                </a:tc>
                <a:tc>
                  <a:txBody>
                    <a:bodyPr/>
                    <a:lstStyle/>
                    <a:p>
                      <a:pPr algn="ctr"/>
                      <a:r>
                        <a:rPr lang="en-US" dirty="0" smtClean="0"/>
                        <a:t>Lender #1  </a:t>
                      </a:r>
                    </a:p>
                    <a:p>
                      <a:pPr algn="ctr"/>
                      <a:r>
                        <a:rPr lang="en-US" dirty="0" smtClean="0"/>
                        <a:t>Address</a:t>
                      </a:r>
                      <a:endParaRPr lang="en-US" dirty="0"/>
                    </a:p>
                  </a:txBody>
                  <a:tcPr/>
                </a:tc>
                <a:tc>
                  <a:txBody>
                    <a:bodyPr/>
                    <a:lstStyle/>
                    <a:p>
                      <a:pPr algn="ctr"/>
                      <a:r>
                        <a:rPr lang="en-US" dirty="0" smtClean="0"/>
                        <a:t>Lender</a:t>
                      </a:r>
                      <a:r>
                        <a:rPr lang="en-US" baseline="0" dirty="0" smtClean="0"/>
                        <a:t> #2</a:t>
                      </a:r>
                    </a:p>
                    <a:p>
                      <a:pPr algn="ctr"/>
                      <a:r>
                        <a:rPr lang="en-US" baseline="0" dirty="0" smtClean="0"/>
                        <a:t>Address</a:t>
                      </a:r>
                      <a:endParaRPr lang="en-US" dirty="0"/>
                    </a:p>
                  </a:txBody>
                  <a:tcPr/>
                </a:tc>
                <a:tc>
                  <a:txBody>
                    <a:bodyPr/>
                    <a:lstStyle/>
                    <a:p>
                      <a:pPr algn="ctr"/>
                      <a:r>
                        <a:rPr lang="en-US" dirty="0" smtClean="0"/>
                        <a:t>Lender #3</a:t>
                      </a:r>
                    </a:p>
                    <a:p>
                      <a:pPr algn="ctr"/>
                      <a:r>
                        <a:rPr lang="en-US" dirty="0" smtClean="0"/>
                        <a:t>Address</a:t>
                      </a:r>
                      <a:endParaRPr lang="en-US" dirty="0"/>
                    </a:p>
                  </a:txBody>
                  <a:tcPr/>
                </a:tc>
              </a:tr>
              <a:tr h="556779">
                <a:tc>
                  <a:txBody>
                    <a:bodyPr/>
                    <a:lstStyle/>
                    <a:p>
                      <a:r>
                        <a:rPr lang="en-US" dirty="0" smtClean="0"/>
                        <a:t>Home Mortgage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Interest</a:t>
                      </a:r>
                      <a:r>
                        <a:rPr lang="en-US" baseline="0" dirty="0" smtClean="0"/>
                        <a:t> rate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Interest</a:t>
                      </a:r>
                      <a:r>
                        <a:rPr lang="en-US" baseline="0" smtClean="0"/>
                        <a:t> rate</a:t>
                      </a:r>
                      <a:endParaRPr lang="en-US" smtClean="0"/>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Interest</a:t>
                      </a:r>
                      <a:r>
                        <a:rPr lang="en-US" baseline="0" smtClean="0"/>
                        <a:t> rate</a:t>
                      </a:r>
                      <a:endParaRPr lang="en-US" smtClean="0"/>
                    </a:p>
                    <a:p>
                      <a:pPr algn="ctr"/>
                      <a:endParaRPr lang="en-US" dirty="0"/>
                    </a:p>
                  </a:txBody>
                  <a:tcPr/>
                </a:tc>
              </a:tr>
              <a:tr h="556779">
                <a:tc>
                  <a:txBody>
                    <a:bodyPr/>
                    <a:lstStyle/>
                    <a:p>
                      <a:r>
                        <a:rPr lang="en-US" dirty="0" smtClean="0"/>
                        <a:t>Car Loans</a:t>
                      </a:r>
                    </a:p>
                  </a:txBody>
                  <a:tcPr/>
                </a:tc>
                <a:tc>
                  <a:txBody>
                    <a:bodyPr/>
                    <a:lstStyle/>
                    <a:p>
                      <a:pPr algn="ctr"/>
                      <a:r>
                        <a:rPr lang="en-US" smtClean="0"/>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a:t>
                      </a:r>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a:t>
                      </a:r>
                    </a:p>
                    <a:p>
                      <a:pPr algn="ctr"/>
                      <a:endParaRPr lang="en-US" dirty="0"/>
                    </a:p>
                  </a:txBody>
                  <a:tcPr/>
                </a:tc>
              </a:tr>
              <a:tr h="556779">
                <a:tc>
                  <a:txBody>
                    <a:bodyPr/>
                    <a:lstStyle/>
                    <a:p>
                      <a:r>
                        <a:rPr lang="en-US" dirty="0" smtClean="0"/>
                        <a:t>College Loans</a:t>
                      </a:r>
                      <a:endParaRPr lang="en-US" dirty="0"/>
                    </a:p>
                  </a:txBody>
                  <a:tcPr/>
                </a:tc>
                <a:tc>
                  <a:txBody>
                    <a:bodyPr/>
                    <a:lstStyle/>
                    <a:p>
                      <a:pPr algn="ctr"/>
                      <a:r>
                        <a:rPr lang="en-US" smtClean="0"/>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a:t>
                      </a:r>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a:t>
                      </a:r>
                    </a:p>
                    <a:p>
                      <a:pPr algn="ctr"/>
                      <a:endParaRPr lang="en-US" dirty="0"/>
                    </a:p>
                  </a:txBody>
                  <a:tcPr/>
                </a:tc>
              </a:tr>
              <a:tr h="556779">
                <a:tc>
                  <a:txBody>
                    <a:bodyPr/>
                    <a:lstStyle/>
                    <a:p>
                      <a:r>
                        <a:rPr lang="en-US" dirty="0" smtClean="0"/>
                        <a:t>Personal Loans</a:t>
                      </a:r>
                      <a:endParaRPr lang="en-US" dirty="0"/>
                    </a:p>
                  </a:txBody>
                  <a:tcPr/>
                </a:tc>
                <a:tc>
                  <a:txBody>
                    <a:bodyPr/>
                    <a:lstStyle/>
                    <a:p>
                      <a:pPr algn="ctr"/>
                      <a:r>
                        <a:rPr lang="en-US" smtClean="0"/>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a:t>
                      </a:r>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a:t>
                      </a:r>
                    </a:p>
                    <a:p>
                      <a:pPr algn="ctr"/>
                      <a:endParaRPr lang="en-US" dirty="0"/>
                    </a:p>
                  </a:txBody>
                  <a:tcPr/>
                </a:tc>
              </a:tr>
              <a:tr h="556779">
                <a:tc>
                  <a:txBody>
                    <a:bodyPr/>
                    <a:lstStyle/>
                    <a:p>
                      <a:r>
                        <a:rPr lang="en-US" dirty="0" smtClean="0"/>
                        <a:t>Credit Cards</a:t>
                      </a:r>
                      <a:endParaRPr lang="en-US" dirty="0"/>
                    </a:p>
                  </a:txBody>
                  <a:tcPr/>
                </a:tc>
                <a:tc>
                  <a:txBody>
                    <a:bodyPr/>
                    <a:lstStyle/>
                    <a:p>
                      <a:pPr algn="ctr"/>
                      <a:r>
                        <a:rPr lang="en-US" smtClean="0"/>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mtClean="0"/>
                        <a:t>“</a:t>
                      </a:r>
                    </a:p>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p>
                    <a:p>
                      <a:pPr algn="ctr"/>
                      <a:endParaRPr lang="en-US" dirty="0"/>
                    </a:p>
                  </a:txBody>
                  <a:tcPr/>
                </a:tc>
              </a:tr>
            </a:tbl>
          </a:graphicData>
        </a:graphic>
      </p:graphicFrame>
    </p:spTree>
    <p:extLst>
      <p:ext uri="{BB962C8B-B14F-4D97-AF65-F5344CB8AC3E}">
        <p14:creationId xmlns:p14="http://schemas.microsoft.com/office/powerpoint/2010/main" val="23737611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#33</a:t>
            </a:r>
            <a:endParaRPr lang="en-US" dirty="0"/>
          </a:p>
        </p:txBody>
      </p:sp>
      <p:sp>
        <p:nvSpPr>
          <p:cNvPr id="3" name="Content Placeholder 2"/>
          <p:cNvSpPr>
            <a:spLocks noGrp="1"/>
          </p:cNvSpPr>
          <p:nvPr>
            <p:ph idx="1"/>
          </p:nvPr>
        </p:nvSpPr>
        <p:spPr>
          <a:xfrm>
            <a:off x="677334" y="1394085"/>
            <a:ext cx="8596668" cy="4647277"/>
          </a:xfrm>
        </p:spPr>
        <p:txBody>
          <a:bodyPr>
            <a:normAutofit lnSpcReduction="10000"/>
          </a:bodyPr>
          <a:lstStyle/>
          <a:p>
            <a:r>
              <a:rPr lang="en-US" sz="2800" dirty="0" smtClean="0"/>
              <a:t>What is insurance?  What does it cover?</a:t>
            </a:r>
          </a:p>
          <a:p>
            <a:r>
              <a:rPr lang="en-US" sz="2800" smtClean="0"/>
              <a:t>Seniors - Complete </a:t>
            </a:r>
            <a:r>
              <a:rPr lang="en-US" sz="2800" dirty="0" smtClean="0"/>
              <a:t>the chart.  Hint: “To the window, to the wall!”</a:t>
            </a:r>
          </a:p>
          <a:p>
            <a:endParaRPr lang="en-US" sz="2800" dirty="0"/>
          </a:p>
          <a:p>
            <a:r>
              <a:rPr lang="en-US" sz="2800" dirty="0" smtClean="0"/>
              <a:t>OBJ:  SWBAT understand the various forms of insurance and evaluate its role in the life of John Q.</a:t>
            </a:r>
          </a:p>
          <a:p>
            <a:endParaRPr lang="en-US" sz="2800" dirty="0"/>
          </a:p>
          <a:p>
            <a:r>
              <a:rPr lang="en-US" sz="2800" dirty="0" smtClean="0"/>
              <a:t>HW – Begin to prepare for all of your midterms!!!!! And complete any makeup work!!!</a:t>
            </a:r>
            <a:endParaRPr lang="en-US" sz="2800" dirty="0"/>
          </a:p>
        </p:txBody>
      </p:sp>
    </p:spTree>
    <p:extLst>
      <p:ext uri="{BB962C8B-B14F-4D97-AF65-F5344CB8AC3E}">
        <p14:creationId xmlns:p14="http://schemas.microsoft.com/office/powerpoint/2010/main" val="11904606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#34 – start of the 3</a:t>
            </a:r>
            <a:r>
              <a:rPr lang="en-US" baseline="30000" dirty="0" smtClean="0"/>
              <a:t>rd</a:t>
            </a:r>
            <a:r>
              <a:rPr lang="en-US" dirty="0" smtClean="0"/>
              <a:t> MP</a:t>
            </a:r>
            <a:endParaRPr lang="en-US" dirty="0"/>
          </a:p>
        </p:txBody>
      </p:sp>
      <p:sp>
        <p:nvSpPr>
          <p:cNvPr id="3" name="Content Placeholder 2"/>
          <p:cNvSpPr>
            <a:spLocks noGrp="1"/>
          </p:cNvSpPr>
          <p:nvPr>
            <p:ph idx="1"/>
          </p:nvPr>
        </p:nvSpPr>
        <p:spPr>
          <a:xfrm>
            <a:off x="677334" y="1485901"/>
            <a:ext cx="8596668" cy="4555462"/>
          </a:xfrm>
        </p:spPr>
        <p:txBody>
          <a:bodyPr/>
          <a:lstStyle/>
          <a:p>
            <a:r>
              <a:rPr lang="en-US" sz="2400" dirty="0" smtClean="0"/>
              <a:t>Define “vision” and “energy” in your own words.</a:t>
            </a:r>
          </a:p>
          <a:p>
            <a:r>
              <a:rPr lang="en-US" sz="2400" dirty="0" smtClean="0"/>
              <a:t>How did we do?  Let’s discuss </a:t>
            </a:r>
          </a:p>
          <a:p>
            <a:r>
              <a:rPr lang="en-US" sz="2400" dirty="0" smtClean="0"/>
              <a:t>some data!!</a:t>
            </a:r>
          </a:p>
          <a:p>
            <a:endParaRPr lang="en-US" dirty="0"/>
          </a:p>
          <a:p>
            <a:r>
              <a:rPr lang="en-US" sz="2400" b="1" dirty="0" smtClean="0"/>
              <a:t>OBJ:  SWBAT </a:t>
            </a:r>
            <a:r>
              <a:rPr lang="en-US" sz="2400" b="1" dirty="0"/>
              <a:t>define, examine, and determine the importance of developing a vision for the future and analyze various ways of making choices. </a:t>
            </a:r>
            <a:endParaRPr lang="en-US" sz="2400" b="1" dirty="0" smtClean="0"/>
          </a:p>
          <a:p>
            <a:endParaRPr lang="en-US" sz="2400" b="1" dirty="0"/>
          </a:p>
          <a:p>
            <a:endParaRPr lang="en-US" sz="2400" b="1" dirty="0" smtClean="0"/>
          </a:p>
          <a:p>
            <a:r>
              <a:rPr lang="en-US" sz="2400" b="1" dirty="0" smtClean="0"/>
              <a:t>HW#1  -  Bring me something that flies.</a:t>
            </a:r>
            <a:endParaRPr lang="en-US" sz="2400" dirty="0"/>
          </a:p>
        </p:txBody>
      </p:sp>
    </p:spTree>
    <p:extLst>
      <p:ext uri="{BB962C8B-B14F-4D97-AF65-F5344CB8AC3E}">
        <p14:creationId xmlns:p14="http://schemas.microsoft.com/office/powerpoint/2010/main" val="250467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Finance/ Freshman Orientation</a:t>
            </a:r>
            <a:br>
              <a:rPr lang="en-US" dirty="0"/>
            </a:br>
            <a:r>
              <a:rPr lang="en-US" dirty="0"/>
              <a:t>Midterm Stats</a:t>
            </a:r>
          </a:p>
        </p:txBody>
      </p:sp>
      <p:sp>
        <p:nvSpPr>
          <p:cNvPr id="3" name="Content Placeholder 2"/>
          <p:cNvSpPr>
            <a:spLocks noGrp="1"/>
          </p:cNvSpPr>
          <p:nvPr>
            <p:ph idx="1"/>
          </p:nvPr>
        </p:nvSpPr>
        <p:spPr/>
        <p:txBody>
          <a:bodyPr>
            <a:noAutofit/>
          </a:bodyPr>
          <a:lstStyle/>
          <a:p>
            <a:r>
              <a:rPr lang="en-US" sz="2400" dirty="0" smtClean="0"/>
              <a:t>…..how </a:t>
            </a:r>
            <a:r>
              <a:rPr lang="en-US" sz="2400" dirty="0"/>
              <a:t>many have now decided to get a binder (like I had asked you to in September) and are going to take better </a:t>
            </a:r>
            <a:r>
              <a:rPr lang="en-US" sz="2400" dirty="0" smtClean="0"/>
              <a:t>notes?!</a:t>
            </a:r>
            <a:endParaRPr lang="en-US" sz="2400" dirty="0"/>
          </a:p>
          <a:p>
            <a:r>
              <a:rPr lang="en-US" sz="2400" dirty="0" smtClean="0"/>
              <a:t>Thought </a:t>
            </a:r>
            <a:r>
              <a:rPr lang="en-US" sz="2400" dirty="0"/>
              <a:t>the midterm was difficult…..the final will take about 3 weeks to </a:t>
            </a:r>
            <a:r>
              <a:rPr lang="en-US" sz="2400" dirty="0" smtClean="0"/>
              <a:t>complete!</a:t>
            </a:r>
            <a:endParaRPr lang="en-US" sz="2400" dirty="0"/>
          </a:p>
          <a:p>
            <a:r>
              <a:rPr lang="en-US" sz="2400" dirty="0"/>
              <a:t>Have you thought about </a:t>
            </a:r>
            <a:r>
              <a:rPr lang="en-US" sz="2400" dirty="0" smtClean="0"/>
              <a:t>how you’re </a:t>
            </a:r>
            <a:r>
              <a:rPr lang="en-US" sz="2400" dirty="0"/>
              <a:t>going to FIX your life??????  I can help….but you need to take the first step!!!</a:t>
            </a:r>
          </a:p>
          <a:p>
            <a:r>
              <a:rPr lang="en-US" sz="2400" dirty="0" smtClean="0"/>
              <a:t>One of my new kids did better than 13 of my “old” kids….shameful…….and disgraceful.</a:t>
            </a:r>
          </a:p>
        </p:txBody>
      </p:sp>
    </p:spTree>
    <p:extLst>
      <p:ext uri="{BB962C8B-B14F-4D97-AF65-F5344CB8AC3E}">
        <p14:creationId xmlns:p14="http://schemas.microsoft.com/office/powerpoint/2010/main" val="9838946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#35</a:t>
            </a:r>
            <a:endParaRPr lang="en-US" dirty="0"/>
          </a:p>
        </p:txBody>
      </p:sp>
      <p:sp>
        <p:nvSpPr>
          <p:cNvPr id="3" name="Content Placeholder 2"/>
          <p:cNvSpPr>
            <a:spLocks noGrp="1"/>
          </p:cNvSpPr>
          <p:nvPr>
            <p:ph idx="1"/>
          </p:nvPr>
        </p:nvSpPr>
        <p:spPr>
          <a:xfrm>
            <a:off x="677334" y="1536700"/>
            <a:ext cx="8596668" cy="5041899"/>
          </a:xfrm>
        </p:spPr>
        <p:txBody>
          <a:bodyPr>
            <a:normAutofit fontScale="92500" lnSpcReduction="10000"/>
          </a:bodyPr>
          <a:lstStyle/>
          <a:p>
            <a:r>
              <a:rPr lang="en-US" sz="2400" dirty="0" smtClean="0"/>
              <a:t>Please take out your Credit Cards Note taking guide.</a:t>
            </a:r>
          </a:p>
          <a:p>
            <a:r>
              <a:rPr lang="en-US" sz="2400" dirty="0" smtClean="0"/>
              <a:t>BOYS: you are X’s</a:t>
            </a:r>
          </a:p>
          <a:p>
            <a:r>
              <a:rPr lang="en-US" sz="2400" dirty="0" smtClean="0"/>
              <a:t>GIRLS: you are O’s</a:t>
            </a:r>
          </a:p>
          <a:p>
            <a:r>
              <a:rPr lang="en-US" sz="2400" b="1" dirty="0"/>
              <a:t>OBJ:  SWBAT define, examine, and determine the importance of developing a vision for the future and analyze various ways of making choices. </a:t>
            </a:r>
            <a:r>
              <a:rPr lang="en-US" sz="2400" b="1" dirty="0" smtClean="0">
                <a:solidFill>
                  <a:srgbClr val="FF0000"/>
                </a:solidFill>
              </a:rPr>
              <a:t>(SAME)</a:t>
            </a:r>
            <a:endParaRPr lang="en-US" sz="2400" b="1" dirty="0">
              <a:solidFill>
                <a:srgbClr val="FF0000"/>
              </a:solidFill>
            </a:endParaRPr>
          </a:p>
          <a:p>
            <a:endParaRPr lang="en-US" dirty="0" smtClean="0"/>
          </a:p>
          <a:p>
            <a:endParaRPr lang="en-US" dirty="0"/>
          </a:p>
          <a:p>
            <a:r>
              <a:rPr lang="en-US" sz="2400" dirty="0" smtClean="0"/>
              <a:t>HW#2 – </a:t>
            </a:r>
            <a:r>
              <a:rPr lang="en-US" sz="2400" dirty="0" smtClean="0">
                <a:solidFill>
                  <a:srgbClr val="0070C0"/>
                </a:solidFill>
              </a:rPr>
              <a:t>Listen to or read the lyrics to the song “We Shall Be Free” by Garth Brooks.  How does this compare to Martin Luther King’s “I Have a Dream” speech?  Include quotes from both passages while answering.  </a:t>
            </a:r>
          </a:p>
          <a:p>
            <a:r>
              <a:rPr lang="en-US" sz="2400" dirty="0" smtClean="0">
                <a:solidFill>
                  <a:srgbClr val="0070C0"/>
                </a:solidFill>
              </a:rPr>
              <a:t>Due on FEB 17</a:t>
            </a:r>
            <a:r>
              <a:rPr lang="en-US" sz="2400" baseline="30000" dirty="0" smtClean="0">
                <a:solidFill>
                  <a:srgbClr val="0070C0"/>
                </a:solidFill>
              </a:rPr>
              <a:t>th</a:t>
            </a:r>
            <a:r>
              <a:rPr lang="en-US" sz="2400" dirty="0" smtClean="0">
                <a:solidFill>
                  <a:srgbClr val="0070C0"/>
                </a:solidFill>
              </a:rPr>
              <a:t>!</a:t>
            </a:r>
            <a:endParaRPr lang="en-US" sz="2400" dirty="0">
              <a:solidFill>
                <a:srgbClr val="0070C0"/>
              </a:solidFill>
            </a:endParaRPr>
          </a:p>
        </p:txBody>
      </p:sp>
    </p:spTree>
    <p:extLst>
      <p:ext uri="{BB962C8B-B14F-4D97-AF65-F5344CB8AC3E}">
        <p14:creationId xmlns:p14="http://schemas.microsoft.com/office/powerpoint/2010/main" val="2664390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671320"/>
          </a:xfrm>
        </p:spPr>
        <p:txBody>
          <a:bodyPr>
            <a:normAutofit fontScale="90000"/>
          </a:bodyPr>
          <a:lstStyle/>
          <a:p>
            <a:r>
              <a:rPr lang="en-US" dirty="0" smtClean="0"/>
              <a:t>Do Now #36</a:t>
            </a:r>
            <a:br>
              <a:rPr lang="en-US" dirty="0" smtClean="0"/>
            </a:br>
            <a:r>
              <a:rPr lang="en-US" dirty="0" smtClean="0"/>
              <a:t>Please	pick up the papers and your folder from the center table.</a:t>
            </a:r>
            <a:endParaRPr lang="en-US" dirty="0"/>
          </a:p>
        </p:txBody>
      </p:sp>
      <p:sp>
        <p:nvSpPr>
          <p:cNvPr id="3" name="Content Placeholder 2"/>
          <p:cNvSpPr>
            <a:spLocks noGrp="1"/>
          </p:cNvSpPr>
          <p:nvPr>
            <p:ph idx="1"/>
          </p:nvPr>
        </p:nvSpPr>
        <p:spPr>
          <a:xfrm>
            <a:off x="677334" y="1798320"/>
            <a:ext cx="8596668" cy="5492723"/>
          </a:xfrm>
        </p:spPr>
        <p:txBody>
          <a:bodyPr>
            <a:normAutofit/>
          </a:bodyPr>
          <a:lstStyle/>
          <a:p>
            <a:r>
              <a:rPr lang="en-US" sz="2000" dirty="0" smtClean="0"/>
              <a:t>You have been given a set of pictures. Please go around the room, identifying the pictures.</a:t>
            </a:r>
          </a:p>
          <a:p>
            <a:r>
              <a:rPr lang="en-US" sz="2000" dirty="0" smtClean="0"/>
              <a:t>Please take out your packet of definitions.  You will need these to complete your notes.</a:t>
            </a:r>
          </a:p>
          <a:p>
            <a:endParaRPr lang="en-US" sz="2000" dirty="0"/>
          </a:p>
          <a:p>
            <a:r>
              <a:rPr lang="en-US" sz="2000" dirty="0" smtClean="0"/>
              <a:t>HW#2 </a:t>
            </a:r>
            <a:r>
              <a:rPr lang="en-US" sz="2000" dirty="0"/>
              <a:t>– </a:t>
            </a:r>
            <a:r>
              <a:rPr lang="en-US" sz="2000" dirty="0">
                <a:solidFill>
                  <a:srgbClr val="0070C0"/>
                </a:solidFill>
              </a:rPr>
              <a:t>Listen to or read the lyrics to the song “We Shall Be Free” by Garth Brooks.  How does this compare to Martin Luther King’s “I Have a Dream” speech?  Include quotes from both passages while answering.  </a:t>
            </a:r>
          </a:p>
          <a:p>
            <a:r>
              <a:rPr lang="en-US" sz="2000" dirty="0">
                <a:solidFill>
                  <a:srgbClr val="0070C0"/>
                </a:solidFill>
              </a:rPr>
              <a:t>Due </a:t>
            </a:r>
            <a:r>
              <a:rPr lang="en-US" sz="2000" dirty="0" smtClean="0">
                <a:solidFill>
                  <a:srgbClr val="0070C0"/>
                </a:solidFill>
              </a:rPr>
              <a:t>TODAY!</a:t>
            </a:r>
          </a:p>
          <a:p>
            <a:r>
              <a:rPr lang="en-US" sz="2000" dirty="0" smtClean="0">
                <a:solidFill>
                  <a:srgbClr val="0070C0"/>
                </a:solidFill>
              </a:rPr>
              <a:t>DON’T FORGET: YOUR MLK ESSAY IS DUE ON FRIDAY!!!!!!</a:t>
            </a:r>
            <a:endParaRPr lang="en-US" sz="2000" dirty="0">
              <a:solidFill>
                <a:srgbClr val="0070C0"/>
              </a:solidFill>
            </a:endParaRPr>
          </a:p>
          <a:p>
            <a:endParaRPr lang="en-US" dirty="0"/>
          </a:p>
        </p:txBody>
      </p:sp>
    </p:spTree>
    <p:extLst>
      <p:ext uri="{BB962C8B-B14F-4D97-AF65-F5344CB8AC3E}">
        <p14:creationId xmlns:p14="http://schemas.microsoft.com/office/powerpoint/2010/main" val="1651276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r>
              <a:rPr lang="en-US" dirty="0" smtClean="0"/>
              <a:t>Do Now #37</a:t>
            </a:r>
            <a:endParaRPr lang="en-US" dirty="0"/>
          </a:p>
        </p:txBody>
      </p:sp>
      <p:sp>
        <p:nvSpPr>
          <p:cNvPr id="3" name="Content Placeholder 2"/>
          <p:cNvSpPr>
            <a:spLocks noGrp="1"/>
          </p:cNvSpPr>
          <p:nvPr>
            <p:ph idx="1"/>
          </p:nvPr>
        </p:nvSpPr>
        <p:spPr>
          <a:xfrm>
            <a:off x="463974" y="660400"/>
            <a:ext cx="8596668" cy="5831840"/>
          </a:xfrm>
        </p:spPr>
        <p:txBody>
          <a:bodyPr>
            <a:normAutofit lnSpcReduction="10000"/>
          </a:bodyPr>
          <a:lstStyle/>
          <a:p>
            <a:r>
              <a:rPr lang="en-US" dirty="0"/>
              <a:t>T</a:t>
            </a:r>
            <a:r>
              <a:rPr lang="en-US" dirty="0" smtClean="0"/>
              <a:t>hink </a:t>
            </a:r>
            <a:r>
              <a:rPr lang="en-US" dirty="0"/>
              <a:t>about the last item </a:t>
            </a:r>
            <a:r>
              <a:rPr lang="en-US" dirty="0" smtClean="0"/>
              <a:t>you purchased.  Was it an impulse buy or did you comparison shop?</a:t>
            </a:r>
          </a:p>
          <a:p>
            <a:r>
              <a:rPr lang="en-US" dirty="0" smtClean="0"/>
              <a:t>Write these definitions down:  </a:t>
            </a:r>
          </a:p>
          <a:p>
            <a:r>
              <a:rPr lang="en-US" b="1" dirty="0" smtClean="0"/>
              <a:t>Impulse buying </a:t>
            </a:r>
            <a:r>
              <a:rPr lang="en-US" dirty="0" smtClean="0"/>
              <a:t>- Unplanned </a:t>
            </a:r>
            <a:r>
              <a:rPr lang="en-US" dirty="0"/>
              <a:t>buying, where little consideration of the product </a:t>
            </a:r>
            <a:r>
              <a:rPr lang="en-US" dirty="0" smtClean="0"/>
              <a:t>occurs; immediate gratification; “emotional </a:t>
            </a:r>
            <a:r>
              <a:rPr lang="en-US" dirty="0"/>
              <a:t>buying</a:t>
            </a:r>
            <a:r>
              <a:rPr lang="en-US" dirty="0" smtClean="0"/>
              <a:t>”</a:t>
            </a:r>
          </a:p>
          <a:p>
            <a:r>
              <a:rPr lang="en-US" b="1" dirty="0"/>
              <a:t>Comparison </a:t>
            </a:r>
            <a:r>
              <a:rPr lang="en-US" b="1" dirty="0" smtClean="0"/>
              <a:t>shopping </a:t>
            </a:r>
            <a:r>
              <a:rPr lang="en-US" dirty="0" smtClean="0"/>
              <a:t>– A careful </a:t>
            </a:r>
            <a:r>
              <a:rPr lang="en-US" dirty="0"/>
              <a:t>consideration and evaluation of the product’s features, price and </a:t>
            </a:r>
            <a:r>
              <a:rPr lang="en-US" dirty="0" smtClean="0"/>
              <a:t>quality; “rational buying”</a:t>
            </a:r>
          </a:p>
          <a:p>
            <a:r>
              <a:rPr lang="en-US" dirty="0" smtClean="0"/>
              <a:t>OBJ: SWBAT</a:t>
            </a:r>
            <a:endParaRPr lang="en-US" dirty="0"/>
          </a:p>
          <a:p>
            <a:r>
              <a:rPr lang="en-US" dirty="0"/>
              <a:t> Identify the benefits of comparison </a:t>
            </a:r>
            <a:r>
              <a:rPr lang="en-US" dirty="0" smtClean="0"/>
              <a:t>shopping   </a:t>
            </a:r>
            <a:r>
              <a:rPr lang="en-US" dirty="0"/>
              <a:t>Explore product features that should be considered before making spending </a:t>
            </a:r>
            <a:r>
              <a:rPr lang="en-US" dirty="0" smtClean="0"/>
              <a:t>decisions   </a:t>
            </a:r>
            <a:r>
              <a:rPr lang="en-US" dirty="0"/>
              <a:t>Apply consumer shopping </a:t>
            </a:r>
            <a:r>
              <a:rPr lang="en-US" dirty="0" smtClean="0"/>
              <a:t>skills</a:t>
            </a:r>
          </a:p>
          <a:p>
            <a:endParaRPr lang="en-US" dirty="0"/>
          </a:p>
          <a:p>
            <a:endParaRPr lang="en-US" dirty="0" smtClean="0"/>
          </a:p>
          <a:p>
            <a:r>
              <a:rPr lang="en-US" sz="2800" dirty="0" smtClean="0"/>
              <a:t>HW – For your parents:  Budgeting worksheet…….you have two classes to get this completed</a:t>
            </a:r>
            <a:endParaRPr lang="en-US" sz="2800" dirty="0"/>
          </a:p>
        </p:txBody>
      </p:sp>
    </p:spTree>
    <p:extLst>
      <p:ext uri="{BB962C8B-B14F-4D97-AF65-F5344CB8AC3E}">
        <p14:creationId xmlns:p14="http://schemas.microsoft.com/office/powerpoint/2010/main" val="35803460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831" y="0"/>
            <a:ext cx="8596668" cy="1320800"/>
          </a:xfrm>
        </p:spPr>
        <p:txBody>
          <a:bodyPr/>
          <a:lstStyle/>
          <a:p>
            <a:r>
              <a:rPr lang="en-US" dirty="0" smtClean="0"/>
              <a:t>Miss Terry’s Spending Habits</a:t>
            </a:r>
            <a:endParaRPr lang="en-US" dirty="0"/>
          </a:p>
        </p:txBody>
      </p:sp>
      <p:sp>
        <p:nvSpPr>
          <p:cNvPr id="4" name="Text Placeholder 3"/>
          <p:cNvSpPr>
            <a:spLocks noGrp="1"/>
          </p:cNvSpPr>
          <p:nvPr>
            <p:ph type="body" idx="1"/>
          </p:nvPr>
        </p:nvSpPr>
        <p:spPr>
          <a:xfrm rot="20457816">
            <a:off x="453128" y="1134009"/>
            <a:ext cx="4185623" cy="576262"/>
          </a:xfrm>
        </p:spPr>
        <p:txBody>
          <a:bodyPr/>
          <a:lstStyle/>
          <a:p>
            <a:r>
              <a:rPr lang="en-US" dirty="0" smtClean="0"/>
              <a:t>Impulse Buy</a:t>
            </a:r>
            <a:endParaRPr lang="en-US" dirty="0"/>
          </a:p>
        </p:txBody>
      </p:sp>
      <p:pic>
        <p:nvPicPr>
          <p:cNvPr id="9" name="Content Placeholder 8"/>
          <p:cNvPicPr>
            <a:picLocks noGrp="1" noChangeAspect="1"/>
          </p:cNvPicPr>
          <p:nvPr>
            <p:ph sz="half" idx="2"/>
          </p:nvPr>
        </p:nvPicPr>
        <p:blipFill>
          <a:blip r:embed="rId2"/>
          <a:stretch>
            <a:fillRect/>
          </a:stretch>
        </p:blipFill>
        <p:spPr>
          <a:xfrm>
            <a:off x="683976" y="2111493"/>
            <a:ext cx="2531744" cy="1582340"/>
          </a:xfrm>
          <a:prstGeom prst="rect">
            <a:avLst/>
          </a:prstGeom>
        </p:spPr>
      </p:pic>
      <p:sp>
        <p:nvSpPr>
          <p:cNvPr id="6" name="Text Placeholder 5"/>
          <p:cNvSpPr>
            <a:spLocks noGrp="1"/>
          </p:cNvSpPr>
          <p:nvPr>
            <p:ph type="body" sz="quarter" idx="3"/>
          </p:nvPr>
        </p:nvSpPr>
        <p:spPr>
          <a:xfrm rot="20382363">
            <a:off x="6303254" y="1134010"/>
            <a:ext cx="4185618" cy="576262"/>
          </a:xfrm>
        </p:spPr>
        <p:txBody>
          <a:bodyPr/>
          <a:lstStyle/>
          <a:p>
            <a:r>
              <a:rPr lang="en-US" dirty="0" smtClean="0"/>
              <a:t>Comparison Shop</a:t>
            </a:r>
            <a:endParaRPr lang="en-US" dirty="0"/>
          </a:p>
        </p:txBody>
      </p:sp>
      <p:pic>
        <p:nvPicPr>
          <p:cNvPr id="8" name="Content Placeholder 7"/>
          <p:cNvPicPr>
            <a:picLocks noGrp="1" noChangeAspect="1"/>
          </p:cNvPicPr>
          <p:nvPr>
            <p:ph sz="quarter" idx="4"/>
          </p:nvPr>
        </p:nvPicPr>
        <p:blipFill>
          <a:blip r:embed="rId3"/>
          <a:stretch>
            <a:fillRect/>
          </a:stretch>
        </p:blipFill>
        <p:spPr>
          <a:xfrm>
            <a:off x="6099161" y="2506662"/>
            <a:ext cx="2957238" cy="2087293"/>
          </a:xfrm>
          <a:prstGeom prst="rect">
            <a:avLst/>
          </a:prstGeom>
        </p:spPr>
      </p:pic>
      <p:pic>
        <p:nvPicPr>
          <p:cNvPr id="10" name="Picture 9"/>
          <p:cNvPicPr>
            <a:picLocks noChangeAspect="1"/>
          </p:cNvPicPr>
          <p:nvPr/>
        </p:nvPicPr>
        <p:blipFill>
          <a:blip r:embed="rId4"/>
          <a:stretch>
            <a:fillRect/>
          </a:stretch>
        </p:blipFill>
        <p:spPr>
          <a:xfrm>
            <a:off x="8655741" y="1912063"/>
            <a:ext cx="3048000" cy="1981200"/>
          </a:xfrm>
          <a:prstGeom prst="rect">
            <a:avLst/>
          </a:prstGeom>
        </p:spPr>
      </p:pic>
      <p:pic>
        <p:nvPicPr>
          <p:cNvPr id="11" name="Picture 10"/>
          <p:cNvPicPr>
            <a:picLocks noChangeAspect="1"/>
          </p:cNvPicPr>
          <p:nvPr/>
        </p:nvPicPr>
        <p:blipFill>
          <a:blip r:embed="rId5"/>
          <a:stretch>
            <a:fillRect/>
          </a:stretch>
        </p:blipFill>
        <p:spPr>
          <a:xfrm>
            <a:off x="7810769" y="4296846"/>
            <a:ext cx="3349207" cy="2166937"/>
          </a:xfrm>
          <a:prstGeom prst="rect">
            <a:avLst/>
          </a:prstGeom>
        </p:spPr>
      </p:pic>
      <p:pic>
        <p:nvPicPr>
          <p:cNvPr id="12" name="Picture 11"/>
          <p:cNvPicPr>
            <a:picLocks noChangeAspect="1"/>
          </p:cNvPicPr>
          <p:nvPr/>
        </p:nvPicPr>
        <p:blipFill>
          <a:blip r:embed="rId6"/>
          <a:stretch>
            <a:fillRect/>
          </a:stretch>
        </p:blipFill>
        <p:spPr>
          <a:xfrm rot="20411348">
            <a:off x="286127" y="4189690"/>
            <a:ext cx="2381250" cy="2381250"/>
          </a:xfrm>
          <a:prstGeom prst="rect">
            <a:avLst/>
          </a:prstGeom>
        </p:spPr>
      </p:pic>
      <p:pic>
        <p:nvPicPr>
          <p:cNvPr id="13" name="Picture 12"/>
          <p:cNvPicPr>
            <a:picLocks noChangeAspect="1"/>
          </p:cNvPicPr>
          <p:nvPr/>
        </p:nvPicPr>
        <p:blipFill>
          <a:blip r:embed="rId7"/>
          <a:stretch>
            <a:fillRect/>
          </a:stretch>
        </p:blipFill>
        <p:spPr>
          <a:xfrm>
            <a:off x="2160579" y="3722417"/>
            <a:ext cx="2628900" cy="1743075"/>
          </a:xfrm>
          <a:prstGeom prst="rect">
            <a:avLst/>
          </a:prstGeom>
        </p:spPr>
      </p:pic>
    </p:spTree>
    <p:extLst>
      <p:ext uri="{BB962C8B-B14F-4D97-AF65-F5344CB8AC3E}">
        <p14:creationId xmlns:p14="http://schemas.microsoft.com/office/powerpoint/2010/main" val="24750143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508" y="0"/>
            <a:ext cx="8596668" cy="1793240"/>
          </a:xfrm>
        </p:spPr>
        <p:txBody>
          <a:bodyPr>
            <a:normAutofit/>
          </a:bodyPr>
          <a:lstStyle/>
          <a:p>
            <a:pPr algn="ctr"/>
            <a:r>
              <a:rPr lang="en-US" sz="4800" dirty="0" smtClean="0">
                <a:solidFill>
                  <a:schemeClr val="accent5">
                    <a:lumMod val="75000"/>
                  </a:schemeClr>
                </a:solidFill>
                <a:latin typeface="Bauhaus 93" panose="04030905020B02020C02" pitchFamily="82" charset="0"/>
              </a:rPr>
              <a:t>ARE YOU READY FOR YOUR NEW LIFE?</a:t>
            </a:r>
            <a:endParaRPr lang="en-US" sz="4800" dirty="0">
              <a:solidFill>
                <a:schemeClr val="accent5">
                  <a:lumMod val="75000"/>
                </a:schemeClr>
              </a:solidFill>
              <a:latin typeface="Bauhaus 93" panose="04030905020B02020C02" pitchFamily="82" charset="0"/>
            </a:endParaRPr>
          </a:p>
        </p:txBody>
      </p:sp>
      <p:pic>
        <p:nvPicPr>
          <p:cNvPr id="9" name="Content Placeholder 8"/>
          <p:cNvPicPr>
            <a:picLocks noGrp="1" noChangeAspect="1"/>
          </p:cNvPicPr>
          <p:nvPr>
            <p:ph idx="1"/>
          </p:nvPr>
        </p:nvPicPr>
        <p:blipFill>
          <a:blip r:embed="rId2"/>
          <a:stretch>
            <a:fillRect/>
          </a:stretch>
        </p:blipFill>
        <p:spPr>
          <a:xfrm>
            <a:off x="247705" y="1584960"/>
            <a:ext cx="3607498" cy="2292985"/>
          </a:xfrm>
          <a:prstGeom prst="rect">
            <a:avLst/>
          </a:prstGeom>
        </p:spPr>
      </p:pic>
      <p:sp>
        <p:nvSpPr>
          <p:cNvPr id="10" name="Rectangle 9"/>
          <p:cNvSpPr/>
          <p:nvPr/>
        </p:nvSpPr>
        <p:spPr>
          <a:xfrm>
            <a:off x="533400" y="3877945"/>
            <a:ext cx="5077096"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DO I HAVE KIDS?</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1" name="Picture 10"/>
          <p:cNvPicPr>
            <a:picLocks noChangeAspect="1"/>
          </p:cNvPicPr>
          <p:nvPr/>
        </p:nvPicPr>
        <p:blipFill>
          <a:blip r:embed="rId3"/>
          <a:stretch>
            <a:fillRect/>
          </a:stretch>
        </p:blipFill>
        <p:spPr>
          <a:xfrm>
            <a:off x="8907534" y="0"/>
            <a:ext cx="2548890" cy="2548890"/>
          </a:xfrm>
          <a:prstGeom prst="rect">
            <a:avLst/>
          </a:prstGeom>
        </p:spPr>
      </p:pic>
      <p:pic>
        <p:nvPicPr>
          <p:cNvPr id="12" name="Picture 11"/>
          <p:cNvPicPr>
            <a:picLocks noChangeAspect="1"/>
          </p:cNvPicPr>
          <p:nvPr/>
        </p:nvPicPr>
        <p:blipFill>
          <a:blip r:embed="rId4"/>
          <a:stretch>
            <a:fillRect/>
          </a:stretch>
        </p:blipFill>
        <p:spPr>
          <a:xfrm>
            <a:off x="5754430" y="1390014"/>
            <a:ext cx="2764730" cy="3815327"/>
          </a:xfrm>
          <a:prstGeom prst="rect">
            <a:avLst/>
          </a:prstGeom>
        </p:spPr>
      </p:pic>
      <p:sp>
        <p:nvSpPr>
          <p:cNvPr id="13" name="Rectangle 12"/>
          <p:cNvSpPr/>
          <p:nvPr/>
        </p:nvSpPr>
        <p:spPr>
          <a:xfrm>
            <a:off x="5077096" y="5301646"/>
            <a:ext cx="4886274"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 I MARRIED?</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15405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
            <a:ext cx="4412636" cy="6700344"/>
          </a:xfrm>
        </p:spPr>
        <p:txBody>
          <a:bodyPr>
            <a:normAutofit/>
          </a:bodyPr>
          <a:lstStyle/>
          <a:p>
            <a:pPr marL="0" indent="0" algn="ctr">
              <a:buNone/>
            </a:pPr>
            <a:r>
              <a:rPr lang="en-US" sz="3600" b="1" dirty="0"/>
              <a:t>Warning</a:t>
            </a:r>
            <a:r>
              <a:rPr lang="en-US" sz="3600" b="1" dirty="0" smtClean="0"/>
              <a:t>!!!!!</a:t>
            </a:r>
          </a:p>
          <a:p>
            <a:pPr marL="0" indent="0" algn="ctr">
              <a:buNone/>
            </a:pPr>
            <a:endParaRPr lang="en-US" sz="3600" dirty="0"/>
          </a:p>
          <a:p>
            <a:pPr marL="0" indent="0" algn="ctr">
              <a:buNone/>
            </a:pPr>
            <a:r>
              <a:rPr lang="en-US" sz="3600" b="1" i="1" dirty="0"/>
              <a:t>You should have a </a:t>
            </a:r>
            <a:endParaRPr lang="en-US" sz="3600" dirty="0"/>
          </a:p>
          <a:p>
            <a:pPr marL="0" indent="0" algn="ctr">
              <a:buNone/>
            </a:pPr>
            <a:r>
              <a:rPr lang="en-US" sz="3600" b="1" i="1" dirty="0"/>
              <a:t>__________</a:t>
            </a:r>
            <a:endParaRPr lang="en-US" sz="3600" dirty="0"/>
          </a:p>
          <a:p>
            <a:pPr marL="0" indent="0" algn="ctr">
              <a:buNone/>
            </a:pPr>
            <a:r>
              <a:rPr lang="en-US" sz="3600" b="1" i="1" dirty="0"/>
              <a:t>t</a:t>
            </a:r>
            <a:r>
              <a:rPr lang="en-US" sz="3600" b="1" i="1" dirty="0" smtClean="0"/>
              <a:t>o </a:t>
            </a:r>
            <a:r>
              <a:rPr lang="en-US" sz="3600" b="1" i="1" dirty="0"/>
              <a:t>be on track to pass this class</a:t>
            </a:r>
            <a:r>
              <a:rPr lang="en-US" sz="3600" b="1" i="1" dirty="0" smtClean="0"/>
              <a:t>.</a:t>
            </a:r>
          </a:p>
          <a:p>
            <a:pPr marL="0" indent="0" algn="ctr">
              <a:buNone/>
            </a:pPr>
            <a:endParaRPr lang="en-US" sz="3600" dirty="0"/>
          </a:p>
          <a:p>
            <a:pPr marL="0" indent="0" algn="ctr">
              <a:buNone/>
            </a:pPr>
            <a:r>
              <a:rPr lang="en-US" sz="3600" b="1" i="1" dirty="0"/>
              <a:t>Please do the work to improve your grade!!!!</a:t>
            </a:r>
            <a:endParaRPr lang="en-US" sz="3600" dirty="0"/>
          </a:p>
          <a:p>
            <a:endParaRPr lang="en-US" dirty="0"/>
          </a:p>
        </p:txBody>
      </p:sp>
      <p:sp>
        <p:nvSpPr>
          <p:cNvPr id="4" name="Content Placeholder 3"/>
          <p:cNvSpPr>
            <a:spLocks noGrp="1"/>
          </p:cNvSpPr>
          <p:nvPr>
            <p:ph sz="half" idx="2"/>
          </p:nvPr>
        </p:nvSpPr>
        <p:spPr>
          <a:xfrm>
            <a:off x="5089970" y="1"/>
            <a:ext cx="4716182" cy="6700344"/>
          </a:xfrm>
        </p:spPr>
        <p:txBody>
          <a:bodyPr>
            <a:normAutofit/>
          </a:bodyPr>
          <a:lstStyle/>
          <a:p>
            <a:pPr marL="0" indent="0" algn="ctr">
              <a:buNone/>
            </a:pPr>
            <a:r>
              <a:rPr lang="en-US" sz="3600" b="1" dirty="0"/>
              <a:t>Warning</a:t>
            </a:r>
            <a:r>
              <a:rPr lang="en-US" sz="3600" b="1" dirty="0" smtClean="0"/>
              <a:t>!!!!!</a:t>
            </a:r>
          </a:p>
          <a:p>
            <a:pPr marL="0" indent="0" algn="ctr">
              <a:buNone/>
            </a:pPr>
            <a:endParaRPr lang="en-US" sz="3600" dirty="0"/>
          </a:p>
          <a:p>
            <a:pPr marL="0" indent="0" algn="ctr">
              <a:buNone/>
            </a:pPr>
            <a:r>
              <a:rPr lang="en-US" sz="3600" b="1" i="1" dirty="0"/>
              <a:t>You should have a </a:t>
            </a:r>
            <a:endParaRPr lang="en-US" sz="3600" dirty="0"/>
          </a:p>
          <a:p>
            <a:pPr marL="0" indent="0" algn="ctr">
              <a:buNone/>
            </a:pPr>
            <a:r>
              <a:rPr lang="en-US" sz="3600" b="1" i="1" dirty="0" smtClean="0"/>
              <a:t>__________</a:t>
            </a:r>
            <a:endParaRPr lang="en-US" sz="3600" dirty="0" smtClean="0"/>
          </a:p>
          <a:p>
            <a:pPr marL="0" indent="0" algn="ctr">
              <a:buNone/>
            </a:pPr>
            <a:r>
              <a:rPr lang="en-US" sz="3600" b="1" i="1" dirty="0"/>
              <a:t>t</a:t>
            </a:r>
            <a:r>
              <a:rPr lang="en-US" sz="3600" b="1" i="1" dirty="0" smtClean="0"/>
              <a:t>o be on track to pass this class.</a:t>
            </a:r>
          </a:p>
          <a:p>
            <a:pPr marL="0" indent="0" algn="ctr">
              <a:buNone/>
            </a:pPr>
            <a:endParaRPr lang="en-US" sz="3600" dirty="0" smtClean="0"/>
          </a:p>
          <a:p>
            <a:pPr marL="0" indent="0" algn="ctr">
              <a:buNone/>
            </a:pPr>
            <a:r>
              <a:rPr lang="en-US" sz="3600" b="1" i="1" dirty="0" smtClean="0"/>
              <a:t>Please </a:t>
            </a:r>
            <a:r>
              <a:rPr lang="en-US" sz="3600" b="1" i="1" dirty="0"/>
              <a:t>do the work to improve your grade!!!!</a:t>
            </a:r>
            <a:endParaRPr lang="en-US" sz="3600" dirty="0"/>
          </a:p>
          <a:p>
            <a:pPr algn="ctr"/>
            <a:endParaRPr lang="en-US" dirty="0"/>
          </a:p>
        </p:txBody>
      </p:sp>
    </p:spTree>
    <p:extLst>
      <p:ext uri="{BB962C8B-B14F-4D97-AF65-F5344CB8AC3E}">
        <p14:creationId xmlns:p14="http://schemas.microsoft.com/office/powerpoint/2010/main" val="8083665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4000"/>
              <a:t>    Decision Making </a:t>
            </a:r>
            <a:br>
              <a:rPr lang="en-US" altLang="en-US" sz="4000"/>
            </a:br>
            <a:r>
              <a:rPr lang="en-US" altLang="en-US" sz="4000"/>
              <a:t>    Process</a:t>
            </a:r>
          </a:p>
        </p:txBody>
      </p:sp>
      <p:sp>
        <p:nvSpPr>
          <p:cNvPr id="9219" name="Rectangle 3"/>
          <p:cNvSpPr>
            <a:spLocks noGrp="1" noChangeArrowheads="1"/>
          </p:cNvSpPr>
          <p:nvPr>
            <p:ph type="body" idx="1"/>
          </p:nvPr>
        </p:nvSpPr>
        <p:spPr/>
        <p:txBody>
          <a:bodyPr/>
          <a:lstStyle/>
          <a:p>
            <a:pPr eaLnBrk="1" hangingPunct="1"/>
            <a:r>
              <a:rPr lang="en-US" altLang="en-US" smtClean="0"/>
              <a:t>It guides individuals to think through all components of making a good decision</a:t>
            </a:r>
          </a:p>
          <a:p>
            <a:pPr eaLnBrk="1" hangingPunct="1"/>
            <a:r>
              <a:rPr lang="en-US" altLang="en-US" smtClean="0"/>
              <a:t>STEPS:</a:t>
            </a:r>
          </a:p>
          <a:p>
            <a:pPr lvl="1" eaLnBrk="1" hangingPunct="1">
              <a:buFontTx/>
              <a:buNone/>
            </a:pPr>
            <a:r>
              <a:rPr lang="en-US" altLang="en-US" smtClean="0"/>
              <a:t>1. Identify the problem</a:t>
            </a:r>
          </a:p>
          <a:p>
            <a:pPr lvl="1" eaLnBrk="1" hangingPunct="1">
              <a:buFontTx/>
              <a:buNone/>
            </a:pPr>
            <a:r>
              <a:rPr lang="en-US" altLang="en-US" smtClean="0"/>
              <a:t>2. List alternatives</a:t>
            </a:r>
          </a:p>
          <a:p>
            <a:pPr lvl="1" eaLnBrk="1" hangingPunct="1">
              <a:buFontTx/>
              <a:buNone/>
            </a:pPr>
            <a:r>
              <a:rPr lang="en-US" altLang="en-US" smtClean="0"/>
              <a:t>3. State your Criteria</a:t>
            </a:r>
          </a:p>
          <a:p>
            <a:pPr lvl="1" eaLnBrk="1" hangingPunct="1">
              <a:buFontTx/>
              <a:buNone/>
            </a:pPr>
            <a:r>
              <a:rPr lang="en-US" altLang="en-US" smtClean="0"/>
              <a:t>4. Evaluate your Alternatives</a:t>
            </a:r>
          </a:p>
          <a:p>
            <a:pPr lvl="1" eaLnBrk="1" hangingPunct="1">
              <a:buFontTx/>
              <a:buNone/>
            </a:pPr>
            <a:r>
              <a:rPr lang="en-US" altLang="en-US" smtClean="0"/>
              <a:t>5. Make a decision and evaluate the results</a:t>
            </a:r>
            <a:r>
              <a:rPr lang="en-US" altLang="en-US" b="1" smtClean="0"/>
              <a:t>.</a:t>
            </a:r>
          </a:p>
        </p:txBody>
      </p:sp>
      <p:grpSp>
        <p:nvGrpSpPr>
          <p:cNvPr id="12292" name="Group 7"/>
          <p:cNvGrpSpPr>
            <a:grpSpLocks noChangeAspect="1"/>
          </p:cNvGrpSpPr>
          <p:nvPr/>
        </p:nvGrpSpPr>
        <p:grpSpPr bwMode="auto">
          <a:xfrm>
            <a:off x="6629400" y="3276600"/>
            <a:ext cx="2667000" cy="2293938"/>
            <a:chOff x="3456" y="2544"/>
            <a:chExt cx="1248" cy="1073"/>
          </a:xfrm>
        </p:grpSpPr>
        <p:sp>
          <p:nvSpPr>
            <p:cNvPr id="12293" name="AutoShape 6"/>
            <p:cNvSpPr>
              <a:spLocks noChangeAspect="1" noChangeArrowheads="1" noTextEdit="1"/>
            </p:cNvSpPr>
            <p:nvPr/>
          </p:nvSpPr>
          <p:spPr bwMode="auto">
            <a:xfrm>
              <a:off x="3456" y="2544"/>
              <a:ext cx="1248"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 name="Freeform 8"/>
            <p:cNvSpPr>
              <a:spLocks/>
            </p:cNvSpPr>
            <p:nvPr/>
          </p:nvSpPr>
          <p:spPr bwMode="auto">
            <a:xfrm>
              <a:off x="4096" y="3007"/>
              <a:ext cx="608" cy="610"/>
            </a:xfrm>
            <a:custGeom>
              <a:avLst/>
              <a:gdLst>
                <a:gd name="T0" fmla="*/ 608 w 608"/>
                <a:gd name="T1" fmla="*/ 610 h 610"/>
                <a:gd name="T2" fmla="*/ 608 w 608"/>
                <a:gd name="T3" fmla="*/ 0 h 610"/>
                <a:gd name="T4" fmla="*/ 404 w 608"/>
                <a:gd name="T5" fmla="*/ 0 h 610"/>
                <a:gd name="T6" fmla="*/ 404 w 608"/>
                <a:gd name="T7" fmla="*/ 204 h 610"/>
                <a:gd name="T8" fmla="*/ 202 w 608"/>
                <a:gd name="T9" fmla="*/ 204 h 610"/>
                <a:gd name="T10" fmla="*/ 202 w 608"/>
                <a:gd name="T11" fmla="*/ 406 h 610"/>
                <a:gd name="T12" fmla="*/ 0 w 608"/>
                <a:gd name="T13" fmla="*/ 406 h 610"/>
                <a:gd name="T14" fmla="*/ 0 w 608"/>
                <a:gd name="T15" fmla="*/ 610 h 610"/>
                <a:gd name="T16" fmla="*/ 608 w 608"/>
                <a:gd name="T17" fmla="*/ 610 h 6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8"/>
                <a:gd name="T28" fmla="*/ 0 h 610"/>
                <a:gd name="T29" fmla="*/ 608 w 608"/>
                <a:gd name="T30" fmla="*/ 610 h 6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8" h="610">
                  <a:moveTo>
                    <a:pt x="608" y="610"/>
                  </a:moveTo>
                  <a:lnTo>
                    <a:pt x="608" y="0"/>
                  </a:lnTo>
                  <a:lnTo>
                    <a:pt x="404" y="0"/>
                  </a:lnTo>
                  <a:lnTo>
                    <a:pt x="404" y="204"/>
                  </a:lnTo>
                  <a:lnTo>
                    <a:pt x="202" y="204"/>
                  </a:lnTo>
                  <a:lnTo>
                    <a:pt x="202" y="406"/>
                  </a:lnTo>
                  <a:lnTo>
                    <a:pt x="0" y="406"/>
                  </a:lnTo>
                  <a:lnTo>
                    <a:pt x="0" y="610"/>
                  </a:lnTo>
                  <a:lnTo>
                    <a:pt x="608" y="610"/>
                  </a:lnTo>
                  <a:close/>
                </a:path>
              </a:pathLst>
            </a:custGeom>
            <a:solidFill>
              <a:schemeClr val="accent2"/>
            </a:solidFill>
            <a:ln w="9525">
              <a:solidFill>
                <a:schemeClr val="tx1"/>
              </a:solidFill>
              <a:round/>
              <a:headEnd/>
              <a:tailEnd/>
            </a:ln>
          </p:spPr>
          <p:txBody>
            <a:bodyPr/>
            <a:lstStyle/>
            <a:p>
              <a:endParaRPr lang="en-US"/>
            </a:p>
          </p:txBody>
        </p:sp>
        <p:sp>
          <p:nvSpPr>
            <p:cNvPr id="12295" name="Freeform 9"/>
            <p:cNvSpPr>
              <a:spLocks/>
            </p:cNvSpPr>
            <p:nvPr/>
          </p:nvSpPr>
          <p:spPr bwMode="auto">
            <a:xfrm>
              <a:off x="3462" y="2544"/>
              <a:ext cx="1001" cy="625"/>
            </a:xfrm>
            <a:custGeom>
              <a:avLst/>
              <a:gdLst>
                <a:gd name="T0" fmla="*/ 989 w 1001"/>
                <a:gd name="T1" fmla="*/ 470 h 625"/>
                <a:gd name="T2" fmla="*/ 944 w 1001"/>
                <a:gd name="T3" fmla="*/ 501 h 625"/>
                <a:gd name="T4" fmla="*/ 873 w 1001"/>
                <a:gd name="T5" fmla="*/ 422 h 625"/>
                <a:gd name="T6" fmla="*/ 765 w 1001"/>
                <a:gd name="T7" fmla="*/ 305 h 625"/>
                <a:gd name="T8" fmla="*/ 688 w 1001"/>
                <a:gd name="T9" fmla="*/ 225 h 625"/>
                <a:gd name="T10" fmla="*/ 643 w 1001"/>
                <a:gd name="T11" fmla="*/ 234 h 625"/>
                <a:gd name="T12" fmla="*/ 580 w 1001"/>
                <a:gd name="T13" fmla="*/ 238 h 625"/>
                <a:gd name="T14" fmla="*/ 582 w 1001"/>
                <a:gd name="T15" fmla="*/ 179 h 625"/>
                <a:gd name="T16" fmla="*/ 627 w 1001"/>
                <a:gd name="T17" fmla="*/ 173 h 625"/>
                <a:gd name="T18" fmla="*/ 687 w 1001"/>
                <a:gd name="T19" fmla="*/ 126 h 625"/>
                <a:gd name="T20" fmla="*/ 683 w 1001"/>
                <a:gd name="T21" fmla="*/ 65 h 625"/>
                <a:gd name="T22" fmla="*/ 655 w 1001"/>
                <a:gd name="T23" fmla="*/ 106 h 625"/>
                <a:gd name="T24" fmla="*/ 601 w 1001"/>
                <a:gd name="T25" fmla="*/ 116 h 625"/>
                <a:gd name="T26" fmla="*/ 578 w 1001"/>
                <a:gd name="T27" fmla="*/ 106 h 625"/>
                <a:gd name="T28" fmla="*/ 547 w 1001"/>
                <a:gd name="T29" fmla="*/ 101 h 625"/>
                <a:gd name="T30" fmla="*/ 515 w 1001"/>
                <a:gd name="T31" fmla="*/ 78 h 625"/>
                <a:gd name="T32" fmla="*/ 529 w 1001"/>
                <a:gd name="T33" fmla="*/ 60 h 625"/>
                <a:gd name="T34" fmla="*/ 515 w 1001"/>
                <a:gd name="T35" fmla="*/ 58 h 625"/>
                <a:gd name="T36" fmla="*/ 490 w 1001"/>
                <a:gd name="T37" fmla="*/ 10 h 625"/>
                <a:gd name="T38" fmla="*/ 435 w 1001"/>
                <a:gd name="T39" fmla="*/ 5 h 625"/>
                <a:gd name="T40" fmla="*/ 401 w 1001"/>
                <a:gd name="T41" fmla="*/ 47 h 625"/>
                <a:gd name="T42" fmla="*/ 389 w 1001"/>
                <a:gd name="T43" fmla="*/ 98 h 625"/>
                <a:gd name="T44" fmla="*/ 349 w 1001"/>
                <a:gd name="T45" fmla="*/ 103 h 625"/>
                <a:gd name="T46" fmla="*/ 300 w 1001"/>
                <a:gd name="T47" fmla="*/ 102 h 625"/>
                <a:gd name="T48" fmla="*/ 229 w 1001"/>
                <a:gd name="T49" fmla="*/ 139 h 625"/>
                <a:gd name="T50" fmla="*/ 209 w 1001"/>
                <a:gd name="T51" fmla="*/ 213 h 625"/>
                <a:gd name="T52" fmla="*/ 242 w 1001"/>
                <a:gd name="T53" fmla="*/ 180 h 625"/>
                <a:gd name="T54" fmla="*/ 294 w 1001"/>
                <a:gd name="T55" fmla="*/ 160 h 625"/>
                <a:gd name="T56" fmla="*/ 326 w 1001"/>
                <a:gd name="T57" fmla="*/ 178 h 625"/>
                <a:gd name="T58" fmla="*/ 344 w 1001"/>
                <a:gd name="T59" fmla="*/ 314 h 625"/>
                <a:gd name="T60" fmla="*/ 350 w 1001"/>
                <a:gd name="T61" fmla="*/ 360 h 625"/>
                <a:gd name="T62" fmla="*/ 323 w 1001"/>
                <a:gd name="T63" fmla="*/ 385 h 625"/>
                <a:gd name="T64" fmla="*/ 276 w 1001"/>
                <a:gd name="T65" fmla="*/ 395 h 625"/>
                <a:gd name="T66" fmla="*/ 178 w 1001"/>
                <a:gd name="T67" fmla="*/ 392 h 625"/>
                <a:gd name="T68" fmla="*/ 76 w 1001"/>
                <a:gd name="T69" fmla="*/ 399 h 625"/>
                <a:gd name="T70" fmla="*/ 3 w 1001"/>
                <a:gd name="T71" fmla="*/ 472 h 625"/>
                <a:gd name="T72" fmla="*/ 4 w 1001"/>
                <a:gd name="T73" fmla="*/ 607 h 625"/>
                <a:gd name="T74" fmla="*/ 23 w 1001"/>
                <a:gd name="T75" fmla="*/ 591 h 625"/>
                <a:gd name="T76" fmla="*/ 85 w 1001"/>
                <a:gd name="T77" fmla="*/ 565 h 625"/>
                <a:gd name="T78" fmla="*/ 235 w 1001"/>
                <a:gd name="T79" fmla="*/ 586 h 625"/>
                <a:gd name="T80" fmla="*/ 376 w 1001"/>
                <a:gd name="T81" fmla="*/ 602 h 625"/>
                <a:gd name="T82" fmla="*/ 428 w 1001"/>
                <a:gd name="T83" fmla="*/ 583 h 625"/>
                <a:gd name="T84" fmla="*/ 496 w 1001"/>
                <a:gd name="T85" fmla="*/ 482 h 625"/>
                <a:gd name="T86" fmla="*/ 547 w 1001"/>
                <a:gd name="T87" fmla="*/ 456 h 625"/>
                <a:gd name="T88" fmla="*/ 583 w 1001"/>
                <a:gd name="T89" fmla="*/ 452 h 625"/>
                <a:gd name="T90" fmla="*/ 621 w 1001"/>
                <a:gd name="T91" fmla="*/ 450 h 625"/>
                <a:gd name="T92" fmla="*/ 669 w 1001"/>
                <a:gd name="T93" fmla="*/ 484 h 625"/>
                <a:gd name="T94" fmla="*/ 746 w 1001"/>
                <a:gd name="T95" fmla="*/ 550 h 625"/>
                <a:gd name="T96" fmla="*/ 828 w 1001"/>
                <a:gd name="T97" fmla="*/ 606 h 625"/>
                <a:gd name="T98" fmla="*/ 915 w 1001"/>
                <a:gd name="T99" fmla="*/ 587 h 625"/>
                <a:gd name="T100" fmla="*/ 981 w 1001"/>
                <a:gd name="T101" fmla="*/ 510 h 625"/>
                <a:gd name="T102" fmla="*/ 1001 w 1001"/>
                <a:gd name="T103" fmla="*/ 472 h 6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1"/>
                <a:gd name="T157" fmla="*/ 0 h 625"/>
                <a:gd name="T158" fmla="*/ 1001 w 1001"/>
                <a:gd name="T159" fmla="*/ 625 h 6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1" h="625">
                  <a:moveTo>
                    <a:pt x="1001" y="472"/>
                  </a:moveTo>
                  <a:lnTo>
                    <a:pt x="999" y="470"/>
                  </a:lnTo>
                  <a:lnTo>
                    <a:pt x="996" y="468"/>
                  </a:lnTo>
                  <a:lnTo>
                    <a:pt x="993" y="468"/>
                  </a:lnTo>
                  <a:lnTo>
                    <a:pt x="989" y="470"/>
                  </a:lnTo>
                  <a:lnTo>
                    <a:pt x="983" y="475"/>
                  </a:lnTo>
                  <a:lnTo>
                    <a:pt x="974" y="482"/>
                  </a:lnTo>
                  <a:lnTo>
                    <a:pt x="962" y="492"/>
                  </a:lnTo>
                  <a:lnTo>
                    <a:pt x="947" y="506"/>
                  </a:lnTo>
                  <a:lnTo>
                    <a:pt x="944" y="501"/>
                  </a:lnTo>
                  <a:lnTo>
                    <a:pt x="936" y="492"/>
                  </a:lnTo>
                  <a:lnTo>
                    <a:pt x="925" y="479"/>
                  </a:lnTo>
                  <a:lnTo>
                    <a:pt x="910" y="462"/>
                  </a:lnTo>
                  <a:lnTo>
                    <a:pt x="893" y="443"/>
                  </a:lnTo>
                  <a:lnTo>
                    <a:pt x="873" y="422"/>
                  </a:lnTo>
                  <a:lnTo>
                    <a:pt x="853" y="399"/>
                  </a:lnTo>
                  <a:lnTo>
                    <a:pt x="830" y="375"/>
                  </a:lnTo>
                  <a:lnTo>
                    <a:pt x="808" y="351"/>
                  </a:lnTo>
                  <a:lnTo>
                    <a:pt x="786" y="329"/>
                  </a:lnTo>
                  <a:lnTo>
                    <a:pt x="765" y="305"/>
                  </a:lnTo>
                  <a:lnTo>
                    <a:pt x="745" y="285"/>
                  </a:lnTo>
                  <a:lnTo>
                    <a:pt x="726" y="264"/>
                  </a:lnTo>
                  <a:lnTo>
                    <a:pt x="711" y="248"/>
                  </a:lnTo>
                  <a:lnTo>
                    <a:pt x="697" y="236"/>
                  </a:lnTo>
                  <a:lnTo>
                    <a:pt x="688" y="225"/>
                  </a:lnTo>
                  <a:lnTo>
                    <a:pt x="679" y="227"/>
                  </a:lnTo>
                  <a:lnTo>
                    <a:pt x="668" y="229"/>
                  </a:lnTo>
                  <a:lnTo>
                    <a:pt x="656" y="232"/>
                  </a:lnTo>
                  <a:lnTo>
                    <a:pt x="643" y="234"/>
                  </a:lnTo>
                  <a:lnTo>
                    <a:pt x="627" y="238"/>
                  </a:lnTo>
                  <a:lnTo>
                    <a:pt x="612" y="243"/>
                  </a:lnTo>
                  <a:lnTo>
                    <a:pt x="596" y="248"/>
                  </a:lnTo>
                  <a:lnTo>
                    <a:pt x="578" y="253"/>
                  </a:lnTo>
                  <a:lnTo>
                    <a:pt x="580" y="238"/>
                  </a:lnTo>
                  <a:lnTo>
                    <a:pt x="581" y="222"/>
                  </a:lnTo>
                  <a:lnTo>
                    <a:pt x="582" y="204"/>
                  </a:lnTo>
                  <a:lnTo>
                    <a:pt x="582" y="184"/>
                  </a:lnTo>
                  <a:lnTo>
                    <a:pt x="582" y="181"/>
                  </a:lnTo>
                  <a:lnTo>
                    <a:pt x="582" y="179"/>
                  </a:lnTo>
                  <a:lnTo>
                    <a:pt x="582" y="176"/>
                  </a:lnTo>
                  <a:lnTo>
                    <a:pt x="582" y="174"/>
                  </a:lnTo>
                  <a:lnTo>
                    <a:pt x="597" y="176"/>
                  </a:lnTo>
                  <a:lnTo>
                    <a:pt x="612" y="175"/>
                  </a:lnTo>
                  <a:lnTo>
                    <a:pt x="627" y="173"/>
                  </a:lnTo>
                  <a:lnTo>
                    <a:pt x="643" y="167"/>
                  </a:lnTo>
                  <a:lnTo>
                    <a:pt x="655" y="160"/>
                  </a:lnTo>
                  <a:lnTo>
                    <a:pt x="668" y="151"/>
                  </a:lnTo>
                  <a:lnTo>
                    <a:pt x="678" y="140"/>
                  </a:lnTo>
                  <a:lnTo>
                    <a:pt x="687" y="126"/>
                  </a:lnTo>
                  <a:lnTo>
                    <a:pt x="692" y="112"/>
                  </a:lnTo>
                  <a:lnTo>
                    <a:pt x="695" y="97"/>
                  </a:lnTo>
                  <a:lnTo>
                    <a:pt x="695" y="82"/>
                  </a:lnTo>
                  <a:lnTo>
                    <a:pt x="697" y="65"/>
                  </a:lnTo>
                  <a:lnTo>
                    <a:pt x="683" y="65"/>
                  </a:lnTo>
                  <a:lnTo>
                    <a:pt x="680" y="74"/>
                  </a:lnTo>
                  <a:lnTo>
                    <a:pt x="677" y="83"/>
                  </a:lnTo>
                  <a:lnTo>
                    <a:pt x="672" y="91"/>
                  </a:lnTo>
                  <a:lnTo>
                    <a:pt x="665" y="98"/>
                  </a:lnTo>
                  <a:lnTo>
                    <a:pt x="655" y="106"/>
                  </a:lnTo>
                  <a:lnTo>
                    <a:pt x="645" y="112"/>
                  </a:lnTo>
                  <a:lnTo>
                    <a:pt x="635" y="116"/>
                  </a:lnTo>
                  <a:lnTo>
                    <a:pt x="624" y="117"/>
                  </a:lnTo>
                  <a:lnTo>
                    <a:pt x="612" y="118"/>
                  </a:lnTo>
                  <a:lnTo>
                    <a:pt x="601" y="116"/>
                  </a:lnTo>
                  <a:lnTo>
                    <a:pt x="590" y="112"/>
                  </a:lnTo>
                  <a:lnTo>
                    <a:pt x="580" y="107"/>
                  </a:lnTo>
                  <a:lnTo>
                    <a:pt x="578" y="107"/>
                  </a:lnTo>
                  <a:lnTo>
                    <a:pt x="578" y="106"/>
                  </a:lnTo>
                  <a:lnTo>
                    <a:pt x="571" y="105"/>
                  </a:lnTo>
                  <a:lnTo>
                    <a:pt x="563" y="103"/>
                  </a:lnTo>
                  <a:lnTo>
                    <a:pt x="556" y="102"/>
                  </a:lnTo>
                  <a:lnTo>
                    <a:pt x="547" y="101"/>
                  </a:lnTo>
                  <a:lnTo>
                    <a:pt x="539" y="101"/>
                  </a:lnTo>
                  <a:lnTo>
                    <a:pt x="532" y="99"/>
                  </a:lnTo>
                  <a:lnTo>
                    <a:pt x="523" y="98"/>
                  </a:lnTo>
                  <a:lnTo>
                    <a:pt x="515" y="98"/>
                  </a:lnTo>
                  <a:lnTo>
                    <a:pt x="515" y="78"/>
                  </a:lnTo>
                  <a:lnTo>
                    <a:pt x="519" y="77"/>
                  </a:lnTo>
                  <a:lnTo>
                    <a:pt x="523" y="77"/>
                  </a:lnTo>
                  <a:lnTo>
                    <a:pt x="527" y="77"/>
                  </a:lnTo>
                  <a:lnTo>
                    <a:pt x="529" y="77"/>
                  </a:lnTo>
                  <a:lnTo>
                    <a:pt x="529" y="60"/>
                  </a:lnTo>
                  <a:lnTo>
                    <a:pt x="527" y="60"/>
                  </a:lnTo>
                  <a:lnTo>
                    <a:pt x="523" y="60"/>
                  </a:lnTo>
                  <a:lnTo>
                    <a:pt x="519" y="60"/>
                  </a:lnTo>
                  <a:lnTo>
                    <a:pt x="515" y="59"/>
                  </a:lnTo>
                  <a:lnTo>
                    <a:pt x="515" y="58"/>
                  </a:lnTo>
                  <a:lnTo>
                    <a:pt x="514" y="47"/>
                  </a:lnTo>
                  <a:lnTo>
                    <a:pt x="510" y="35"/>
                  </a:lnTo>
                  <a:lnTo>
                    <a:pt x="505" y="25"/>
                  </a:lnTo>
                  <a:lnTo>
                    <a:pt x="498" y="16"/>
                  </a:lnTo>
                  <a:lnTo>
                    <a:pt x="490" y="10"/>
                  </a:lnTo>
                  <a:lnTo>
                    <a:pt x="480" y="5"/>
                  </a:lnTo>
                  <a:lnTo>
                    <a:pt x="469" y="1"/>
                  </a:lnTo>
                  <a:lnTo>
                    <a:pt x="457" y="0"/>
                  </a:lnTo>
                  <a:lnTo>
                    <a:pt x="446" y="1"/>
                  </a:lnTo>
                  <a:lnTo>
                    <a:pt x="435" y="5"/>
                  </a:lnTo>
                  <a:lnTo>
                    <a:pt x="425" y="10"/>
                  </a:lnTo>
                  <a:lnTo>
                    <a:pt x="416" y="16"/>
                  </a:lnTo>
                  <a:lnTo>
                    <a:pt x="410" y="25"/>
                  </a:lnTo>
                  <a:lnTo>
                    <a:pt x="405" y="35"/>
                  </a:lnTo>
                  <a:lnTo>
                    <a:pt x="401" y="47"/>
                  </a:lnTo>
                  <a:lnTo>
                    <a:pt x="400" y="58"/>
                  </a:lnTo>
                  <a:lnTo>
                    <a:pt x="398" y="73"/>
                  </a:lnTo>
                  <a:lnTo>
                    <a:pt x="398" y="98"/>
                  </a:lnTo>
                  <a:lnTo>
                    <a:pt x="389" y="98"/>
                  </a:lnTo>
                  <a:lnTo>
                    <a:pt x="382" y="99"/>
                  </a:lnTo>
                  <a:lnTo>
                    <a:pt x="373" y="101"/>
                  </a:lnTo>
                  <a:lnTo>
                    <a:pt x="366" y="101"/>
                  </a:lnTo>
                  <a:lnTo>
                    <a:pt x="357" y="102"/>
                  </a:lnTo>
                  <a:lnTo>
                    <a:pt x="349" y="103"/>
                  </a:lnTo>
                  <a:lnTo>
                    <a:pt x="340" y="105"/>
                  </a:lnTo>
                  <a:lnTo>
                    <a:pt x="333" y="106"/>
                  </a:lnTo>
                  <a:lnTo>
                    <a:pt x="316" y="102"/>
                  </a:lnTo>
                  <a:lnTo>
                    <a:pt x="300" y="102"/>
                  </a:lnTo>
                  <a:lnTo>
                    <a:pt x="285" y="105"/>
                  </a:lnTo>
                  <a:lnTo>
                    <a:pt x="269" y="108"/>
                  </a:lnTo>
                  <a:lnTo>
                    <a:pt x="255" y="116"/>
                  </a:lnTo>
                  <a:lnTo>
                    <a:pt x="241" y="126"/>
                  </a:lnTo>
                  <a:lnTo>
                    <a:pt x="229" y="139"/>
                  </a:lnTo>
                  <a:lnTo>
                    <a:pt x="219" y="152"/>
                  </a:lnTo>
                  <a:lnTo>
                    <a:pt x="213" y="166"/>
                  </a:lnTo>
                  <a:lnTo>
                    <a:pt x="211" y="181"/>
                  </a:lnTo>
                  <a:lnTo>
                    <a:pt x="209" y="196"/>
                  </a:lnTo>
                  <a:lnTo>
                    <a:pt x="209" y="213"/>
                  </a:lnTo>
                  <a:lnTo>
                    <a:pt x="224" y="213"/>
                  </a:lnTo>
                  <a:lnTo>
                    <a:pt x="227" y="204"/>
                  </a:lnTo>
                  <a:lnTo>
                    <a:pt x="232" y="195"/>
                  </a:lnTo>
                  <a:lnTo>
                    <a:pt x="236" y="188"/>
                  </a:lnTo>
                  <a:lnTo>
                    <a:pt x="242" y="180"/>
                  </a:lnTo>
                  <a:lnTo>
                    <a:pt x="251" y="173"/>
                  </a:lnTo>
                  <a:lnTo>
                    <a:pt x="261" y="166"/>
                  </a:lnTo>
                  <a:lnTo>
                    <a:pt x="272" y="162"/>
                  </a:lnTo>
                  <a:lnTo>
                    <a:pt x="282" y="160"/>
                  </a:lnTo>
                  <a:lnTo>
                    <a:pt x="294" y="160"/>
                  </a:lnTo>
                  <a:lnTo>
                    <a:pt x="305" y="161"/>
                  </a:lnTo>
                  <a:lnTo>
                    <a:pt x="316" y="165"/>
                  </a:lnTo>
                  <a:lnTo>
                    <a:pt x="326" y="170"/>
                  </a:lnTo>
                  <a:lnTo>
                    <a:pt x="326" y="174"/>
                  </a:lnTo>
                  <a:lnTo>
                    <a:pt x="326" y="178"/>
                  </a:lnTo>
                  <a:lnTo>
                    <a:pt x="326" y="181"/>
                  </a:lnTo>
                  <a:lnTo>
                    <a:pt x="326" y="184"/>
                  </a:lnTo>
                  <a:lnTo>
                    <a:pt x="329" y="237"/>
                  </a:lnTo>
                  <a:lnTo>
                    <a:pt x="334" y="278"/>
                  </a:lnTo>
                  <a:lnTo>
                    <a:pt x="344" y="314"/>
                  </a:lnTo>
                  <a:lnTo>
                    <a:pt x="357" y="353"/>
                  </a:lnTo>
                  <a:lnTo>
                    <a:pt x="355" y="354"/>
                  </a:lnTo>
                  <a:lnTo>
                    <a:pt x="353" y="356"/>
                  </a:lnTo>
                  <a:lnTo>
                    <a:pt x="352" y="358"/>
                  </a:lnTo>
                  <a:lnTo>
                    <a:pt x="350" y="360"/>
                  </a:lnTo>
                  <a:lnTo>
                    <a:pt x="344" y="365"/>
                  </a:lnTo>
                  <a:lnTo>
                    <a:pt x="339" y="372"/>
                  </a:lnTo>
                  <a:lnTo>
                    <a:pt x="333" y="377"/>
                  </a:lnTo>
                  <a:lnTo>
                    <a:pt x="328" y="382"/>
                  </a:lnTo>
                  <a:lnTo>
                    <a:pt x="323" y="385"/>
                  </a:lnTo>
                  <a:lnTo>
                    <a:pt x="318" y="390"/>
                  </a:lnTo>
                  <a:lnTo>
                    <a:pt x="313" y="395"/>
                  </a:lnTo>
                  <a:lnTo>
                    <a:pt x="308" y="399"/>
                  </a:lnTo>
                  <a:lnTo>
                    <a:pt x="292" y="398"/>
                  </a:lnTo>
                  <a:lnTo>
                    <a:pt x="276" y="395"/>
                  </a:lnTo>
                  <a:lnTo>
                    <a:pt x="258" y="394"/>
                  </a:lnTo>
                  <a:lnTo>
                    <a:pt x="238" y="393"/>
                  </a:lnTo>
                  <a:lnTo>
                    <a:pt x="219" y="393"/>
                  </a:lnTo>
                  <a:lnTo>
                    <a:pt x="198" y="392"/>
                  </a:lnTo>
                  <a:lnTo>
                    <a:pt x="178" y="392"/>
                  </a:lnTo>
                  <a:lnTo>
                    <a:pt x="156" y="392"/>
                  </a:lnTo>
                  <a:lnTo>
                    <a:pt x="135" y="393"/>
                  </a:lnTo>
                  <a:lnTo>
                    <a:pt x="115" y="394"/>
                  </a:lnTo>
                  <a:lnTo>
                    <a:pt x="95" y="397"/>
                  </a:lnTo>
                  <a:lnTo>
                    <a:pt x="76" y="399"/>
                  </a:lnTo>
                  <a:lnTo>
                    <a:pt x="57" y="402"/>
                  </a:lnTo>
                  <a:lnTo>
                    <a:pt x="41" y="406"/>
                  </a:lnTo>
                  <a:lnTo>
                    <a:pt x="25" y="411"/>
                  </a:lnTo>
                  <a:lnTo>
                    <a:pt x="12" y="416"/>
                  </a:lnTo>
                  <a:lnTo>
                    <a:pt x="3" y="472"/>
                  </a:lnTo>
                  <a:lnTo>
                    <a:pt x="0" y="519"/>
                  </a:lnTo>
                  <a:lnTo>
                    <a:pt x="0" y="557"/>
                  </a:lnTo>
                  <a:lnTo>
                    <a:pt x="0" y="591"/>
                  </a:lnTo>
                  <a:lnTo>
                    <a:pt x="3" y="599"/>
                  </a:lnTo>
                  <a:lnTo>
                    <a:pt x="4" y="607"/>
                  </a:lnTo>
                  <a:lnTo>
                    <a:pt x="7" y="615"/>
                  </a:lnTo>
                  <a:lnTo>
                    <a:pt x="9" y="617"/>
                  </a:lnTo>
                  <a:lnTo>
                    <a:pt x="15" y="616"/>
                  </a:lnTo>
                  <a:lnTo>
                    <a:pt x="19" y="610"/>
                  </a:lnTo>
                  <a:lnTo>
                    <a:pt x="23" y="591"/>
                  </a:lnTo>
                  <a:lnTo>
                    <a:pt x="28" y="555"/>
                  </a:lnTo>
                  <a:lnTo>
                    <a:pt x="34" y="557"/>
                  </a:lnTo>
                  <a:lnTo>
                    <a:pt x="46" y="559"/>
                  </a:lnTo>
                  <a:lnTo>
                    <a:pt x="63" y="563"/>
                  </a:lnTo>
                  <a:lnTo>
                    <a:pt x="85" y="565"/>
                  </a:lnTo>
                  <a:lnTo>
                    <a:pt x="111" y="569"/>
                  </a:lnTo>
                  <a:lnTo>
                    <a:pt x="139" y="573"/>
                  </a:lnTo>
                  <a:lnTo>
                    <a:pt x="170" y="577"/>
                  </a:lnTo>
                  <a:lnTo>
                    <a:pt x="202" y="582"/>
                  </a:lnTo>
                  <a:lnTo>
                    <a:pt x="235" y="586"/>
                  </a:lnTo>
                  <a:lnTo>
                    <a:pt x="267" y="589"/>
                  </a:lnTo>
                  <a:lnTo>
                    <a:pt x="297" y="593"/>
                  </a:lnTo>
                  <a:lnTo>
                    <a:pt x="326" y="597"/>
                  </a:lnTo>
                  <a:lnTo>
                    <a:pt x="353" y="599"/>
                  </a:lnTo>
                  <a:lnTo>
                    <a:pt x="376" y="602"/>
                  </a:lnTo>
                  <a:lnTo>
                    <a:pt x="394" y="605"/>
                  </a:lnTo>
                  <a:lnTo>
                    <a:pt x="407" y="606"/>
                  </a:lnTo>
                  <a:lnTo>
                    <a:pt x="408" y="607"/>
                  </a:lnTo>
                  <a:lnTo>
                    <a:pt x="417" y="597"/>
                  </a:lnTo>
                  <a:lnTo>
                    <a:pt x="428" y="583"/>
                  </a:lnTo>
                  <a:lnTo>
                    <a:pt x="441" y="567"/>
                  </a:lnTo>
                  <a:lnTo>
                    <a:pt x="454" y="548"/>
                  </a:lnTo>
                  <a:lnTo>
                    <a:pt x="468" y="528"/>
                  </a:lnTo>
                  <a:lnTo>
                    <a:pt x="481" y="505"/>
                  </a:lnTo>
                  <a:lnTo>
                    <a:pt x="496" y="482"/>
                  </a:lnTo>
                  <a:lnTo>
                    <a:pt x="510" y="458"/>
                  </a:lnTo>
                  <a:lnTo>
                    <a:pt x="520" y="458"/>
                  </a:lnTo>
                  <a:lnTo>
                    <a:pt x="529" y="457"/>
                  </a:lnTo>
                  <a:lnTo>
                    <a:pt x="538" y="457"/>
                  </a:lnTo>
                  <a:lnTo>
                    <a:pt x="547" y="456"/>
                  </a:lnTo>
                  <a:lnTo>
                    <a:pt x="554" y="455"/>
                  </a:lnTo>
                  <a:lnTo>
                    <a:pt x="562" y="453"/>
                  </a:lnTo>
                  <a:lnTo>
                    <a:pt x="570" y="453"/>
                  </a:lnTo>
                  <a:lnTo>
                    <a:pt x="576" y="452"/>
                  </a:lnTo>
                  <a:lnTo>
                    <a:pt x="583" y="452"/>
                  </a:lnTo>
                  <a:lnTo>
                    <a:pt x="592" y="451"/>
                  </a:lnTo>
                  <a:lnTo>
                    <a:pt x="600" y="451"/>
                  </a:lnTo>
                  <a:lnTo>
                    <a:pt x="607" y="450"/>
                  </a:lnTo>
                  <a:lnTo>
                    <a:pt x="614" y="450"/>
                  </a:lnTo>
                  <a:lnTo>
                    <a:pt x="621" y="450"/>
                  </a:lnTo>
                  <a:lnTo>
                    <a:pt x="627" y="448"/>
                  </a:lnTo>
                  <a:lnTo>
                    <a:pt x="634" y="448"/>
                  </a:lnTo>
                  <a:lnTo>
                    <a:pt x="644" y="460"/>
                  </a:lnTo>
                  <a:lnTo>
                    <a:pt x="656" y="471"/>
                  </a:lnTo>
                  <a:lnTo>
                    <a:pt x="669" y="484"/>
                  </a:lnTo>
                  <a:lnTo>
                    <a:pt x="683" y="497"/>
                  </a:lnTo>
                  <a:lnTo>
                    <a:pt x="698" y="510"/>
                  </a:lnTo>
                  <a:lnTo>
                    <a:pt x="713" y="524"/>
                  </a:lnTo>
                  <a:lnTo>
                    <a:pt x="729" y="538"/>
                  </a:lnTo>
                  <a:lnTo>
                    <a:pt x="746" y="550"/>
                  </a:lnTo>
                  <a:lnTo>
                    <a:pt x="762" y="563"/>
                  </a:lnTo>
                  <a:lnTo>
                    <a:pt x="779" y="576"/>
                  </a:lnTo>
                  <a:lnTo>
                    <a:pt x="796" y="587"/>
                  </a:lnTo>
                  <a:lnTo>
                    <a:pt x="813" y="597"/>
                  </a:lnTo>
                  <a:lnTo>
                    <a:pt x="828" y="606"/>
                  </a:lnTo>
                  <a:lnTo>
                    <a:pt x="843" y="615"/>
                  </a:lnTo>
                  <a:lnTo>
                    <a:pt x="858" y="620"/>
                  </a:lnTo>
                  <a:lnTo>
                    <a:pt x="872" y="625"/>
                  </a:lnTo>
                  <a:lnTo>
                    <a:pt x="894" y="606"/>
                  </a:lnTo>
                  <a:lnTo>
                    <a:pt x="915" y="587"/>
                  </a:lnTo>
                  <a:lnTo>
                    <a:pt x="932" y="569"/>
                  </a:lnTo>
                  <a:lnTo>
                    <a:pt x="946" y="553"/>
                  </a:lnTo>
                  <a:lnTo>
                    <a:pt x="959" y="538"/>
                  </a:lnTo>
                  <a:lnTo>
                    <a:pt x="970" y="523"/>
                  </a:lnTo>
                  <a:lnTo>
                    <a:pt x="981" y="510"/>
                  </a:lnTo>
                  <a:lnTo>
                    <a:pt x="991" y="497"/>
                  </a:lnTo>
                  <a:lnTo>
                    <a:pt x="995" y="490"/>
                  </a:lnTo>
                  <a:lnTo>
                    <a:pt x="999" y="482"/>
                  </a:lnTo>
                  <a:lnTo>
                    <a:pt x="1001" y="476"/>
                  </a:lnTo>
                  <a:lnTo>
                    <a:pt x="1001" y="472"/>
                  </a:lnTo>
                  <a:close/>
                </a:path>
              </a:pathLst>
            </a:custGeom>
            <a:solidFill>
              <a:schemeClr val="accent2"/>
            </a:solidFill>
            <a:ln w="9525">
              <a:solidFill>
                <a:schemeClr val="tx1"/>
              </a:solidFill>
              <a:round/>
              <a:headEnd/>
              <a:tailEnd/>
            </a:ln>
          </p:spPr>
          <p:txBody>
            <a:bodyPr/>
            <a:lstStyle/>
            <a:p>
              <a:endParaRPr lang="en-US"/>
            </a:p>
          </p:txBody>
        </p:sp>
        <p:sp>
          <p:nvSpPr>
            <p:cNvPr id="12296" name="Freeform 10"/>
            <p:cNvSpPr>
              <a:spLocks/>
            </p:cNvSpPr>
            <p:nvPr/>
          </p:nvSpPr>
          <p:spPr bwMode="auto">
            <a:xfrm>
              <a:off x="3909" y="2591"/>
              <a:ext cx="22" cy="21"/>
            </a:xfrm>
            <a:custGeom>
              <a:avLst/>
              <a:gdLst>
                <a:gd name="T0" fmla="*/ 12 w 22"/>
                <a:gd name="T1" fmla="*/ 21 h 21"/>
                <a:gd name="T2" fmla="*/ 15 w 22"/>
                <a:gd name="T3" fmla="*/ 20 h 21"/>
                <a:gd name="T4" fmla="*/ 19 w 22"/>
                <a:gd name="T5" fmla="*/ 18 h 21"/>
                <a:gd name="T6" fmla="*/ 21 w 22"/>
                <a:gd name="T7" fmla="*/ 15 h 21"/>
                <a:gd name="T8" fmla="*/ 22 w 22"/>
                <a:gd name="T9" fmla="*/ 11 h 21"/>
                <a:gd name="T10" fmla="*/ 21 w 22"/>
                <a:gd name="T11" fmla="*/ 6 h 21"/>
                <a:gd name="T12" fmla="*/ 19 w 22"/>
                <a:gd name="T13" fmla="*/ 3 h 21"/>
                <a:gd name="T14" fmla="*/ 15 w 22"/>
                <a:gd name="T15" fmla="*/ 1 h 21"/>
                <a:gd name="T16" fmla="*/ 12 w 22"/>
                <a:gd name="T17" fmla="*/ 0 h 21"/>
                <a:gd name="T18" fmla="*/ 7 w 22"/>
                <a:gd name="T19" fmla="*/ 1 h 21"/>
                <a:gd name="T20" fmla="*/ 4 w 22"/>
                <a:gd name="T21" fmla="*/ 3 h 21"/>
                <a:gd name="T22" fmla="*/ 2 w 22"/>
                <a:gd name="T23" fmla="*/ 6 h 21"/>
                <a:gd name="T24" fmla="*/ 0 w 22"/>
                <a:gd name="T25" fmla="*/ 11 h 21"/>
                <a:gd name="T26" fmla="*/ 2 w 22"/>
                <a:gd name="T27" fmla="*/ 15 h 21"/>
                <a:gd name="T28" fmla="*/ 4 w 22"/>
                <a:gd name="T29" fmla="*/ 18 h 21"/>
                <a:gd name="T30" fmla="*/ 7 w 22"/>
                <a:gd name="T31" fmla="*/ 20 h 21"/>
                <a:gd name="T32" fmla="*/ 12 w 22"/>
                <a:gd name="T33" fmla="*/ 2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1"/>
                <a:gd name="T53" fmla="*/ 22 w 2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1">
                  <a:moveTo>
                    <a:pt x="12" y="21"/>
                  </a:moveTo>
                  <a:lnTo>
                    <a:pt x="15" y="20"/>
                  </a:lnTo>
                  <a:lnTo>
                    <a:pt x="19" y="18"/>
                  </a:lnTo>
                  <a:lnTo>
                    <a:pt x="21" y="15"/>
                  </a:lnTo>
                  <a:lnTo>
                    <a:pt x="22" y="11"/>
                  </a:lnTo>
                  <a:lnTo>
                    <a:pt x="21" y="6"/>
                  </a:lnTo>
                  <a:lnTo>
                    <a:pt x="19" y="3"/>
                  </a:lnTo>
                  <a:lnTo>
                    <a:pt x="15" y="1"/>
                  </a:lnTo>
                  <a:lnTo>
                    <a:pt x="12" y="0"/>
                  </a:lnTo>
                  <a:lnTo>
                    <a:pt x="7" y="1"/>
                  </a:lnTo>
                  <a:lnTo>
                    <a:pt x="4" y="3"/>
                  </a:lnTo>
                  <a:lnTo>
                    <a:pt x="2" y="6"/>
                  </a:lnTo>
                  <a:lnTo>
                    <a:pt x="0" y="11"/>
                  </a:lnTo>
                  <a:lnTo>
                    <a:pt x="2" y="15"/>
                  </a:lnTo>
                  <a:lnTo>
                    <a:pt x="4" y="18"/>
                  </a:lnTo>
                  <a:lnTo>
                    <a:pt x="7" y="20"/>
                  </a:lnTo>
                  <a:lnTo>
                    <a:pt x="1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55728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hand this in!!!</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“Vision </a:t>
            </a:r>
            <a:r>
              <a:rPr lang="en-US" sz="2800" dirty="0"/>
              <a:t>without action is merely a dream. Action without vision just passes the time. Vision with action can change the world</a:t>
            </a:r>
            <a:r>
              <a:rPr lang="en-US" sz="2800" dirty="0" smtClean="0"/>
              <a:t>.”</a:t>
            </a:r>
            <a:endParaRPr lang="en-US" sz="2800" dirty="0"/>
          </a:p>
          <a:p>
            <a:r>
              <a:rPr lang="en-US" sz="2800" dirty="0">
                <a:hlinkClick r:id="rId2"/>
              </a:rPr>
              <a:t>Joel A. Barker</a:t>
            </a:r>
            <a:endParaRPr lang="en-US" sz="2800" dirty="0"/>
          </a:p>
          <a:p>
            <a:pPr marL="0" indent="0">
              <a:buNone/>
            </a:pPr>
            <a:endParaRPr lang="en-US" dirty="0" smtClean="0"/>
          </a:p>
          <a:p>
            <a:pPr marL="0" indent="0">
              <a:buNone/>
            </a:pPr>
            <a:r>
              <a:rPr lang="en-US" sz="2400" dirty="0" smtClean="0"/>
              <a:t>Where did you hear this quote?</a:t>
            </a:r>
            <a:endParaRPr lang="en-US" sz="2400" dirty="0"/>
          </a:p>
          <a:p>
            <a:pPr marL="0" indent="0">
              <a:buNone/>
            </a:pPr>
            <a:r>
              <a:rPr lang="en-US" sz="2400" dirty="0" smtClean="0"/>
              <a:t>How does this quote fit in with our recent definitions?</a:t>
            </a:r>
          </a:p>
          <a:p>
            <a:pPr marL="0" indent="0">
              <a:buNone/>
            </a:pPr>
            <a:r>
              <a:rPr lang="en-US" dirty="0"/>
              <a:t/>
            </a:r>
            <a:br>
              <a:rPr lang="en-US" dirty="0"/>
            </a:br>
            <a:endParaRPr lang="en-US" dirty="0"/>
          </a:p>
        </p:txBody>
      </p:sp>
    </p:spTree>
    <p:extLst>
      <p:ext uri="{BB962C8B-B14F-4D97-AF65-F5344CB8AC3E}">
        <p14:creationId xmlns:p14="http://schemas.microsoft.com/office/powerpoint/2010/main" val="20238712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a:t>
            </a:r>
            <a:endParaRPr lang="en-US" dirty="0"/>
          </a:p>
        </p:txBody>
      </p:sp>
      <p:sp>
        <p:nvSpPr>
          <p:cNvPr id="3" name="Content Placeholder 2"/>
          <p:cNvSpPr>
            <a:spLocks noGrp="1"/>
          </p:cNvSpPr>
          <p:nvPr>
            <p:ph idx="1"/>
          </p:nvPr>
        </p:nvSpPr>
        <p:spPr/>
        <p:txBody>
          <a:bodyPr/>
          <a:lstStyle/>
          <a:p>
            <a:r>
              <a:rPr lang="en-US" sz="2400" dirty="0" smtClean="0"/>
              <a:t>The next cut off date is March 2nd</a:t>
            </a:r>
          </a:p>
          <a:p>
            <a:r>
              <a:rPr lang="en-US" sz="2400" dirty="0" smtClean="0"/>
              <a:t>Your Garth brooks/ Martin Luther </a:t>
            </a:r>
            <a:r>
              <a:rPr lang="en-US" sz="2400" dirty="0"/>
              <a:t>K</a:t>
            </a:r>
            <a:r>
              <a:rPr lang="en-US" sz="2400" dirty="0" smtClean="0"/>
              <a:t>ing homework is due tomorrow the 17</a:t>
            </a:r>
            <a:r>
              <a:rPr lang="en-US" sz="2400" baseline="30000" dirty="0" smtClean="0"/>
              <a:t>th</a:t>
            </a:r>
            <a:endParaRPr lang="en-US" sz="2400" dirty="0" smtClean="0"/>
          </a:p>
          <a:p>
            <a:r>
              <a:rPr lang="en-US" sz="2400" dirty="0" smtClean="0"/>
              <a:t>Your MLK essay is due by the 19</a:t>
            </a:r>
            <a:r>
              <a:rPr lang="en-US" sz="2400" baseline="30000" dirty="0" smtClean="0"/>
              <a:t>th</a:t>
            </a:r>
            <a:r>
              <a:rPr lang="en-US" sz="2400" dirty="0" smtClean="0"/>
              <a:t>. It must be typed!!!!!</a:t>
            </a:r>
          </a:p>
          <a:p>
            <a:r>
              <a:rPr lang="en-US" sz="2400" dirty="0" smtClean="0"/>
              <a:t>Right now you are working on your acrostics.  At least one is due before you walk out of here!</a:t>
            </a:r>
          </a:p>
          <a:p>
            <a:r>
              <a:rPr lang="en-US" sz="2400" dirty="0" smtClean="0"/>
              <a:t>Thanks!!</a:t>
            </a:r>
          </a:p>
          <a:p>
            <a:endParaRPr lang="en-US" dirty="0"/>
          </a:p>
        </p:txBody>
      </p:sp>
    </p:spTree>
    <p:extLst>
      <p:ext uri="{BB962C8B-B14F-4D97-AF65-F5344CB8AC3E}">
        <p14:creationId xmlns:p14="http://schemas.microsoft.com/office/powerpoint/2010/main" val="25870087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88900"/>
            <a:ext cx="8596668" cy="1320800"/>
          </a:xfrm>
        </p:spPr>
        <p:txBody>
          <a:bodyPr/>
          <a:lstStyle/>
          <a:p>
            <a:r>
              <a:rPr lang="en-US" dirty="0" smtClean="0"/>
              <a:t>Do Now #38</a:t>
            </a:r>
            <a:endParaRPr lang="en-US" dirty="0"/>
          </a:p>
        </p:txBody>
      </p:sp>
      <p:sp>
        <p:nvSpPr>
          <p:cNvPr id="3" name="Content Placeholder 2"/>
          <p:cNvSpPr>
            <a:spLocks noGrp="1"/>
          </p:cNvSpPr>
          <p:nvPr>
            <p:ph idx="1"/>
          </p:nvPr>
        </p:nvSpPr>
        <p:spPr>
          <a:xfrm>
            <a:off x="677334" y="1003300"/>
            <a:ext cx="8596668" cy="5461000"/>
          </a:xfrm>
        </p:spPr>
        <p:txBody>
          <a:bodyPr>
            <a:normAutofit lnSpcReduction="10000"/>
          </a:bodyPr>
          <a:lstStyle/>
          <a:p>
            <a:pPr marL="0" indent="0">
              <a:buNone/>
            </a:pPr>
            <a:endParaRPr lang="en-US" sz="2400" dirty="0" smtClean="0"/>
          </a:p>
          <a:p>
            <a:r>
              <a:rPr lang="en-US" sz="2400" dirty="0" smtClean="0"/>
              <a:t>Do you believe that having plenty of money would solve all your problems?</a:t>
            </a:r>
          </a:p>
          <a:p>
            <a:r>
              <a:rPr lang="en-US" sz="2400" dirty="0" smtClean="0"/>
              <a:t>Please get the three papers from the center table.  Do not write your name on them.</a:t>
            </a:r>
          </a:p>
          <a:p>
            <a:endParaRPr lang="en-US" sz="2400" dirty="0"/>
          </a:p>
          <a:p>
            <a:r>
              <a:rPr lang="en-US" sz="2400" dirty="0"/>
              <a:t>OBJ:  SWBAT </a:t>
            </a:r>
            <a:r>
              <a:rPr lang="en-US" sz="2400" dirty="0" smtClean="0"/>
              <a:t>analyze the methods to success and the effects it can have on mankind.</a:t>
            </a:r>
            <a:endParaRPr lang="en-US" sz="2400" dirty="0"/>
          </a:p>
          <a:p>
            <a:endParaRPr lang="en-US" sz="2400" dirty="0" smtClean="0"/>
          </a:p>
          <a:p>
            <a:r>
              <a:rPr lang="en-US" sz="2400" dirty="0" smtClean="0"/>
              <a:t>HW – Continue Working on your Budget Projects</a:t>
            </a:r>
          </a:p>
          <a:p>
            <a:r>
              <a:rPr lang="en-US" sz="2400" dirty="0" smtClean="0">
                <a:solidFill>
                  <a:schemeClr val="accent5"/>
                </a:solidFill>
              </a:rPr>
              <a:t>OWE ME WORK? Please hand it in.</a:t>
            </a:r>
          </a:p>
          <a:p>
            <a:r>
              <a:rPr lang="en-US" sz="2400" dirty="0" smtClean="0">
                <a:solidFill>
                  <a:schemeClr val="accent5"/>
                </a:solidFill>
              </a:rPr>
              <a:t>I can begin grading your envelopes.</a:t>
            </a:r>
            <a:endParaRPr lang="en-US" sz="3200" dirty="0" smtClean="0">
              <a:solidFill>
                <a:schemeClr val="accent5"/>
              </a:solidFill>
            </a:endParaRPr>
          </a:p>
          <a:p>
            <a:endParaRPr lang="en-US" dirty="0"/>
          </a:p>
        </p:txBody>
      </p:sp>
    </p:spTree>
    <p:extLst>
      <p:ext uri="{BB962C8B-B14F-4D97-AF65-F5344CB8AC3E}">
        <p14:creationId xmlns:p14="http://schemas.microsoft.com/office/powerpoint/2010/main" val="24366417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#39</a:t>
            </a:r>
            <a:endParaRPr lang="en-US" dirty="0"/>
          </a:p>
        </p:txBody>
      </p:sp>
      <p:sp>
        <p:nvSpPr>
          <p:cNvPr id="3" name="Content Placeholder 2"/>
          <p:cNvSpPr>
            <a:spLocks noGrp="1"/>
          </p:cNvSpPr>
          <p:nvPr>
            <p:ph idx="1"/>
          </p:nvPr>
        </p:nvSpPr>
        <p:spPr>
          <a:xfrm>
            <a:off x="677334" y="1381761"/>
            <a:ext cx="8596668" cy="4659602"/>
          </a:xfrm>
        </p:spPr>
        <p:txBody>
          <a:bodyPr>
            <a:noAutofit/>
          </a:bodyPr>
          <a:lstStyle/>
          <a:p>
            <a:r>
              <a:rPr lang="en-US" sz="3200" dirty="0" smtClean="0"/>
              <a:t>Please get a Possibilities book from the center. Take out a blank piece of paper.</a:t>
            </a:r>
          </a:p>
          <a:p>
            <a:endParaRPr lang="en-US" sz="3200" dirty="0"/>
          </a:p>
          <a:p>
            <a:r>
              <a:rPr lang="en-US" sz="3200" dirty="0" smtClean="0"/>
              <a:t>OBJ:  SWBAT realize that success comes from having a vision for oneself and combining this with action.</a:t>
            </a:r>
          </a:p>
          <a:p>
            <a:endParaRPr lang="en-US" sz="3200" dirty="0"/>
          </a:p>
          <a:p>
            <a:r>
              <a:rPr lang="en-US" sz="3200" dirty="0" smtClean="0"/>
              <a:t>HW – BUDGET PROJECT AND MAKE UP WORK!!!!!!!!!!!!!!!!!</a:t>
            </a:r>
            <a:endParaRPr lang="en-US" sz="3200" dirty="0"/>
          </a:p>
        </p:txBody>
      </p:sp>
    </p:spTree>
    <p:extLst>
      <p:ext uri="{BB962C8B-B14F-4D97-AF65-F5344CB8AC3E}">
        <p14:creationId xmlns:p14="http://schemas.microsoft.com/office/powerpoint/2010/main" val="7555548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doing, Miss Terry?</a:t>
            </a:r>
            <a:endParaRPr lang="en-US" dirty="0"/>
          </a:p>
        </p:txBody>
      </p:sp>
      <p:sp>
        <p:nvSpPr>
          <p:cNvPr id="3" name="Content Placeholder 2"/>
          <p:cNvSpPr>
            <a:spLocks noGrp="1"/>
          </p:cNvSpPr>
          <p:nvPr>
            <p:ph idx="1"/>
          </p:nvPr>
        </p:nvSpPr>
        <p:spPr/>
        <p:txBody>
          <a:bodyPr>
            <a:normAutofit/>
          </a:bodyPr>
          <a:lstStyle/>
          <a:p>
            <a:r>
              <a:rPr lang="en-US" sz="3600" dirty="0" smtClean="0"/>
              <a:t>Working on your Budget Project</a:t>
            </a:r>
          </a:p>
          <a:p>
            <a:r>
              <a:rPr lang="en-US" sz="3600" dirty="0" smtClean="0"/>
              <a:t>Page 14 (in the black box) from the blue packet </a:t>
            </a:r>
          </a:p>
          <a:p>
            <a:r>
              <a:rPr lang="en-US" sz="3600" dirty="0" smtClean="0"/>
              <a:t>If you don’t have the blue packet, it’s on page 14 of Career Choices (big book)</a:t>
            </a:r>
          </a:p>
          <a:p>
            <a:endParaRPr lang="en-US" sz="3600" dirty="0"/>
          </a:p>
        </p:txBody>
      </p:sp>
    </p:spTree>
    <p:extLst>
      <p:ext uri="{BB962C8B-B14F-4D97-AF65-F5344CB8AC3E}">
        <p14:creationId xmlns:p14="http://schemas.microsoft.com/office/powerpoint/2010/main" val="42655207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Palavras</a:t>
            </a:r>
            <a:r>
              <a:rPr lang="en-US" dirty="0" smtClean="0"/>
              <a:t> </a:t>
            </a:r>
            <a:r>
              <a:rPr lang="en-US" dirty="0" err="1" smtClean="0"/>
              <a:t>dificeis</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9145466"/>
              </p:ext>
            </p:extLst>
          </p:nvPr>
        </p:nvGraphicFramePr>
        <p:xfrm>
          <a:off x="677863" y="2160588"/>
          <a:ext cx="8596311" cy="2966720"/>
        </p:xfrm>
        <a:graphic>
          <a:graphicData uri="http://schemas.openxmlformats.org/drawingml/2006/table">
            <a:tbl>
              <a:tblPr firstRow="1" bandRow="1">
                <a:tableStyleId>{5C22544A-7EE6-4342-B048-85BDC9FD1C3A}</a:tableStyleId>
              </a:tblPr>
              <a:tblGrid>
                <a:gridCol w="2865437"/>
                <a:gridCol w="2865437"/>
                <a:gridCol w="2865437"/>
              </a:tblGrid>
              <a:tr h="370840">
                <a:tc>
                  <a:txBody>
                    <a:bodyPr/>
                    <a:lstStyle/>
                    <a:p>
                      <a:r>
                        <a:rPr lang="en-US" dirty="0" smtClean="0"/>
                        <a:t>Jay’s Group</a:t>
                      </a:r>
                      <a:endParaRPr lang="en-US" dirty="0"/>
                    </a:p>
                  </a:txBody>
                  <a:tcPr/>
                </a:tc>
                <a:tc>
                  <a:txBody>
                    <a:bodyPr/>
                    <a:lstStyle/>
                    <a:p>
                      <a:r>
                        <a:rPr lang="en-US" dirty="0" smtClean="0"/>
                        <a:t>Marvin’s Group</a:t>
                      </a:r>
                      <a:endParaRPr lang="en-US" dirty="0"/>
                    </a:p>
                  </a:txBody>
                  <a:tcPr/>
                </a:tc>
                <a:tc>
                  <a:txBody>
                    <a:bodyPr/>
                    <a:lstStyle/>
                    <a:p>
                      <a:r>
                        <a:rPr lang="en-US" dirty="0" smtClean="0"/>
                        <a:t>George’s Group with Dan</a:t>
                      </a:r>
                      <a:endParaRPr lang="en-US" dirty="0"/>
                    </a:p>
                  </a:txBody>
                  <a:tcPr/>
                </a:tc>
              </a:tr>
              <a:tr h="370840">
                <a:tc>
                  <a:txBody>
                    <a:bodyPr/>
                    <a:lstStyle/>
                    <a:p>
                      <a:r>
                        <a:rPr lang="en-US" dirty="0" smtClean="0"/>
                        <a:t>Rakishly</a:t>
                      </a:r>
                      <a:endParaRPr lang="en-US" dirty="0"/>
                    </a:p>
                  </a:txBody>
                  <a:tcPr/>
                </a:tc>
                <a:tc>
                  <a:txBody>
                    <a:bodyPr/>
                    <a:lstStyle/>
                    <a:p>
                      <a:r>
                        <a:rPr lang="en-US" dirty="0" smtClean="0"/>
                        <a:t>Turret</a:t>
                      </a:r>
                      <a:endParaRPr lang="en-US" dirty="0"/>
                    </a:p>
                  </a:txBody>
                  <a:tcPr/>
                </a:tc>
                <a:tc>
                  <a:txBody>
                    <a:bodyPr/>
                    <a:lstStyle/>
                    <a:p>
                      <a:r>
                        <a:rPr lang="en-US" dirty="0" smtClean="0"/>
                        <a:t>grossly</a:t>
                      </a:r>
                      <a:endParaRPr lang="en-US" dirty="0"/>
                    </a:p>
                  </a:txBody>
                  <a:tcPr/>
                </a:tc>
              </a:tr>
              <a:tr h="370840">
                <a:tc>
                  <a:txBody>
                    <a:bodyPr/>
                    <a:lstStyle/>
                    <a:p>
                      <a:r>
                        <a:rPr lang="en-US" dirty="0" smtClean="0"/>
                        <a:t>Aimlessly</a:t>
                      </a:r>
                      <a:endParaRPr lang="en-US" dirty="0"/>
                    </a:p>
                  </a:txBody>
                  <a:tcPr/>
                </a:tc>
                <a:tc>
                  <a:txBody>
                    <a:bodyPr/>
                    <a:lstStyle/>
                    <a:p>
                      <a:r>
                        <a:rPr lang="en-US" dirty="0" smtClean="0"/>
                        <a:t>Hastily</a:t>
                      </a:r>
                      <a:endParaRPr lang="en-US" dirty="0"/>
                    </a:p>
                  </a:txBody>
                  <a:tcPr/>
                </a:tc>
                <a:tc>
                  <a:txBody>
                    <a:bodyPr/>
                    <a:lstStyle/>
                    <a:p>
                      <a:r>
                        <a:rPr lang="en-US" dirty="0" smtClean="0"/>
                        <a:t>Distraught</a:t>
                      </a:r>
                      <a:endParaRPr lang="en-US" dirty="0"/>
                    </a:p>
                  </a:txBody>
                  <a:tcPr/>
                </a:tc>
              </a:tr>
              <a:tr h="370840">
                <a:tc>
                  <a:txBody>
                    <a:bodyPr/>
                    <a:lstStyle/>
                    <a:p>
                      <a:r>
                        <a:rPr lang="en-US" dirty="0" smtClean="0"/>
                        <a:t>Ductal</a:t>
                      </a:r>
                      <a:endParaRPr lang="en-US" dirty="0"/>
                    </a:p>
                  </a:txBody>
                  <a:tcPr/>
                </a:tc>
                <a:tc>
                  <a:txBody>
                    <a:bodyPr/>
                    <a:lstStyle/>
                    <a:p>
                      <a:r>
                        <a:rPr lang="en-US" dirty="0" smtClean="0"/>
                        <a:t>Coreopsis</a:t>
                      </a:r>
                      <a:endParaRPr lang="en-US" dirty="0"/>
                    </a:p>
                  </a:txBody>
                  <a:tcPr/>
                </a:tc>
                <a:tc>
                  <a:txBody>
                    <a:bodyPr/>
                    <a:lstStyle/>
                    <a:p>
                      <a:r>
                        <a:rPr lang="en-US" dirty="0" smtClean="0"/>
                        <a:t>insolent</a:t>
                      </a:r>
                      <a:endParaRPr lang="en-US" dirty="0"/>
                    </a:p>
                  </a:txBody>
                  <a:tcPr/>
                </a:tc>
              </a:tr>
              <a:tr h="370840">
                <a:tc>
                  <a:txBody>
                    <a:bodyPr/>
                    <a:lstStyle/>
                    <a:p>
                      <a:r>
                        <a:rPr lang="en-US" dirty="0" smtClean="0"/>
                        <a:t>Derisive</a:t>
                      </a:r>
                      <a:endParaRPr lang="en-US" dirty="0"/>
                    </a:p>
                  </a:txBody>
                  <a:tcPr/>
                </a:tc>
                <a:tc>
                  <a:txBody>
                    <a:bodyPr/>
                    <a:lstStyle/>
                    <a:p>
                      <a:r>
                        <a:rPr lang="en-US" dirty="0" smtClean="0"/>
                        <a:t>Referendum</a:t>
                      </a:r>
                      <a:endParaRPr lang="en-US" dirty="0"/>
                    </a:p>
                  </a:txBody>
                  <a:tcPr/>
                </a:tc>
                <a:tc>
                  <a:txBody>
                    <a:bodyPr/>
                    <a:lstStyle/>
                    <a:p>
                      <a:r>
                        <a:rPr lang="en-US" dirty="0" smtClean="0"/>
                        <a:t>Insinuatingly</a:t>
                      </a:r>
                      <a:endParaRPr lang="en-US" dirty="0"/>
                    </a:p>
                  </a:txBody>
                  <a:tcPr/>
                </a:tc>
              </a:tr>
              <a:tr h="370840">
                <a:tc>
                  <a:txBody>
                    <a:bodyPr/>
                    <a:lstStyle/>
                    <a:p>
                      <a:r>
                        <a:rPr lang="en-US" dirty="0" smtClean="0"/>
                        <a:t>Pandemonium</a:t>
                      </a:r>
                      <a:endParaRPr lang="en-US" dirty="0"/>
                    </a:p>
                  </a:txBody>
                  <a:tcPr/>
                </a:tc>
                <a:tc>
                  <a:txBody>
                    <a:bodyPr/>
                    <a:lstStyle/>
                    <a:p>
                      <a:r>
                        <a:rPr lang="en-US" dirty="0" smtClean="0"/>
                        <a:t>Bedlam</a:t>
                      </a:r>
                      <a:endParaRPr lang="en-US" dirty="0"/>
                    </a:p>
                  </a:txBody>
                  <a:tcPr/>
                </a:tc>
                <a:tc>
                  <a:txBody>
                    <a:bodyPr/>
                    <a:lstStyle/>
                    <a:p>
                      <a:r>
                        <a:rPr lang="en-US" dirty="0" smtClean="0"/>
                        <a:t>Cur</a:t>
                      </a:r>
                      <a:endParaRPr lang="en-US" dirty="0"/>
                    </a:p>
                  </a:txBody>
                  <a:tcPr/>
                </a:tc>
              </a:tr>
              <a:tr h="370840">
                <a:tc>
                  <a:txBody>
                    <a:bodyPr/>
                    <a:lstStyle/>
                    <a:p>
                      <a:r>
                        <a:rPr lang="en-US" dirty="0" smtClean="0"/>
                        <a:t>Cannonading</a:t>
                      </a:r>
                      <a:endParaRPr lang="en-US" dirty="0"/>
                    </a:p>
                  </a:txBody>
                  <a:tcPr/>
                </a:tc>
                <a:tc>
                  <a:txBody>
                    <a:bodyPr/>
                    <a:lstStyle/>
                    <a:p>
                      <a:r>
                        <a:rPr lang="en-US" dirty="0" smtClean="0"/>
                        <a:t>Disdainful</a:t>
                      </a:r>
                      <a:endParaRPr lang="en-US" dirty="0"/>
                    </a:p>
                  </a:txBody>
                  <a:tcPr/>
                </a:tc>
                <a:tc>
                  <a:txBody>
                    <a:bodyPr/>
                    <a:lstStyle/>
                    <a:p>
                      <a:r>
                        <a:rPr lang="en-US" dirty="0" smtClean="0"/>
                        <a:t>Inscrutable</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719783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t>
            </a:r>
            <a:r>
              <a:rPr lang="en-US" smtClean="0"/>
              <a:t>Now #39</a:t>
            </a:r>
            <a:endParaRPr lang="en-US" dirty="0"/>
          </a:p>
        </p:txBody>
      </p:sp>
      <p:sp>
        <p:nvSpPr>
          <p:cNvPr id="3" name="Content Placeholder 2"/>
          <p:cNvSpPr>
            <a:spLocks noGrp="1"/>
          </p:cNvSpPr>
          <p:nvPr>
            <p:ph idx="1"/>
          </p:nvPr>
        </p:nvSpPr>
        <p:spPr>
          <a:xfrm>
            <a:off x="677334" y="1625601"/>
            <a:ext cx="8596668" cy="4415762"/>
          </a:xfrm>
        </p:spPr>
        <p:txBody>
          <a:bodyPr>
            <a:noAutofit/>
          </a:bodyPr>
          <a:lstStyle/>
          <a:p>
            <a:r>
              <a:rPr lang="en-US" sz="2400" dirty="0" smtClean="0"/>
              <a:t>What are you like when you are “normal”?  </a:t>
            </a:r>
          </a:p>
          <a:p>
            <a:r>
              <a:rPr lang="en-US" sz="2400" dirty="0" smtClean="0"/>
              <a:t>Get one of each of the papers at the front desk.  On the paper given, please write your name, date, and in the center of the next line “The Shelter”.</a:t>
            </a:r>
          </a:p>
          <a:p>
            <a:endParaRPr lang="en-US" sz="2400" dirty="0"/>
          </a:p>
          <a:p>
            <a:r>
              <a:rPr lang="en-US" sz="2400" dirty="0" smtClean="0"/>
              <a:t>OBJ:  PPT’s and SWBAT gain further insight into themselves by means of “The Shelter”</a:t>
            </a:r>
          </a:p>
          <a:p>
            <a:endParaRPr lang="en-US" sz="2400" dirty="0"/>
          </a:p>
          <a:p>
            <a:r>
              <a:rPr lang="en-US" sz="2400" dirty="0" smtClean="0"/>
              <a:t>HW – Complete any missing assignments.  Check with all of your classes to make sure you are passing.</a:t>
            </a:r>
            <a:endParaRPr lang="en-US" sz="2400" dirty="0"/>
          </a:p>
        </p:txBody>
      </p:sp>
    </p:spTree>
    <p:extLst>
      <p:ext uri="{BB962C8B-B14F-4D97-AF65-F5344CB8AC3E}">
        <p14:creationId xmlns:p14="http://schemas.microsoft.com/office/powerpoint/2010/main" val="30246383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677333" y="283779"/>
            <a:ext cx="8955397" cy="6574221"/>
          </a:xfrm>
        </p:spPr>
        <p:txBody>
          <a:bodyPr>
            <a:normAutofit/>
          </a:bodyPr>
          <a:lstStyle/>
          <a:p>
            <a:pPr marL="0" lvl="0" indent="0" algn="ctr">
              <a:buNone/>
            </a:pPr>
            <a:r>
              <a:rPr lang="en-US" u="sng" dirty="0" smtClean="0"/>
              <a:t>This is your assignment for today.  Please don’t waste any time.  </a:t>
            </a:r>
          </a:p>
          <a:p>
            <a:pPr marL="0" lvl="0" indent="0" algn="ctr">
              <a:buNone/>
            </a:pPr>
            <a:r>
              <a:rPr lang="en-US" u="sng" dirty="0" smtClean="0"/>
              <a:t>Focus on these assignments.  They will be graded.</a:t>
            </a:r>
          </a:p>
          <a:p>
            <a:pPr lvl="0"/>
            <a:endParaRPr lang="en-US" dirty="0"/>
          </a:p>
          <a:p>
            <a:pPr lvl="0"/>
            <a:r>
              <a:rPr lang="en-US" dirty="0" smtClean="0"/>
              <a:t>Read </a:t>
            </a:r>
            <a:r>
              <a:rPr lang="en-US" dirty="0"/>
              <a:t>Career Choices book page 30.  Complete the worksheet “Work Values Survey”.  Write a one paragraph response that reflects your opinion about your results.  Include in your paragraph a job that would best suit your value and provide an example from your life where you exhibited that value. </a:t>
            </a:r>
            <a:r>
              <a:rPr lang="en-US" b="1" u="sng" dirty="0"/>
              <a:t>Remember, you will need this for your PowerPoint.</a:t>
            </a:r>
            <a:endParaRPr lang="en-US" b="1" dirty="0"/>
          </a:p>
          <a:p>
            <a:pPr lvl="0"/>
            <a:r>
              <a:rPr lang="en-US" dirty="0" smtClean="0"/>
              <a:t>Read Possibilities page 172 and answer the 8 questions on page 173.  Also, on half an index card, draw “Hope”.</a:t>
            </a:r>
            <a:endParaRPr lang="en-US" b="1" dirty="0"/>
          </a:p>
          <a:p>
            <a:pPr lvl="0"/>
            <a:r>
              <a:rPr lang="en-US" dirty="0"/>
              <a:t>Read Career Choices pages 50 – 51.  Complete the message center activity from page 52 into your notebooks.  </a:t>
            </a:r>
            <a:r>
              <a:rPr lang="en-US" b="1" u="sng" dirty="0"/>
              <a:t>Remember, you will need this for your PowerPoint</a:t>
            </a:r>
            <a:r>
              <a:rPr lang="en-US" u="sng" dirty="0"/>
              <a:t>. </a:t>
            </a:r>
            <a:endParaRPr lang="en-US" dirty="0"/>
          </a:p>
          <a:p>
            <a:pPr lvl="0"/>
            <a:r>
              <a:rPr lang="en-US" dirty="0"/>
              <a:t>You will also </a:t>
            </a:r>
            <a:r>
              <a:rPr lang="en-US" b="1" dirty="0"/>
              <a:t>need </a:t>
            </a:r>
            <a:r>
              <a:rPr lang="en-US" dirty="0"/>
              <a:t>your completed Bull’s Eye Chart for your PowerPoint.</a:t>
            </a:r>
          </a:p>
          <a:p>
            <a:pPr lvl="0"/>
            <a:r>
              <a:rPr lang="en-US" dirty="0"/>
              <a:t>Continue </a:t>
            </a:r>
            <a:r>
              <a:rPr lang="en-US" b="1" dirty="0"/>
              <a:t>working</a:t>
            </a:r>
            <a:r>
              <a:rPr lang="en-US" dirty="0"/>
              <a:t> on your PowerPoints.  </a:t>
            </a:r>
            <a:r>
              <a:rPr lang="en-US" dirty="0" smtClean="0"/>
              <a:t>Due March 27</a:t>
            </a:r>
            <a:r>
              <a:rPr lang="en-US" baseline="30000" dirty="0" smtClean="0"/>
              <a:t>th</a:t>
            </a:r>
            <a:r>
              <a:rPr lang="en-US" dirty="0" smtClean="0"/>
              <a:t>!</a:t>
            </a:r>
            <a:endParaRPr lang="en-US" dirty="0"/>
          </a:p>
          <a:p>
            <a:pPr lvl="0"/>
            <a:r>
              <a:rPr lang="en-US" dirty="0"/>
              <a:t>You can also work on any </a:t>
            </a:r>
            <a:r>
              <a:rPr lang="en-US" b="1" dirty="0"/>
              <a:t>missing assignments </a:t>
            </a:r>
            <a:r>
              <a:rPr lang="en-US" dirty="0"/>
              <a:t>and </a:t>
            </a:r>
            <a:r>
              <a:rPr lang="en-US" b="1" dirty="0"/>
              <a:t>complete the packet</a:t>
            </a:r>
            <a:r>
              <a:rPr lang="en-US" dirty="0"/>
              <a:t>.  The essay and chart should have already been sent to me through Google Docs</a:t>
            </a:r>
            <a:r>
              <a:rPr lang="en-US" dirty="0" smtClean="0"/>
              <a:t>.</a:t>
            </a:r>
          </a:p>
          <a:p>
            <a:pPr lvl="0"/>
            <a:r>
              <a:rPr lang="en-US" dirty="0" smtClean="0"/>
              <a:t>You have until 8:45.  At that time, take out your “What Do You Think?” papers</a:t>
            </a:r>
            <a:endParaRPr lang="en-US" dirty="0"/>
          </a:p>
          <a:p>
            <a:endParaRPr lang="en-US" dirty="0"/>
          </a:p>
        </p:txBody>
      </p:sp>
    </p:spTree>
    <p:extLst>
      <p:ext uri="{BB962C8B-B14F-4D97-AF65-F5344CB8AC3E}">
        <p14:creationId xmlns:p14="http://schemas.microsoft.com/office/powerpoint/2010/main" val="18223607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3531"/>
          </a:xfrm>
        </p:spPr>
        <p:txBody>
          <a:bodyPr/>
          <a:lstStyle/>
          <a:p>
            <a:r>
              <a:rPr lang="en-US" dirty="0" smtClean="0"/>
              <a:t>Assignments continued…..</a:t>
            </a:r>
            <a:endParaRPr lang="en-US" dirty="0"/>
          </a:p>
        </p:txBody>
      </p:sp>
      <p:sp>
        <p:nvSpPr>
          <p:cNvPr id="3" name="Content Placeholder 2"/>
          <p:cNvSpPr>
            <a:spLocks noGrp="1"/>
          </p:cNvSpPr>
          <p:nvPr>
            <p:ph idx="1"/>
          </p:nvPr>
        </p:nvSpPr>
        <p:spPr>
          <a:xfrm>
            <a:off x="677334" y="1229711"/>
            <a:ext cx="8596668" cy="4811652"/>
          </a:xfrm>
        </p:spPr>
        <p:txBody>
          <a:bodyPr/>
          <a:lstStyle/>
          <a:p>
            <a:r>
              <a:rPr lang="en-US" dirty="0" smtClean="0"/>
              <a:t>All 3 parts of “Meet The Robinsons” need to be handed in by Wednesday March 18</a:t>
            </a:r>
            <a:r>
              <a:rPr lang="en-US" baseline="30000" dirty="0" smtClean="0"/>
              <a:t>th</a:t>
            </a:r>
            <a:r>
              <a:rPr lang="en-US" dirty="0" smtClean="0"/>
              <a:t>.</a:t>
            </a:r>
          </a:p>
          <a:p>
            <a:r>
              <a:rPr lang="en-US" dirty="0" smtClean="0"/>
              <a:t>I’m still accepting Vision and Energy acrostics!!</a:t>
            </a:r>
          </a:p>
          <a:p>
            <a:r>
              <a:rPr lang="en-US" dirty="0" smtClean="0"/>
              <a:t>“Success” Poster</a:t>
            </a:r>
          </a:p>
          <a:p>
            <a:r>
              <a:rPr lang="en-US" dirty="0" smtClean="0"/>
              <a:t>Budget packet! Even if you didn’t finish it, I need the folder!</a:t>
            </a:r>
          </a:p>
          <a:p>
            <a:r>
              <a:rPr lang="en-US" dirty="0" smtClean="0"/>
              <a:t>Richard Cory!!  The poor guy……can’t even get people to write about him….</a:t>
            </a:r>
          </a:p>
          <a:p>
            <a:r>
              <a:rPr lang="en-US" dirty="0" smtClean="0"/>
              <a:t>The Shelter! It’s four simple questions. We can do this!</a:t>
            </a:r>
          </a:p>
          <a:p>
            <a:r>
              <a:rPr lang="en-US" dirty="0" smtClean="0"/>
              <a:t>Continue to ask your parents why they work!</a:t>
            </a:r>
          </a:p>
          <a:p>
            <a:r>
              <a:rPr lang="en-US" dirty="0" smtClean="0"/>
              <a:t>EVERFI is due April 10</a:t>
            </a:r>
            <a:r>
              <a:rPr lang="en-US" baseline="30000" dirty="0" smtClean="0"/>
              <a:t>th</a:t>
            </a:r>
            <a:r>
              <a:rPr lang="en-US" dirty="0" smtClean="0"/>
              <a:t>!!!</a:t>
            </a:r>
          </a:p>
          <a:p>
            <a:r>
              <a:rPr lang="en-US" dirty="0" smtClean="0"/>
              <a:t>The end of the Marking period (for us) is April 2</a:t>
            </a:r>
            <a:r>
              <a:rPr lang="en-US" baseline="30000" dirty="0" smtClean="0"/>
              <a:t>nd</a:t>
            </a:r>
            <a:r>
              <a:rPr lang="en-US" dirty="0" smtClean="0"/>
              <a:t>!!!!!!!!</a:t>
            </a:r>
          </a:p>
          <a:p>
            <a:endParaRPr lang="en-US" dirty="0"/>
          </a:p>
        </p:txBody>
      </p:sp>
    </p:spTree>
    <p:extLst>
      <p:ext uri="{BB962C8B-B14F-4D97-AF65-F5344CB8AC3E}">
        <p14:creationId xmlns:p14="http://schemas.microsoft.com/office/powerpoint/2010/main" val="2983749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a:t>
            </a:r>
            <a:endParaRPr lang="en-US" dirty="0"/>
          </a:p>
        </p:txBody>
      </p:sp>
      <p:sp>
        <p:nvSpPr>
          <p:cNvPr id="3" name="Content Placeholder 2"/>
          <p:cNvSpPr>
            <a:spLocks noGrp="1"/>
          </p:cNvSpPr>
          <p:nvPr>
            <p:ph idx="1"/>
          </p:nvPr>
        </p:nvSpPr>
        <p:spPr>
          <a:xfrm>
            <a:off x="677334" y="1592317"/>
            <a:ext cx="8596668" cy="4449045"/>
          </a:xfrm>
        </p:spPr>
        <p:txBody>
          <a:bodyPr>
            <a:normAutofit/>
          </a:bodyPr>
          <a:lstStyle/>
          <a:p>
            <a:r>
              <a:rPr lang="en-US" sz="3200" dirty="0" smtClean="0"/>
              <a:t>How would you feel if you won the lottery? </a:t>
            </a:r>
          </a:p>
          <a:p>
            <a:r>
              <a:rPr lang="en-US" sz="3200" dirty="0" err="1"/>
              <a:t>Obj</a:t>
            </a:r>
            <a:r>
              <a:rPr lang="en-US" sz="3200" dirty="0"/>
              <a:t>: </a:t>
            </a:r>
            <a:r>
              <a:rPr lang="en-US" sz="3200" i="1" dirty="0"/>
              <a:t>SWBAT Understand how personal financial decisions are influenced by an individuals interpretation of needs and </a:t>
            </a:r>
            <a:r>
              <a:rPr lang="en-US" sz="3200" i="1" dirty="0" smtClean="0"/>
              <a:t>wants (SAME)</a:t>
            </a:r>
            <a:endParaRPr lang="en-US" sz="3200" i="1" dirty="0"/>
          </a:p>
          <a:p>
            <a:r>
              <a:rPr lang="en-US" sz="3200" dirty="0" smtClean="0"/>
              <a:t>HW# 4 – Write down the following in your binder: 5 Values and 5 </a:t>
            </a:r>
            <a:r>
              <a:rPr lang="en-US" sz="3200" dirty="0"/>
              <a:t>major future purchases</a:t>
            </a:r>
          </a:p>
          <a:p>
            <a:endParaRPr lang="en-US" dirty="0"/>
          </a:p>
        </p:txBody>
      </p:sp>
    </p:spTree>
    <p:extLst>
      <p:ext uri="{BB962C8B-B14F-4D97-AF65-F5344CB8AC3E}">
        <p14:creationId xmlns:p14="http://schemas.microsoft.com/office/powerpoint/2010/main" val="31945647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#40</a:t>
            </a:r>
            <a:endParaRPr lang="en-US" dirty="0"/>
          </a:p>
        </p:txBody>
      </p:sp>
      <p:sp>
        <p:nvSpPr>
          <p:cNvPr id="3" name="Content Placeholder 2"/>
          <p:cNvSpPr>
            <a:spLocks noGrp="1"/>
          </p:cNvSpPr>
          <p:nvPr>
            <p:ph idx="1"/>
          </p:nvPr>
        </p:nvSpPr>
        <p:spPr>
          <a:xfrm>
            <a:off x="677334" y="1524001"/>
            <a:ext cx="8596668" cy="4517362"/>
          </a:xfrm>
        </p:spPr>
        <p:txBody>
          <a:bodyPr/>
          <a:lstStyle/>
          <a:p>
            <a:r>
              <a:rPr lang="en-US" sz="2800" dirty="0" smtClean="0"/>
              <a:t>Please complete the </a:t>
            </a:r>
            <a:r>
              <a:rPr lang="en-US" sz="2800" u="sng" dirty="0" smtClean="0"/>
              <a:t>student side </a:t>
            </a:r>
            <a:r>
              <a:rPr lang="en-US" sz="2800" dirty="0" smtClean="0"/>
              <a:t>of the personality worksheet</a:t>
            </a:r>
          </a:p>
          <a:p>
            <a:r>
              <a:rPr lang="en-US" sz="2800" dirty="0" smtClean="0"/>
              <a:t>Get a Possibilities book and a Choices book.</a:t>
            </a:r>
          </a:p>
          <a:p>
            <a:endParaRPr lang="en-US" dirty="0"/>
          </a:p>
          <a:p>
            <a:r>
              <a:rPr lang="en-US" dirty="0" smtClean="0"/>
              <a:t>OBJ</a:t>
            </a:r>
            <a:r>
              <a:rPr lang="en-US" dirty="0"/>
              <a:t>: </a:t>
            </a:r>
            <a:r>
              <a:rPr lang="en-US" sz="2400" dirty="0" smtClean="0"/>
              <a:t>SWBAT analyze themselves for certain behavioral traits and then use those traits to work together to accomplish various assignments.</a:t>
            </a:r>
          </a:p>
          <a:p>
            <a:endParaRPr lang="en-US" dirty="0"/>
          </a:p>
          <a:p>
            <a:r>
              <a:rPr lang="en-US" sz="2800" dirty="0" smtClean="0"/>
              <a:t>HW – Autobiography PowerPoints and homework for parents</a:t>
            </a:r>
            <a:endParaRPr lang="en-US" sz="2800" dirty="0"/>
          </a:p>
        </p:txBody>
      </p:sp>
    </p:spTree>
    <p:extLst>
      <p:ext uri="{BB962C8B-B14F-4D97-AF65-F5344CB8AC3E}">
        <p14:creationId xmlns:p14="http://schemas.microsoft.com/office/powerpoint/2010/main" val="29128734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Now #</a:t>
            </a:r>
            <a:r>
              <a:rPr lang="en-US" dirty="0" smtClean="0"/>
              <a:t>40 – day 2</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Please get a Possibilities book and a blank piece of paper.</a:t>
            </a:r>
          </a:p>
          <a:p>
            <a:r>
              <a:rPr lang="en-US" sz="2800" dirty="0" smtClean="0"/>
              <a:t>Sit quietly.</a:t>
            </a:r>
          </a:p>
          <a:p>
            <a:endParaRPr lang="en-US" sz="2800" dirty="0"/>
          </a:p>
          <a:p>
            <a:r>
              <a:rPr lang="en-US" sz="2800" dirty="0" smtClean="0"/>
              <a:t>OBJ: Same</a:t>
            </a:r>
          </a:p>
          <a:p>
            <a:endParaRPr lang="en-US" sz="2800" dirty="0" smtClean="0"/>
          </a:p>
          <a:p>
            <a:r>
              <a:rPr lang="en-US" sz="2800" dirty="0"/>
              <a:t>HW – Autobiography PowerPoints and homework for parents</a:t>
            </a:r>
          </a:p>
          <a:p>
            <a:endParaRPr lang="en-US" sz="2800" dirty="0"/>
          </a:p>
          <a:p>
            <a:endParaRPr lang="en-US" sz="2800" dirty="0"/>
          </a:p>
        </p:txBody>
      </p:sp>
    </p:spTree>
    <p:extLst>
      <p:ext uri="{BB962C8B-B14F-4D97-AF65-F5344CB8AC3E}">
        <p14:creationId xmlns:p14="http://schemas.microsoft.com/office/powerpoint/2010/main" val="19309784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#41</a:t>
            </a:r>
            <a:endParaRPr lang="en-US" dirty="0"/>
          </a:p>
        </p:txBody>
      </p:sp>
      <p:sp>
        <p:nvSpPr>
          <p:cNvPr id="3" name="Content Placeholder 2"/>
          <p:cNvSpPr>
            <a:spLocks noGrp="1"/>
          </p:cNvSpPr>
          <p:nvPr>
            <p:ph idx="1"/>
          </p:nvPr>
        </p:nvSpPr>
        <p:spPr>
          <a:xfrm>
            <a:off x="677334" y="1473201"/>
            <a:ext cx="8596668" cy="4568162"/>
          </a:xfrm>
        </p:spPr>
        <p:txBody>
          <a:bodyPr>
            <a:normAutofit/>
          </a:bodyPr>
          <a:lstStyle/>
          <a:p>
            <a:r>
              <a:rPr lang="en-US" sz="2400" dirty="0" smtClean="0"/>
              <a:t>How important is a person’s name?</a:t>
            </a:r>
          </a:p>
          <a:p>
            <a:r>
              <a:rPr lang="en-US" sz="2400" dirty="0" smtClean="0"/>
              <a:t>Please get a take out your autobiography PowerPoint notes. Get a Possibilities book please.</a:t>
            </a:r>
            <a:endParaRPr lang="en-US" sz="2400" dirty="0"/>
          </a:p>
          <a:p>
            <a:endParaRPr lang="en-US" sz="2400" dirty="0" smtClean="0"/>
          </a:p>
          <a:p>
            <a:r>
              <a:rPr lang="en-US" sz="2400" dirty="0"/>
              <a:t>OBJ:  SW </a:t>
            </a:r>
            <a:r>
              <a:rPr lang="en-US" sz="2400" dirty="0" smtClean="0"/>
              <a:t>analyze the significance of one’s name and how it affects success.</a:t>
            </a:r>
          </a:p>
          <a:p>
            <a:endParaRPr lang="en-US" sz="2400" dirty="0" smtClean="0"/>
          </a:p>
          <a:p>
            <a:r>
              <a:rPr lang="en-US" sz="2400" dirty="0" smtClean="0"/>
              <a:t>HW – Autobiography PowerPoints…….do you have the worksheet from your parents?</a:t>
            </a:r>
            <a:endParaRPr lang="en-US" sz="2400" dirty="0"/>
          </a:p>
        </p:txBody>
      </p:sp>
    </p:spTree>
    <p:extLst>
      <p:ext uri="{BB962C8B-B14F-4D97-AF65-F5344CB8AC3E}">
        <p14:creationId xmlns:p14="http://schemas.microsoft.com/office/powerpoint/2010/main" val="38082397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#40 – 9th</a:t>
            </a:r>
            <a:br>
              <a:rPr lang="en-US" dirty="0" smtClean="0"/>
            </a:br>
            <a:r>
              <a:rPr lang="en-US" dirty="0" smtClean="0"/>
              <a:t>Please write this in your binders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3200" i="1" dirty="0" smtClean="0"/>
              <a:t>Name - A </a:t>
            </a:r>
            <a:r>
              <a:rPr lang="en-US" sz="3200" i="1" dirty="0"/>
              <a:t>word or phrase that constitutes a distinctive designation of a person, place, animal, plant, or other object. </a:t>
            </a:r>
            <a:r>
              <a:rPr lang="en-US" sz="3200" i="1" dirty="0" smtClean="0"/>
              <a:t>It can also mean </a:t>
            </a:r>
            <a:r>
              <a:rPr lang="en-US" sz="3200" i="1" dirty="0"/>
              <a:t>person’s reputation or the person himself</a:t>
            </a:r>
            <a:r>
              <a:rPr lang="en-US" sz="3200" i="1" dirty="0" smtClean="0"/>
              <a:t>.</a:t>
            </a:r>
          </a:p>
          <a:p>
            <a:pPr marL="0" indent="0">
              <a:buNone/>
            </a:pPr>
            <a:endParaRPr lang="en-US" sz="3200" i="1" dirty="0"/>
          </a:p>
          <a:p>
            <a:pPr marL="0" indent="0">
              <a:buNone/>
            </a:pPr>
            <a:endParaRPr lang="en-US" sz="3200" i="1" dirty="0" smtClean="0"/>
          </a:p>
          <a:p>
            <a:pPr marL="0" indent="0">
              <a:buNone/>
            </a:pPr>
            <a:r>
              <a:rPr lang="en-US" sz="3200" i="1" dirty="0" smtClean="0"/>
              <a:t>Please get a Possibilities book as well.</a:t>
            </a:r>
            <a:endParaRPr lang="en-US" sz="3200" i="1" dirty="0"/>
          </a:p>
        </p:txBody>
      </p:sp>
    </p:spTree>
    <p:extLst>
      <p:ext uri="{BB962C8B-B14F-4D97-AF65-F5344CB8AC3E}">
        <p14:creationId xmlns:p14="http://schemas.microsoft.com/office/powerpoint/2010/main" val="14776264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#42</a:t>
            </a:r>
            <a:endParaRPr lang="en-US" dirty="0"/>
          </a:p>
        </p:txBody>
      </p:sp>
      <p:sp>
        <p:nvSpPr>
          <p:cNvPr id="3" name="Content Placeholder 2"/>
          <p:cNvSpPr>
            <a:spLocks noGrp="1"/>
          </p:cNvSpPr>
          <p:nvPr>
            <p:ph idx="1"/>
          </p:nvPr>
        </p:nvSpPr>
        <p:spPr>
          <a:xfrm>
            <a:off x="677333" y="1497724"/>
            <a:ext cx="10011687" cy="4698123"/>
          </a:xfrm>
        </p:spPr>
        <p:txBody>
          <a:bodyPr>
            <a:normAutofit/>
          </a:bodyPr>
          <a:lstStyle/>
          <a:p>
            <a:r>
              <a:rPr lang="en-US" sz="2400" dirty="0" smtClean="0"/>
              <a:t>Please get a Choices book and a Possibilities book.</a:t>
            </a:r>
          </a:p>
          <a:p>
            <a:r>
              <a:rPr lang="en-US" sz="2400" dirty="0" smtClean="0"/>
              <a:t>Please take out your binders.</a:t>
            </a:r>
          </a:p>
          <a:p>
            <a:endParaRPr lang="en-US" sz="2400" dirty="0"/>
          </a:p>
          <a:p>
            <a:endParaRPr lang="en-US" sz="2400" dirty="0" smtClean="0"/>
          </a:p>
          <a:p>
            <a:r>
              <a:rPr lang="en-US" sz="2400" dirty="0"/>
              <a:t>OBJ:  SW analyze the significance of one’s name and how it affects success</a:t>
            </a:r>
            <a:r>
              <a:rPr lang="en-US" sz="2400" dirty="0" smtClean="0"/>
              <a:t>. As well as discuss how to overcome excuses.</a:t>
            </a:r>
            <a:endParaRPr lang="en-US" sz="2400" dirty="0"/>
          </a:p>
          <a:p>
            <a:endParaRPr lang="en-US" sz="2400" dirty="0" smtClean="0"/>
          </a:p>
          <a:p>
            <a:endParaRPr lang="en-US" sz="2400" dirty="0"/>
          </a:p>
          <a:p>
            <a:r>
              <a:rPr lang="en-US" sz="2400" dirty="0" smtClean="0"/>
              <a:t>HW – Complete your PowerPoints .  They are due by March 31</a:t>
            </a:r>
            <a:r>
              <a:rPr lang="en-US" sz="2400" baseline="30000" dirty="0" smtClean="0"/>
              <a:t>st</a:t>
            </a:r>
            <a:r>
              <a:rPr lang="en-US" sz="2400" dirty="0" smtClean="0"/>
              <a:t>.</a:t>
            </a:r>
          </a:p>
          <a:p>
            <a:endParaRPr lang="en-US" dirty="0"/>
          </a:p>
          <a:p>
            <a:endParaRPr lang="en-US" dirty="0"/>
          </a:p>
        </p:txBody>
      </p:sp>
    </p:spTree>
    <p:extLst>
      <p:ext uri="{BB962C8B-B14F-4D97-AF65-F5344CB8AC3E}">
        <p14:creationId xmlns:p14="http://schemas.microsoft.com/office/powerpoint/2010/main" val="39627513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doing??????????????</a:t>
            </a:r>
            <a:endParaRPr lang="en-US" dirty="0"/>
          </a:p>
        </p:txBody>
      </p:sp>
      <p:sp>
        <p:nvSpPr>
          <p:cNvPr id="3" name="Content Placeholder 2"/>
          <p:cNvSpPr>
            <a:spLocks noGrp="1"/>
          </p:cNvSpPr>
          <p:nvPr>
            <p:ph idx="1"/>
          </p:nvPr>
        </p:nvSpPr>
        <p:spPr/>
        <p:txBody>
          <a:bodyPr>
            <a:noAutofit/>
          </a:bodyPr>
          <a:lstStyle/>
          <a:p>
            <a:r>
              <a:rPr lang="en-US" sz="4000" dirty="0" smtClean="0"/>
              <a:t>Possibilities page 214 – 215</a:t>
            </a:r>
          </a:p>
          <a:p>
            <a:r>
              <a:rPr lang="en-US" sz="4000" dirty="0" smtClean="0"/>
              <a:t>Answer the 10 questions in your notes.</a:t>
            </a:r>
          </a:p>
          <a:p>
            <a:r>
              <a:rPr lang="en-US" sz="4000" dirty="0" smtClean="0"/>
              <a:t>.</a:t>
            </a:r>
            <a:r>
              <a:rPr lang="en-US" sz="4000" dirty="0" err="1" smtClean="0"/>
              <a:t>tnemngissa</a:t>
            </a:r>
            <a:r>
              <a:rPr lang="en-US" sz="4000" dirty="0" smtClean="0"/>
              <a:t> </a:t>
            </a:r>
            <a:r>
              <a:rPr lang="en-US" sz="4000" dirty="0" err="1" smtClean="0"/>
              <a:t>txen</a:t>
            </a:r>
            <a:r>
              <a:rPr lang="en-US" sz="4000" dirty="0" smtClean="0"/>
              <a:t> </a:t>
            </a:r>
            <a:r>
              <a:rPr lang="en-US" sz="4000" dirty="0" err="1" smtClean="0"/>
              <a:t>eht</a:t>
            </a:r>
            <a:r>
              <a:rPr lang="en-US" sz="4000" dirty="0" smtClean="0"/>
              <a:t> </a:t>
            </a:r>
            <a:r>
              <a:rPr lang="en-US" sz="4000" dirty="0" err="1" smtClean="0"/>
              <a:t>rof</a:t>
            </a:r>
            <a:r>
              <a:rPr lang="en-US" sz="4000" dirty="0" smtClean="0"/>
              <a:t> </a:t>
            </a:r>
            <a:r>
              <a:rPr lang="en-US" sz="4000" dirty="0" err="1" smtClean="0"/>
              <a:t>htiw</a:t>
            </a:r>
            <a:r>
              <a:rPr lang="en-US" sz="4000" dirty="0" smtClean="0"/>
              <a:t> </a:t>
            </a:r>
            <a:r>
              <a:rPr lang="en-US" sz="4000" dirty="0" err="1" smtClean="0"/>
              <a:t>pu</a:t>
            </a:r>
            <a:r>
              <a:rPr lang="en-US" sz="4000" dirty="0" smtClean="0"/>
              <a:t> </a:t>
            </a:r>
            <a:r>
              <a:rPr lang="en-US" sz="4000" dirty="0" err="1" smtClean="0"/>
              <a:t>rentrap</a:t>
            </a:r>
            <a:r>
              <a:rPr lang="en-US" sz="4000" dirty="0" smtClean="0"/>
              <a:t> </a:t>
            </a:r>
            <a:r>
              <a:rPr lang="en-US" sz="4000" dirty="0" err="1" smtClean="0"/>
              <a:t>ot</a:t>
            </a:r>
            <a:r>
              <a:rPr lang="en-US" sz="4000" dirty="0" smtClean="0"/>
              <a:t> </a:t>
            </a:r>
            <a:r>
              <a:rPr lang="en-US" sz="4000" dirty="0" err="1" smtClean="0"/>
              <a:t>ekil</a:t>
            </a:r>
            <a:r>
              <a:rPr lang="en-US" sz="4000" dirty="0" smtClean="0"/>
              <a:t> </a:t>
            </a:r>
            <a:r>
              <a:rPr lang="en-US" sz="4000" dirty="0" err="1" smtClean="0"/>
              <a:t>dluow</a:t>
            </a:r>
            <a:r>
              <a:rPr lang="en-US" sz="4000" dirty="0" smtClean="0"/>
              <a:t> </a:t>
            </a:r>
            <a:r>
              <a:rPr lang="en-US" sz="4000" dirty="0" err="1" smtClean="0"/>
              <a:t>uoy</a:t>
            </a:r>
            <a:r>
              <a:rPr lang="en-US" sz="4000" dirty="0" smtClean="0"/>
              <a:t> </a:t>
            </a:r>
            <a:r>
              <a:rPr lang="en-US" sz="4000" dirty="0" err="1" smtClean="0"/>
              <a:t>ohw</a:t>
            </a:r>
            <a:r>
              <a:rPr lang="en-US" sz="4000" dirty="0" smtClean="0"/>
              <a:t> </a:t>
            </a:r>
            <a:r>
              <a:rPr lang="en-US" sz="4000" dirty="0" err="1" smtClean="0"/>
              <a:t>tuoba</a:t>
            </a:r>
            <a:r>
              <a:rPr lang="en-US" sz="4000" dirty="0" smtClean="0"/>
              <a:t> </a:t>
            </a:r>
            <a:r>
              <a:rPr lang="en-US" sz="4000" dirty="0" err="1" smtClean="0"/>
              <a:t>knihT</a:t>
            </a:r>
            <a:r>
              <a:rPr lang="en-US" sz="4000" dirty="0" smtClean="0"/>
              <a:t>.</a:t>
            </a:r>
          </a:p>
          <a:p>
            <a:endParaRPr lang="en-US" sz="4000" dirty="0"/>
          </a:p>
        </p:txBody>
      </p:sp>
    </p:spTree>
    <p:extLst>
      <p:ext uri="{BB962C8B-B14F-4D97-AF65-F5344CB8AC3E}">
        <p14:creationId xmlns:p14="http://schemas.microsoft.com/office/powerpoint/2010/main" val="30324499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a Partner …….or by yourself</a:t>
            </a:r>
            <a:endParaRPr lang="en-US" dirty="0"/>
          </a:p>
        </p:txBody>
      </p:sp>
      <p:sp>
        <p:nvSpPr>
          <p:cNvPr id="3" name="Content Placeholder 2"/>
          <p:cNvSpPr>
            <a:spLocks noGrp="1"/>
          </p:cNvSpPr>
          <p:nvPr>
            <p:ph idx="1"/>
          </p:nvPr>
        </p:nvSpPr>
        <p:spPr/>
        <p:txBody>
          <a:bodyPr>
            <a:noAutofit/>
          </a:bodyPr>
          <a:lstStyle/>
          <a:p>
            <a:r>
              <a:rPr lang="en-US" sz="3200" dirty="0" smtClean="0"/>
              <a:t>Choices Book 204-206</a:t>
            </a:r>
          </a:p>
          <a:p>
            <a:r>
              <a:rPr lang="en-US" sz="3200" dirty="0" smtClean="0"/>
              <a:t>Read and choose 1</a:t>
            </a:r>
          </a:p>
          <a:p>
            <a:r>
              <a:rPr lang="en-US" sz="3200" dirty="0" smtClean="0"/>
              <a:t>Answer the first question</a:t>
            </a:r>
          </a:p>
          <a:p>
            <a:r>
              <a:rPr lang="en-US" sz="3200" dirty="0" smtClean="0"/>
              <a:t>Create a story where the characters meet up 15 years later and describe their lives to each other.</a:t>
            </a:r>
          </a:p>
          <a:p>
            <a:r>
              <a:rPr lang="en-US" sz="3200" dirty="0" smtClean="0"/>
              <a:t>Submit before you leave.</a:t>
            </a:r>
            <a:endParaRPr lang="en-US" sz="3200" dirty="0"/>
          </a:p>
        </p:txBody>
      </p:sp>
    </p:spTree>
    <p:extLst>
      <p:ext uri="{BB962C8B-B14F-4D97-AF65-F5344CB8AC3E}">
        <p14:creationId xmlns:p14="http://schemas.microsoft.com/office/powerpoint/2010/main" val="20103190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#43</a:t>
            </a:r>
            <a:endParaRPr lang="en-US" dirty="0"/>
          </a:p>
        </p:txBody>
      </p:sp>
      <p:sp>
        <p:nvSpPr>
          <p:cNvPr id="3" name="Content Placeholder 2"/>
          <p:cNvSpPr>
            <a:spLocks noGrp="1"/>
          </p:cNvSpPr>
          <p:nvPr>
            <p:ph idx="1"/>
          </p:nvPr>
        </p:nvSpPr>
        <p:spPr>
          <a:xfrm>
            <a:off x="677334" y="1397001"/>
            <a:ext cx="8596668" cy="4644362"/>
          </a:xfrm>
        </p:spPr>
        <p:txBody>
          <a:bodyPr>
            <a:normAutofit/>
          </a:bodyPr>
          <a:lstStyle/>
          <a:p>
            <a:r>
              <a:rPr lang="en-US" sz="2400" dirty="0" smtClean="0"/>
              <a:t>How much do you think a bad habit costs per day?  For example, cigarettes.</a:t>
            </a:r>
          </a:p>
          <a:p>
            <a:r>
              <a:rPr lang="en-US" sz="2400" dirty="0" smtClean="0"/>
              <a:t>Please </a:t>
            </a:r>
            <a:r>
              <a:rPr lang="en-US" sz="2400" dirty="0"/>
              <a:t>get a Choices book and a Possibilities book.</a:t>
            </a:r>
          </a:p>
          <a:p>
            <a:r>
              <a:rPr lang="en-US" sz="2400" dirty="0"/>
              <a:t>Please take out your binders.</a:t>
            </a:r>
          </a:p>
          <a:p>
            <a:endParaRPr lang="en-US" sz="2400" dirty="0" smtClean="0"/>
          </a:p>
          <a:p>
            <a:endParaRPr lang="en-US" sz="2400" dirty="0"/>
          </a:p>
          <a:p>
            <a:r>
              <a:rPr lang="en-US" sz="2400" dirty="0" smtClean="0"/>
              <a:t>OBJ:  SWBAT comprehend the financial costs of bad habits and its effect on their future.</a:t>
            </a:r>
          </a:p>
          <a:p>
            <a:endParaRPr lang="en-US" sz="2400" dirty="0"/>
          </a:p>
          <a:p>
            <a:r>
              <a:rPr lang="en-US" sz="2400" dirty="0" smtClean="0"/>
              <a:t>HW - PowerPoints</a:t>
            </a:r>
            <a:endParaRPr lang="en-US" sz="2400" dirty="0"/>
          </a:p>
        </p:txBody>
      </p:sp>
    </p:spTree>
    <p:extLst>
      <p:ext uri="{BB962C8B-B14F-4D97-AF65-F5344CB8AC3E}">
        <p14:creationId xmlns:p14="http://schemas.microsoft.com/office/powerpoint/2010/main" val="37500976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r>
              <a:rPr lang="en-US" dirty="0" smtClean="0"/>
              <a:t>Your Assignment!</a:t>
            </a:r>
            <a:br>
              <a:rPr lang="en-US" dirty="0" smtClean="0"/>
            </a:br>
            <a:endParaRPr lang="en-US" dirty="0"/>
          </a:p>
        </p:txBody>
      </p:sp>
      <p:sp>
        <p:nvSpPr>
          <p:cNvPr id="3" name="Content Placeholder 2"/>
          <p:cNvSpPr>
            <a:spLocks noGrp="1"/>
          </p:cNvSpPr>
          <p:nvPr>
            <p:ph idx="1"/>
          </p:nvPr>
        </p:nvSpPr>
        <p:spPr>
          <a:xfrm>
            <a:off x="677334" y="676166"/>
            <a:ext cx="8596668" cy="3880773"/>
          </a:xfrm>
        </p:spPr>
        <p:txBody>
          <a:bodyPr>
            <a:noAutofit/>
          </a:bodyPr>
          <a:lstStyle/>
          <a:p>
            <a:r>
              <a:rPr lang="en-US" sz="4800" dirty="0" smtClean="0"/>
              <a:t>Today you have the test for the movie.</a:t>
            </a:r>
          </a:p>
          <a:p>
            <a:r>
              <a:rPr lang="en-US" sz="4800" dirty="0" smtClean="0"/>
              <a:t>Please write down your own PERSONAL answers!</a:t>
            </a:r>
          </a:p>
          <a:p>
            <a:r>
              <a:rPr lang="en-US" sz="4800" dirty="0" smtClean="0"/>
              <a:t>When you are done, complete pages 63, 126-131 of the blue packet in your binders.</a:t>
            </a:r>
            <a:endParaRPr lang="en-US" sz="4800" dirty="0"/>
          </a:p>
        </p:txBody>
      </p:sp>
    </p:spTree>
    <p:extLst>
      <p:ext uri="{BB962C8B-B14F-4D97-AF65-F5344CB8AC3E}">
        <p14:creationId xmlns:p14="http://schemas.microsoft.com/office/powerpoint/2010/main" val="27867614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7334" y="1447800"/>
            <a:ext cx="8596668" cy="5181599"/>
          </a:xfrm>
        </p:spPr>
        <p:txBody>
          <a:bodyPr>
            <a:normAutofit/>
          </a:bodyPr>
          <a:lstStyle/>
          <a:p>
            <a:r>
              <a:rPr lang="en-US" sz="2400" dirty="0" smtClean="0"/>
              <a:t>What do these people have in common with you?</a:t>
            </a:r>
          </a:p>
          <a:p>
            <a:r>
              <a:rPr lang="en-US" sz="2400" dirty="0">
                <a:hlinkClick r:id="rId2"/>
              </a:rPr>
              <a:t>https://</a:t>
            </a:r>
            <a:r>
              <a:rPr lang="en-US" sz="2400" dirty="0" smtClean="0">
                <a:hlinkClick r:id="rId2"/>
              </a:rPr>
              <a:t>www.youtube.com/watch?v=Twt9rptcieM</a:t>
            </a:r>
            <a:endParaRPr lang="en-US" sz="2400" dirty="0" smtClean="0"/>
          </a:p>
          <a:p>
            <a:r>
              <a:rPr lang="en-US" sz="2400" dirty="0" smtClean="0"/>
              <a:t>How about this artist?</a:t>
            </a:r>
          </a:p>
          <a:p>
            <a:r>
              <a:rPr lang="en-US" sz="2400" dirty="0">
                <a:hlinkClick r:id="rId3"/>
              </a:rPr>
              <a:t>https://</a:t>
            </a:r>
            <a:r>
              <a:rPr lang="en-US" sz="2400" dirty="0" smtClean="0">
                <a:hlinkClick r:id="rId3"/>
              </a:rPr>
              <a:t>www.youtube.com/watch?v=xNaA9wUo6GE</a:t>
            </a:r>
            <a:endParaRPr lang="en-US" sz="2400" dirty="0" smtClean="0"/>
          </a:p>
          <a:p>
            <a:r>
              <a:rPr lang="en-US" sz="2400" dirty="0" smtClean="0"/>
              <a:t>Please get your manila folders.</a:t>
            </a:r>
          </a:p>
          <a:p>
            <a:endParaRPr lang="en-US" sz="2400" dirty="0"/>
          </a:p>
          <a:p>
            <a:r>
              <a:rPr lang="en-US" sz="2400" dirty="0"/>
              <a:t>OBJ:  SW complete the budget project packet and begin working on essay</a:t>
            </a:r>
            <a:r>
              <a:rPr lang="en-US" sz="2400" dirty="0" smtClean="0"/>
              <a:t>.</a:t>
            </a:r>
          </a:p>
          <a:p>
            <a:endParaRPr lang="en-US" sz="2400" dirty="0"/>
          </a:p>
          <a:p>
            <a:r>
              <a:rPr lang="en-US" sz="2400" dirty="0"/>
              <a:t>HW#5 – Complete essay by March 18</a:t>
            </a:r>
            <a:r>
              <a:rPr lang="en-US" sz="2400" baseline="30000" dirty="0"/>
              <a:t>th</a:t>
            </a:r>
            <a:r>
              <a:rPr lang="en-US" sz="2400" dirty="0"/>
              <a:t> – MIDNIGHT!!!  That means it should at least be done by March 17</a:t>
            </a:r>
            <a:r>
              <a:rPr lang="en-US" sz="2400" baseline="30000" dirty="0"/>
              <a:t>th</a:t>
            </a:r>
            <a:r>
              <a:rPr lang="en-US" sz="2400" dirty="0"/>
              <a:t> 11:59pm!!!</a:t>
            </a:r>
          </a:p>
          <a:p>
            <a:endParaRPr lang="en-US" dirty="0"/>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716426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WELCOME PARENTS!!!</a:t>
            </a:r>
            <a:endParaRPr lang="en-US" dirty="0"/>
          </a:p>
        </p:txBody>
      </p:sp>
      <p:sp>
        <p:nvSpPr>
          <p:cNvPr id="3" name="Content Placeholder 2"/>
          <p:cNvSpPr>
            <a:spLocks noGrp="1"/>
          </p:cNvSpPr>
          <p:nvPr>
            <p:ph idx="1"/>
          </p:nvPr>
        </p:nvSpPr>
        <p:spPr>
          <a:xfrm>
            <a:off x="677334" y="1592317"/>
            <a:ext cx="9113052" cy="4997669"/>
          </a:xfrm>
        </p:spPr>
        <p:txBody>
          <a:bodyPr>
            <a:normAutofit/>
          </a:bodyPr>
          <a:lstStyle/>
          <a:p>
            <a:pPr marL="0" indent="0" algn="ctr">
              <a:buNone/>
            </a:pPr>
            <a:r>
              <a:rPr lang="en-US" sz="2800" i="1" dirty="0" smtClean="0"/>
              <a:t>PERSONAL FINANCE/FRESHMAN ORIENTATION</a:t>
            </a:r>
          </a:p>
          <a:p>
            <a:pPr marL="0" indent="0" algn="ctr">
              <a:buNone/>
            </a:pPr>
            <a:r>
              <a:rPr lang="en-US" sz="2800" i="1" dirty="0" smtClean="0"/>
              <a:t>PERSONAL ECONOMICS</a:t>
            </a:r>
          </a:p>
          <a:p>
            <a:pPr marL="0" indent="0" algn="ctr">
              <a:buNone/>
            </a:pPr>
            <a:endParaRPr lang="en-US" sz="2800" i="1" dirty="0"/>
          </a:p>
          <a:p>
            <a:pPr marL="0" indent="0" algn="ctr">
              <a:buNone/>
            </a:pPr>
            <a:r>
              <a:rPr lang="en-US" sz="2800" i="1" dirty="0" smtClean="0"/>
              <a:t>AMANDA TERRY</a:t>
            </a:r>
          </a:p>
          <a:p>
            <a:pPr marL="0" indent="0" algn="ctr">
              <a:buNone/>
            </a:pPr>
            <a:r>
              <a:rPr lang="en-US" sz="2800" i="1" dirty="0" smtClean="0"/>
              <a:t>ROOM 433</a:t>
            </a:r>
          </a:p>
          <a:p>
            <a:pPr marL="0" indent="0" algn="ctr">
              <a:buNone/>
            </a:pPr>
            <a:r>
              <a:rPr lang="en-US" sz="2800" i="1" dirty="0" smtClean="0"/>
              <a:t>732-229-7300 EXT 41433</a:t>
            </a:r>
          </a:p>
          <a:p>
            <a:pPr marL="0" indent="0" algn="ctr">
              <a:buNone/>
            </a:pPr>
            <a:endParaRPr lang="en-US" sz="2800" i="1" dirty="0"/>
          </a:p>
          <a:p>
            <a:pPr marL="0" indent="0" algn="ctr">
              <a:buNone/>
            </a:pPr>
            <a:r>
              <a:rPr lang="en-US" sz="2800" i="1" dirty="0" smtClean="0"/>
              <a:t>“THE CHOICES YOU MAKE DICTATE THE LIFE YOU LEAD”</a:t>
            </a:r>
          </a:p>
          <a:p>
            <a:pPr marL="0" indent="0" algn="ctr">
              <a:buNone/>
            </a:pPr>
            <a:r>
              <a:rPr lang="en-US" sz="2800" i="1" dirty="0" smtClean="0"/>
              <a:t>ARE YOU READY FOR YOUR TEST???</a:t>
            </a:r>
            <a:endParaRPr lang="en-US" sz="2800" i="1" dirty="0"/>
          </a:p>
        </p:txBody>
      </p:sp>
    </p:spTree>
    <p:extLst>
      <p:ext uri="{BB962C8B-B14F-4D97-AF65-F5344CB8AC3E}">
        <p14:creationId xmlns:p14="http://schemas.microsoft.com/office/powerpoint/2010/main" val="24864722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4800600"/>
            <a:ext cx="9254066" cy="1714500"/>
          </a:xfrm>
        </p:spPr>
        <p:txBody>
          <a:bodyPr>
            <a:noAutofit/>
          </a:bodyPr>
          <a:lstStyle/>
          <a:p>
            <a:pPr algn="ctr"/>
            <a:r>
              <a:rPr lang="en-US" sz="5400" dirty="0" smtClean="0">
                <a:solidFill>
                  <a:srgbClr val="FF0000"/>
                </a:solidFill>
              </a:rPr>
              <a:t>I’ll wait…..it’ll be rude of me to interrupt.</a:t>
            </a:r>
            <a:endParaRPr lang="en-US" sz="5400" dirty="0">
              <a:solidFill>
                <a:srgbClr val="FF0000"/>
              </a:solidFill>
            </a:endParaRP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6393" b="16393"/>
          <a:stretch>
            <a:fillRect/>
          </a:stretch>
        </p:blipFill>
        <p:spPr/>
      </p:pic>
      <p:sp>
        <p:nvSpPr>
          <p:cNvPr id="6" name="Text Placeholder 5"/>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562050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 Now #44</a:t>
            </a:r>
            <a:endParaRPr lang="en-US" dirty="0"/>
          </a:p>
        </p:txBody>
      </p:sp>
      <p:sp>
        <p:nvSpPr>
          <p:cNvPr id="6" name="Content Placeholder 5"/>
          <p:cNvSpPr>
            <a:spLocks noGrp="1"/>
          </p:cNvSpPr>
          <p:nvPr>
            <p:ph idx="1"/>
          </p:nvPr>
        </p:nvSpPr>
        <p:spPr>
          <a:xfrm>
            <a:off x="677334" y="1213945"/>
            <a:ext cx="8596668" cy="4827417"/>
          </a:xfrm>
        </p:spPr>
        <p:txBody>
          <a:bodyPr>
            <a:noAutofit/>
          </a:bodyPr>
          <a:lstStyle/>
          <a:p>
            <a:endParaRPr lang="en-US" sz="2400" dirty="0" smtClean="0">
              <a:hlinkClick r:id="rId2"/>
            </a:endParaRPr>
          </a:p>
          <a:p>
            <a:r>
              <a:rPr lang="en-US" sz="2400" dirty="0" smtClean="0"/>
              <a:t>Describe your spring break in 6 words.  No more, no less.</a:t>
            </a:r>
          </a:p>
          <a:p>
            <a:r>
              <a:rPr lang="en-US" sz="2400" dirty="0" smtClean="0"/>
              <a:t>Please get a Choices book, your folder and take out your binder.</a:t>
            </a:r>
          </a:p>
          <a:p>
            <a:endParaRPr lang="en-US" sz="2400" dirty="0"/>
          </a:p>
          <a:p>
            <a:endParaRPr lang="en-US" sz="2400" dirty="0" smtClean="0"/>
          </a:p>
          <a:p>
            <a:r>
              <a:rPr lang="en-US" sz="2400" dirty="0" smtClean="0"/>
              <a:t>OBJ:  SWBAT understand the impact Maslow and Gardner have on their identity and self esteem.</a:t>
            </a:r>
          </a:p>
          <a:p>
            <a:endParaRPr lang="en-US" sz="2400" dirty="0"/>
          </a:p>
          <a:p>
            <a:endParaRPr lang="en-US" sz="2400" dirty="0" smtClean="0"/>
          </a:p>
          <a:p>
            <a:r>
              <a:rPr lang="en-US" sz="2400" dirty="0" smtClean="0"/>
              <a:t>HW  – Practice saying your Autobiography PowerPoint in front of the mirror.  </a:t>
            </a:r>
            <a:r>
              <a:rPr lang="en-US" sz="2400" dirty="0" smtClean="0">
                <a:sym typeface="Wingdings" panose="05000000000000000000" pitchFamily="2" charset="2"/>
              </a:rPr>
              <a:t>  Don’t worry!  You’ll do fine!</a:t>
            </a:r>
            <a:endParaRPr lang="en-US" sz="2400" dirty="0"/>
          </a:p>
        </p:txBody>
      </p:sp>
    </p:spTree>
    <p:extLst>
      <p:ext uri="{BB962C8B-B14F-4D97-AF65-F5344CB8AC3E}">
        <p14:creationId xmlns:p14="http://schemas.microsoft.com/office/powerpoint/2010/main" val="23579181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Maslow</a:t>
            </a:r>
            <a:endParaRPr lang="en-US" dirty="0"/>
          </a:p>
        </p:txBody>
      </p:sp>
      <p:sp>
        <p:nvSpPr>
          <p:cNvPr id="3" name="Content Placeholder 2"/>
          <p:cNvSpPr>
            <a:spLocks noGrp="1"/>
          </p:cNvSpPr>
          <p:nvPr>
            <p:ph idx="1"/>
          </p:nvPr>
        </p:nvSpPr>
        <p:spPr/>
        <p:txBody>
          <a:bodyPr/>
          <a:lstStyle/>
          <a:p>
            <a:r>
              <a:rPr lang="en-US" sz="3200" dirty="0">
                <a:hlinkClick r:id="rId2"/>
              </a:rPr>
              <a:t>http://www.youtube.com/watch?v=x2-MCPa_3rU</a:t>
            </a:r>
            <a:endParaRPr lang="en-US" sz="3200" dirty="0"/>
          </a:p>
          <a:p>
            <a:r>
              <a:rPr lang="en-US" sz="3200" dirty="0"/>
              <a:t>What do you notice in this scene?  What human needs are shown?</a:t>
            </a:r>
          </a:p>
          <a:p>
            <a:endParaRPr lang="en-US" dirty="0"/>
          </a:p>
        </p:txBody>
      </p:sp>
    </p:spTree>
    <p:extLst>
      <p:ext uri="{BB962C8B-B14F-4D97-AF65-F5344CB8AC3E}">
        <p14:creationId xmlns:p14="http://schemas.microsoft.com/office/powerpoint/2010/main" val="22130291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#45</a:t>
            </a:r>
            <a:endParaRPr lang="en-US" dirty="0"/>
          </a:p>
        </p:txBody>
      </p:sp>
      <p:sp>
        <p:nvSpPr>
          <p:cNvPr id="3" name="Content Placeholder 2"/>
          <p:cNvSpPr>
            <a:spLocks noGrp="1"/>
          </p:cNvSpPr>
          <p:nvPr>
            <p:ph idx="1"/>
          </p:nvPr>
        </p:nvSpPr>
        <p:spPr>
          <a:xfrm>
            <a:off x="677334" y="1778000"/>
            <a:ext cx="8596668" cy="4762499"/>
          </a:xfrm>
        </p:spPr>
        <p:txBody>
          <a:bodyPr>
            <a:normAutofit fontScale="92500"/>
          </a:bodyPr>
          <a:lstStyle/>
          <a:p>
            <a:r>
              <a:rPr lang="en-US" sz="2400" dirty="0" smtClean="0"/>
              <a:t>Fill in the blank Maslow Triangle.  Identify which level of Maslow’s Triangle Miss Rosie falls under?  How about the poet?  How about you?</a:t>
            </a:r>
          </a:p>
          <a:p>
            <a:r>
              <a:rPr lang="en-US" sz="2400" dirty="0" smtClean="0"/>
              <a:t>Please answer on the paper provided.</a:t>
            </a:r>
          </a:p>
          <a:p>
            <a:endParaRPr lang="en-US" sz="2400" dirty="0"/>
          </a:p>
          <a:p>
            <a:endParaRPr lang="en-US" sz="2400" dirty="0"/>
          </a:p>
          <a:p>
            <a:r>
              <a:rPr lang="en-US" sz="2400" dirty="0"/>
              <a:t>OBJ:  SWBAT understand the impact Maslow and Gardner have on their identity and self esteem</a:t>
            </a:r>
            <a:r>
              <a:rPr lang="en-US" sz="2400" dirty="0" smtClean="0"/>
              <a:t>. Student presentations.</a:t>
            </a:r>
            <a:endParaRPr lang="en-US" sz="2400" dirty="0"/>
          </a:p>
          <a:p>
            <a:endParaRPr lang="en-US" sz="2400" dirty="0" smtClean="0"/>
          </a:p>
          <a:p>
            <a:r>
              <a:rPr lang="en-US" sz="2400" dirty="0" smtClean="0"/>
              <a:t>HW – NONE!!! Unless you owe me work…….probably the last time this will happen.</a:t>
            </a:r>
          </a:p>
          <a:p>
            <a:endParaRPr lang="en-US" dirty="0"/>
          </a:p>
          <a:p>
            <a:endParaRPr lang="en-US" dirty="0"/>
          </a:p>
        </p:txBody>
      </p:sp>
    </p:spTree>
    <p:extLst>
      <p:ext uri="{BB962C8B-B14F-4D97-AF65-F5344CB8AC3E}">
        <p14:creationId xmlns:p14="http://schemas.microsoft.com/office/powerpoint/2010/main" val="22158169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#46</a:t>
            </a:r>
            <a:endParaRPr lang="en-US" dirty="0"/>
          </a:p>
        </p:txBody>
      </p:sp>
      <p:sp>
        <p:nvSpPr>
          <p:cNvPr id="3" name="Content Placeholder 2"/>
          <p:cNvSpPr>
            <a:spLocks noGrp="1"/>
          </p:cNvSpPr>
          <p:nvPr>
            <p:ph idx="1"/>
          </p:nvPr>
        </p:nvSpPr>
        <p:spPr>
          <a:xfrm>
            <a:off x="677334" y="1587501"/>
            <a:ext cx="8596668" cy="4403062"/>
          </a:xfrm>
        </p:spPr>
        <p:txBody>
          <a:bodyPr>
            <a:normAutofit fontScale="85000" lnSpcReduction="20000"/>
          </a:bodyPr>
          <a:lstStyle/>
          <a:p>
            <a:r>
              <a:rPr lang="en-US" sz="2800" dirty="0" smtClean="0"/>
              <a:t>How intelligent are you?</a:t>
            </a:r>
          </a:p>
          <a:p>
            <a:r>
              <a:rPr lang="en-US" sz="2800" dirty="0" smtClean="0"/>
              <a:t>Please take two sheets from the center table.</a:t>
            </a:r>
          </a:p>
          <a:p>
            <a:endParaRPr lang="en-US" sz="2800" dirty="0"/>
          </a:p>
          <a:p>
            <a:r>
              <a:rPr lang="en-US" sz="2800" dirty="0" smtClean="0"/>
              <a:t>OBJ:  </a:t>
            </a:r>
            <a:r>
              <a:rPr lang="en-US" sz="2800" dirty="0"/>
              <a:t>SWBAT understand the impact Maslow and Gardner have on their identity and self esteem. Student presentations.</a:t>
            </a:r>
          </a:p>
          <a:p>
            <a:endParaRPr lang="en-US" sz="2800" dirty="0"/>
          </a:p>
          <a:p>
            <a:endParaRPr lang="en-US" sz="2800" dirty="0" smtClean="0"/>
          </a:p>
          <a:p>
            <a:r>
              <a:rPr lang="en-US" sz="2800" dirty="0" smtClean="0"/>
              <a:t>HW #1 – Intelligence Superhero! Must represent someone very special to you.  Make sure your picture is labeled with the name of the person as well as the type of intelligence they fall under.</a:t>
            </a:r>
            <a:endParaRPr lang="en-US" sz="2800" dirty="0"/>
          </a:p>
        </p:txBody>
      </p:sp>
    </p:spTree>
    <p:extLst>
      <p:ext uri="{BB962C8B-B14F-4D97-AF65-F5344CB8AC3E}">
        <p14:creationId xmlns:p14="http://schemas.microsoft.com/office/powerpoint/2010/main" val="21563969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sz="2800" dirty="0" smtClean="0"/>
              <a:t>Please take out your quiz from yesterday and the two papers with the circles.</a:t>
            </a:r>
          </a:p>
          <a:p>
            <a:r>
              <a:rPr lang="en-US" sz="2800" dirty="0" smtClean="0"/>
              <a:t>Please choose a superhero from the center table.</a:t>
            </a:r>
          </a:p>
          <a:p>
            <a:endParaRPr lang="en-US" sz="2800" dirty="0"/>
          </a:p>
          <a:p>
            <a:endParaRPr lang="en-US" sz="2800" dirty="0" smtClean="0"/>
          </a:p>
          <a:p>
            <a:endParaRPr lang="en-US" sz="2800" dirty="0"/>
          </a:p>
          <a:p>
            <a:r>
              <a:rPr lang="en-US" sz="2800" dirty="0"/>
              <a:t>HW – Intelligence Superhero! Must represent someone very special to you.  Make sure your picture is labeled with the name of the person as well as the type of intelligence they fall under.</a:t>
            </a:r>
          </a:p>
          <a:p>
            <a:endParaRPr lang="en-US" dirty="0" smtClean="0"/>
          </a:p>
          <a:p>
            <a:endParaRPr lang="en-US" dirty="0"/>
          </a:p>
          <a:p>
            <a:endParaRPr lang="en-US" dirty="0"/>
          </a:p>
        </p:txBody>
      </p:sp>
    </p:spTree>
    <p:extLst>
      <p:ext uri="{BB962C8B-B14F-4D97-AF65-F5344CB8AC3E}">
        <p14:creationId xmlns:p14="http://schemas.microsoft.com/office/powerpoint/2010/main" val="37244568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fontScale="90000"/>
          </a:bodyPr>
          <a:lstStyle/>
          <a:p>
            <a:pPr algn="ctr"/>
            <a:r>
              <a:rPr lang="en-US" dirty="0" smtClean="0"/>
              <a:t>The Shelter</a:t>
            </a:r>
            <a:br>
              <a:rPr lang="en-US" dirty="0" smtClean="0"/>
            </a:br>
            <a:r>
              <a:rPr lang="en-US" dirty="0" smtClean="0"/>
              <a:t>by</a:t>
            </a:r>
            <a:br>
              <a:rPr lang="en-US" dirty="0" smtClean="0"/>
            </a:br>
            <a:r>
              <a:rPr lang="en-US" dirty="0" smtClean="0"/>
              <a:t>Rod </a:t>
            </a:r>
            <a:r>
              <a:rPr lang="en-US" dirty="0" err="1" smtClean="0"/>
              <a:t>Serling</a:t>
            </a:r>
            <a:endParaRPr lang="en-US" dirty="0"/>
          </a:p>
        </p:txBody>
      </p:sp>
      <p:sp>
        <p:nvSpPr>
          <p:cNvPr id="3" name="Content Placeholder 2"/>
          <p:cNvSpPr>
            <a:spLocks noGrp="1"/>
          </p:cNvSpPr>
          <p:nvPr>
            <p:ph idx="1"/>
          </p:nvPr>
        </p:nvSpPr>
        <p:spPr/>
        <p:txBody>
          <a:bodyPr/>
          <a:lstStyle/>
          <a:p>
            <a:r>
              <a:rPr lang="en-US" dirty="0" smtClean="0"/>
              <a:t>Please answer the following questions.</a:t>
            </a:r>
          </a:p>
          <a:p>
            <a:pPr marL="0" indent="0">
              <a:buNone/>
            </a:pPr>
            <a:r>
              <a:rPr lang="en-US" sz="2400" dirty="0" smtClean="0"/>
              <a:t>#1  - How can we relate “The Shelter” to our lives, in particular, to our attitude towards school?</a:t>
            </a:r>
          </a:p>
          <a:p>
            <a:pPr marL="0" indent="0">
              <a:buNone/>
            </a:pPr>
            <a:r>
              <a:rPr lang="en-US" sz="2400" dirty="0" smtClean="0"/>
              <a:t>#2 – Sometimes we say things we don’t mean especially to our closest friends. How can we avoid making that mistake?</a:t>
            </a:r>
          </a:p>
          <a:p>
            <a:pPr marL="0" indent="0">
              <a:buNone/>
            </a:pPr>
            <a:r>
              <a:rPr lang="en-US" sz="2400" dirty="0" smtClean="0"/>
              <a:t>#3 – Which character do you relate to and why – Dr. William Stockton</a:t>
            </a:r>
            <a:r>
              <a:rPr lang="en-US" sz="2400" smtClean="0"/>
              <a:t>, Jerry</a:t>
            </a:r>
            <a:r>
              <a:rPr lang="en-US" sz="2400" dirty="0" smtClean="0"/>
              <a:t>, </a:t>
            </a:r>
            <a:r>
              <a:rPr lang="en-US" sz="2400" dirty="0" err="1" smtClean="0"/>
              <a:t>Dr</a:t>
            </a:r>
            <a:r>
              <a:rPr lang="en-US" sz="2400" dirty="0"/>
              <a:t> </a:t>
            </a:r>
            <a:r>
              <a:rPr lang="en-US" sz="2400" dirty="0" smtClean="0"/>
              <a:t>Wife (Grace), Frank, or Marty</a:t>
            </a:r>
          </a:p>
          <a:p>
            <a:pPr marL="0" indent="0">
              <a:buNone/>
            </a:pPr>
            <a:r>
              <a:rPr lang="en-US" sz="2400" dirty="0" smtClean="0"/>
              <a:t>#4 –William says “I wonder if we weren’t destroyed without it (the bomb).” What is the significance of this statement?</a:t>
            </a:r>
            <a:endParaRPr lang="en-US" sz="2400" dirty="0"/>
          </a:p>
        </p:txBody>
      </p:sp>
    </p:spTree>
    <p:extLst>
      <p:ext uri="{BB962C8B-B14F-4D97-AF65-F5344CB8AC3E}">
        <p14:creationId xmlns:p14="http://schemas.microsoft.com/office/powerpoint/2010/main" val="22779348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#47</a:t>
            </a:r>
            <a:endParaRPr lang="en-US" dirty="0"/>
          </a:p>
        </p:txBody>
      </p:sp>
      <p:sp>
        <p:nvSpPr>
          <p:cNvPr id="3" name="Content Placeholder 2"/>
          <p:cNvSpPr>
            <a:spLocks noGrp="1"/>
          </p:cNvSpPr>
          <p:nvPr>
            <p:ph idx="1"/>
          </p:nvPr>
        </p:nvSpPr>
        <p:spPr>
          <a:xfrm>
            <a:off x="677334" y="1587500"/>
            <a:ext cx="9431866" cy="5041899"/>
          </a:xfrm>
        </p:spPr>
        <p:txBody>
          <a:bodyPr>
            <a:noAutofit/>
          </a:bodyPr>
          <a:lstStyle/>
          <a:p>
            <a:r>
              <a:rPr lang="en-US" sz="3200" dirty="0" smtClean="0"/>
              <a:t>Wednesday was………………….Which of the Six Pillars applies?</a:t>
            </a:r>
          </a:p>
          <a:p>
            <a:r>
              <a:rPr lang="en-US" sz="3200" dirty="0" smtClean="0"/>
              <a:t>Please take out your notebook and take out your MI quiz.</a:t>
            </a:r>
            <a:endParaRPr lang="en-US" sz="3200" dirty="0"/>
          </a:p>
          <a:p>
            <a:r>
              <a:rPr lang="en-US" sz="3200" dirty="0" smtClean="0"/>
              <a:t>OBJ:  SWBAT discuss the various facets of communication: verbal, non-verbal and written.  </a:t>
            </a:r>
          </a:p>
          <a:p>
            <a:r>
              <a:rPr lang="en-US" sz="3200" dirty="0" smtClean="0"/>
              <a:t>HW#2 – Helen Keller was an amazing role model despite her disabilities.  Who is your role model and why? Explain in no less than a paragraph.</a:t>
            </a:r>
            <a:endParaRPr lang="en-US" sz="3200" dirty="0"/>
          </a:p>
        </p:txBody>
      </p:sp>
    </p:spTree>
    <p:extLst>
      <p:ext uri="{BB962C8B-B14F-4D97-AF65-F5344CB8AC3E}">
        <p14:creationId xmlns:p14="http://schemas.microsoft.com/office/powerpoint/2010/main" val="4924156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normAutofit fontScale="90000"/>
          </a:bodyPr>
          <a:lstStyle/>
          <a:p>
            <a:r>
              <a:rPr lang="en-US" dirty="0" smtClean="0"/>
              <a:t>Various Assignments – These four were done separately but count as one grade.</a:t>
            </a:r>
            <a:r>
              <a:rPr lang="en-US" dirty="0" smtClean="0"/>
              <a:t/>
            </a:r>
            <a:br>
              <a:rPr lang="en-US" dirty="0" smtClean="0"/>
            </a:br>
            <a:endParaRPr lang="en-US" dirty="0"/>
          </a:p>
        </p:txBody>
      </p:sp>
      <p:sp>
        <p:nvSpPr>
          <p:cNvPr id="3" name="Content Placeholder 2"/>
          <p:cNvSpPr>
            <a:spLocks noGrp="1"/>
          </p:cNvSpPr>
          <p:nvPr>
            <p:ph idx="1"/>
          </p:nvPr>
        </p:nvSpPr>
        <p:spPr>
          <a:xfrm>
            <a:off x="677333" y="1037021"/>
            <a:ext cx="9286473" cy="5080000"/>
          </a:xfrm>
        </p:spPr>
        <p:txBody>
          <a:bodyPr>
            <a:noAutofit/>
          </a:bodyPr>
          <a:lstStyle/>
          <a:p>
            <a:r>
              <a:rPr lang="en-US" sz="3000" dirty="0" smtClean="0"/>
              <a:t>Intelligence </a:t>
            </a:r>
            <a:r>
              <a:rPr lang="en-US" sz="3000" dirty="0"/>
              <a:t>Superhero! Must represent someone very special to you.  Make sure your picture is labeled with the name of the person as well as the type of intelligence they fall under.</a:t>
            </a:r>
          </a:p>
          <a:p>
            <a:r>
              <a:rPr lang="en-US" sz="3000" dirty="0" smtClean="0"/>
              <a:t>What’s in a name? -  Worksheet</a:t>
            </a:r>
          </a:p>
          <a:p>
            <a:r>
              <a:rPr lang="en-US" sz="3000" dirty="0" smtClean="0"/>
              <a:t>Career Choices pages 203 – 206 – Using your given character, write the story of their life 15 years after the account ends.</a:t>
            </a:r>
          </a:p>
          <a:p>
            <a:r>
              <a:rPr lang="en-US" sz="3000" dirty="0" smtClean="0"/>
              <a:t>Possibilities book “Hope” and “A Dream Deferred” – answer the questions that follow each poem</a:t>
            </a:r>
            <a:endParaRPr lang="en-US" sz="3000" dirty="0"/>
          </a:p>
        </p:txBody>
      </p:sp>
    </p:spTree>
    <p:extLst>
      <p:ext uri="{BB962C8B-B14F-4D97-AF65-F5344CB8AC3E}">
        <p14:creationId xmlns:p14="http://schemas.microsoft.com/office/powerpoint/2010/main" val="24450789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#49</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Identify one positive quality to describe yourself.</a:t>
            </a:r>
          </a:p>
          <a:p>
            <a:r>
              <a:rPr lang="en-US" sz="2400" dirty="0" smtClean="0"/>
              <a:t>Please take out your white paper. We will be creating monuments.  Keep in mind the size, location, quality you possess, materials needed when creating your monument.</a:t>
            </a:r>
          </a:p>
          <a:p>
            <a:endParaRPr lang="en-US" sz="2400" dirty="0" smtClean="0"/>
          </a:p>
          <a:p>
            <a:endParaRPr lang="en-US" sz="2400" dirty="0"/>
          </a:p>
          <a:p>
            <a:r>
              <a:rPr lang="en-US" sz="2400" dirty="0"/>
              <a:t>OBJ:  SWBAT discuss the various facets of communication: verbal, non-verbal and written</a:t>
            </a:r>
            <a:r>
              <a:rPr lang="en-US" sz="2400" dirty="0" smtClean="0"/>
              <a:t>.</a:t>
            </a:r>
          </a:p>
          <a:p>
            <a:r>
              <a:rPr lang="en-US" sz="2400" dirty="0" smtClean="0"/>
              <a:t>HW -   Any final make up work not completed in class.</a:t>
            </a:r>
            <a:endParaRPr lang="en-US" sz="2400" dirty="0"/>
          </a:p>
          <a:p>
            <a:endParaRPr lang="en-US" dirty="0" smtClean="0"/>
          </a:p>
          <a:p>
            <a:endParaRPr lang="en-US" dirty="0"/>
          </a:p>
          <a:p>
            <a:endParaRPr lang="en-US" dirty="0"/>
          </a:p>
        </p:txBody>
      </p:sp>
    </p:spTree>
    <p:extLst>
      <p:ext uri="{BB962C8B-B14F-4D97-AF65-F5344CB8AC3E}">
        <p14:creationId xmlns:p14="http://schemas.microsoft.com/office/powerpoint/2010/main" val="3556159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262909</TotalTime>
  <Words>9309</Words>
  <Application>Microsoft Office PowerPoint</Application>
  <PresentationFormat>Widescreen</PresentationFormat>
  <Paragraphs>1018</Paragraphs>
  <Slides>131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131</vt:i4>
      </vt:variant>
    </vt:vector>
  </HeadingPairs>
  <TitlesOfParts>
    <vt:vector size="143" baseType="lpstr">
      <vt:lpstr>Batang</vt:lpstr>
      <vt:lpstr>Arial</vt:lpstr>
      <vt:lpstr>Bauhaus 93</vt:lpstr>
      <vt:lpstr>Calibri</vt:lpstr>
      <vt:lpstr>Goudy Stout</vt:lpstr>
      <vt:lpstr>Modern No. 20</vt:lpstr>
      <vt:lpstr>Tahoma</vt:lpstr>
      <vt:lpstr>Times New Roman</vt:lpstr>
      <vt:lpstr>Trebuchet MS</vt:lpstr>
      <vt:lpstr>Wingdings</vt:lpstr>
      <vt:lpstr>Wingdings 3</vt:lpstr>
      <vt:lpstr>Facet</vt:lpstr>
      <vt:lpstr>Do Now #1</vt:lpstr>
      <vt:lpstr>Do Now #2</vt:lpstr>
      <vt:lpstr>Do Now #</vt:lpstr>
      <vt:lpstr>Do Now #3</vt:lpstr>
      <vt:lpstr>HI FRESHIES!!!</vt:lpstr>
      <vt:lpstr>Homeworks….so far</vt:lpstr>
      <vt:lpstr>PowerPoint Presentation</vt:lpstr>
      <vt:lpstr>Do Now #4</vt:lpstr>
      <vt:lpstr>WELCOME PARENTS!!!</vt:lpstr>
      <vt:lpstr>What do we need for this class?</vt:lpstr>
      <vt:lpstr>Do Now #5 – Please take out your papers from last class.</vt:lpstr>
      <vt:lpstr>PowerPoint Presentation</vt:lpstr>
      <vt:lpstr>Do Now #6</vt:lpstr>
      <vt:lpstr>Do Now #7</vt:lpstr>
      <vt:lpstr>Let’s meet Ethan!! </vt:lpstr>
      <vt:lpstr>Format for Ethan Letter –  At least 4 paragraphs</vt:lpstr>
      <vt:lpstr>WHAT AM I DOING? YOUR UNIT 1 TEST!!!</vt:lpstr>
      <vt:lpstr>Do Now #8</vt:lpstr>
      <vt:lpstr>WELCOME TO CLASS QUIZ #1</vt:lpstr>
      <vt:lpstr>Do Now #9 - Seniors</vt:lpstr>
      <vt:lpstr>Do Now #11</vt:lpstr>
      <vt:lpstr>Do Now #12</vt:lpstr>
      <vt:lpstr>PowerPoint Presentation</vt:lpstr>
      <vt:lpstr>PowerPoint Presentation</vt:lpstr>
      <vt:lpstr>Do Now #13 Please get the papers from the center</vt:lpstr>
      <vt:lpstr>Do Now #14</vt:lpstr>
      <vt:lpstr>You need this for your Unit 2 Test</vt:lpstr>
      <vt:lpstr>Do Now#15</vt:lpstr>
      <vt:lpstr>Do Now#15</vt:lpstr>
      <vt:lpstr>Let’s play a little catch up!! Do you have……</vt:lpstr>
      <vt:lpstr>Do Now #16</vt:lpstr>
      <vt:lpstr>Do Now #</vt:lpstr>
      <vt:lpstr>Do Now #20 – Welcome to the new MP!!</vt:lpstr>
      <vt:lpstr>Miss Terry’s Email: aterry@longbranch.k12.nj.us </vt:lpstr>
      <vt:lpstr>MP 3 Stats – Period A1</vt:lpstr>
      <vt:lpstr>MP 3 Stats – Period B</vt:lpstr>
      <vt:lpstr>MP 3 Stats – Period D</vt:lpstr>
      <vt:lpstr>MP 3 Stats – Period E1</vt:lpstr>
      <vt:lpstr>MP 3 Stats – Period E2</vt:lpstr>
      <vt:lpstr>Do Now#21</vt:lpstr>
      <vt:lpstr>What Do I Do Now, Miss Terry?</vt:lpstr>
      <vt:lpstr>Interested in Extra Credit?</vt:lpstr>
      <vt:lpstr>Do Now #23</vt:lpstr>
      <vt:lpstr>Do Now #20 – Welcome to the end of the MP</vt:lpstr>
      <vt:lpstr>Do Now #25 - Seniors</vt:lpstr>
      <vt:lpstr>Do Now #25 - Freshmen</vt:lpstr>
      <vt:lpstr>Get the paper from the center table and take out your calculator</vt:lpstr>
      <vt:lpstr>Do Now #26</vt:lpstr>
      <vt:lpstr>Do Now #27</vt:lpstr>
      <vt:lpstr>Do Now #28</vt:lpstr>
      <vt:lpstr>Hello!</vt:lpstr>
      <vt:lpstr>PowerPoint Presentation</vt:lpstr>
      <vt:lpstr>“No one is born hating another person because of the color of his skin, or his background, or his religion. People must learn to hate, and if they can learn to hate, they can be taught to love, for love comes more naturally to the human heart than its opposite.”  </vt:lpstr>
      <vt:lpstr>Dear LBHS Student,</vt:lpstr>
      <vt:lpstr>TAKE OUT YOUR NOTES AND YOUR PROJECTS PLEASE!</vt:lpstr>
      <vt:lpstr>Do Now #30</vt:lpstr>
      <vt:lpstr>Do Now #32</vt:lpstr>
      <vt:lpstr>WHAT AM I DOING MISS TERRY?</vt:lpstr>
      <vt:lpstr>PowerPoint Presentation</vt:lpstr>
      <vt:lpstr>PROMISSORY NOTE</vt:lpstr>
      <vt:lpstr>Homework Example </vt:lpstr>
      <vt:lpstr>Do Now #33</vt:lpstr>
      <vt:lpstr>Do Now #34 – start of the 3rd MP</vt:lpstr>
      <vt:lpstr>Personal Finance/ Freshman Orientation Midterm Stats</vt:lpstr>
      <vt:lpstr>Do Now #35</vt:lpstr>
      <vt:lpstr>Do Now #36 Please pick up the papers and your folder from the center table.</vt:lpstr>
      <vt:lpstr>Do Now #37</vt:lpstr>
      <vt:lpstr>Miss Terry’s Spending Habits</vt:lpstr>
      <vt:lpstr>ARE YOU READY FOR YOUR NEW LIFE?</vt:lpstr>
      <vt:lpstr>    Decision Making      Process</vt:lpstr>
      <vt:lpstr>Please hand this in!!!</vt:lpstr>
      <vt:lpstr>DON’T FORGET!!</vt:lpstr>
      <vt:lpstr>Do Now #38</vt:lpstr>
      <vt:lpstr>Do Now #39</vt:lpstr>
      <vt:lpstr>What are we doing, Miss Terry?</vt:lpstr>
      <vt:lpstr>Palavras dificeis!!!</vt:lpstr>
      <vt:lpstr>Do Now #39</vt:lpstr>
      <vt:lpstr>PowerPoint Presentation</vt:lpstr>
      <vt:lpstr>Assignments continued…..</vt:lpstr>
      <vt:lpstr>Do Now #40</vt:lpstr>
      <vt:lpstr>Do Now #40 – day 2</vt:lpstr>
      <vt:lpstr>Do Now #41</vt:lpstr>
      <vt:lpstr>Do Now #40 – 9th Please write this in your binders</vt:lpstr>
      <vt:lpstr>Do Now #42</vt:lpstr>
      <vt:lpstr>What are we doing??????????????</vt:lpstr>
      <vt:lpstr>With a Partner …….or by yourself</vt:lpstr>
      <vt:lpstr>Do Now #43</vt:lpstr>
      <vt:lpstr>Your Assignment! </vt:lpstr>
      <vt:lpstr>PowerPoint Presentation</vt:lpstr>
      <vt:lpstr>I’ll wait…..it’ll be rude of me to interrupt.</vt:lpstr>
      <vt:lpstr>Do Now #44</vt:lpstr>
      <vt:lpstr>Maslow</vt:lpstr>
      <vt:lpstr>Do Now #45</vt:lpstr>
      <vt:lpstr>Do Now #46</vt:lpstr>
      <vt:lpstr>PowerPoint Presentation</vt:lpstr>
      <vt:lpstr>The Shelter by Rod Serling</vt:lpstr>
      <vt:lpstr>Do Now #47</vt:lpstr>
      <vt:lpstr>Various Assignments – These four were done separately but count as one grade. </vt:lpstr>
      <vt:lpstr>Do Now #49</vt:lpstr>
      <vt:lpstr>Please get a Career Choices book and have your notebook ready.</vt:lpstr>
      <vt:lpstr>Self-Appraisal Survey </vt:lpstr>
      <vt:lpstr>PowerPoint Presentation</vt:lpstr>
      <vt:lpstr>PowerPoint Presentation</vt:lpstr>
      <vt:lpstr>PowerPoint Presentation</vt:lpstr>
      <vt:lpstr>PowerPoint Presentation</vt:lpstr>
      <vt:lpstr>PowerPoint Presentation</vt:lpstr>
      <vt:lpstr>PowerPoint Presentation</vt:lpstr>
      <vt:lpstr>Would you ever think that you have something in common with a millionaire?</vt:lpstr>
      <vt:lpstr>MP 4 Assignments</vt:lpstr>
      <vt:lpstr>Communication</vt:lpstr>
      <vt:lpstr>Body Language</vt:lpstr>
      <vt:lpstr>PowerPoint Presentation</vt:lpstr>
      <vt:lpstr>Individual Assignment</vt:lpstr>
      <vt:lpstr>Do Now #50</vt:lpstr>
      <vt:lpstr>Hi!</vt:lpstr>
      <vt:lpstr>Malcolm Gladwell Quiz</vt:lpstr>
      <vt:lpstr>Entrepreneur Project Directions</vt:lpstr>
      <vt:lpstr>Do Now #51</vt:lpstr>
      <vt:lpstr>Do Now #52</vt:lpstr>
      <vt:lpstr>Do Now #53</vt:lpstr>
      <vt:lpstr>ASSIGNMENT!</vt:lpstr>
      <vt:lpstr>PowerPoint Presentation</vt:lpstr>
      <vt:lpstr>Answer the following questions.</vt:lpstr>
      <vt:lpstr>Do Now#54</vt:lpstr>
      <vt:lpstr>Do Now #55</vt:lpstr>
      <vt:lpstr>Do Now #5</vt:lpstr>
      <vt:lpstr>PLEASE GET…..</vt:lpstr>
      <vt:lpstr>SENIORS! And juniors and sophomore….</vt:lpstr>
      <vt:lpstr>FINAL EXAM REVIEW</vt:lpstr>
      <vt:lpstr>SPECIFIC INFORMATION – this stuff is on the test!</vt:lpstr>
      <vt:lpstr>Which Do Now’s do I need? Hint: You should probably write this stuff down just in case you don’t already have it…..which you should.  I’m just sayin’.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Now #2</dc:title>
  <dc:creator>AMANDA L. TERRY</dc:creator>
  <cp:lastModifiedBy>AMANDA L. TERRY</cp:lastModifiedBy>
  <cp:revision>640</cp:revision>
  <cp:lastPrinted>2016-05-24T19:18:37Z</cp:lastPrinted>
  <dcterms:created xsi:type="dcterms:W3CDTF">2013-09-12T20:09:13Z</dcterms:created>
  <dcterms:modified xsi:type="dcterms:W3CDTF">2016-05-24T21:14:10Z</dcterms:modified>
</cp:coreProperties>
</file>