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11"/>
  </p:notesMasterIdLst>
  <p:sldIdLst>
    <p:sldId id="256" r:id="rId2"/>
    <p:sldId id="284" r:id="rId3"/>
    <p:sldId id="286" r:id="rId4"/>
    <p:sldId id="287" r:id="rId5"/>
    <p:sldId id="288" r:id="rId6"/>
    <p:sldId id="289" r:id="rId7"/>
    <p:sldId id="290" r:id="rId8"/>
    <p:sldId id="285"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D1D30-5272-41D7-BF71-00AFC73D9225}" type="datetimeFigureOut">
              <a:rPr lang="en-US" smtClean="0"/>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2D738-EB8F-45C6-8123-B27B74FDAD55}" type="slidenum">
              <a:rPr lang="en-US" smtClean="0"/>
              <a:t>‹#›</a:t>
            </a:fld>
            <a:endParaRPr lang="en-US"/>
          </a:p>
        </p:txBody>
      </p:sp>
    </p:spTree>
    <p:extLst>
      <p:ext uri="{BB962C8B-B14F-4D97-AF65-F5344CB8AC3E}">
        <p14:creationId xmlns:p14="http://schemas.microsoft.com/office/powerpoint/2010/main" val="406217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1</a:t>
            </a:fld>
            <a:endParaRPr lang="en-US"/>
          </a:p>
        </p:txBody>
      </p:sp>
    </p:spTree>
    <p:extLst>
      <p:ext uri="{BB962C8B-B14F-4D97-AF65-F5344CB8AC3E}">
        <p14:creationId xmlns:p14="http://schemas.microsoft.com/office/powerpoint/2010/main" val="65477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2</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3</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4</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5</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6</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7</a:t>
            </a:fld>
            <a:endParaRPr lang="en-US"/>
          </a:p>
        </p:txBody>
      </p:sp>
    </p:spTree>
    <p:extLst>
      <p:ext uri="{BB962C8B-B14F-4D97-AF65-F5344CB8AC3E}">
        <p14:creationId xmlns:p14="http://schemas.microsoft.com/office/powerpoint/2010/main" val="55687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CEDF18F2-0992-4D86-8F4D-CE61AB4BF035}" type="datetimeFigureOut">
              <a:rPr lang="en-US" smtClean="0"/>
              <a:t>12/13/2018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DF18F2-0992-4D86-8F4D-CE61AB4BF03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DF18F2-0992-4D86-8F4D-CE61AB4BF03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DF18F2-0992-4D86-8F4D-CE61AB4BF03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CEDF18F2-0992-4D86-8F4D-CE61AB4BF035}" type="datetimeFigureOut">
              <a:rPr lang="en-US" smtClean="0"/>
              <a:t>12/13/2018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EDF18F2-0992-4D86-8F4D-CE61AB4BF035}"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83F6DE98-B7B5-44BF-8EF4-F83F796F81C8}"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EDF18F2-0992-4D86-8F4D-CE61AB4BF035}"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83F6DE98-B7B5-44BF-8EF4-F83F796F81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EDF18F2-0992-4D86-8F4D-CE61AB4BF035}"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6DE98-B7B5-44BF-8EF4-F83F796F81C8}"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F18F2-0992-4D86-8F4D-CE61AB4BF035}"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CEDF18F2-0992-4D86-8F4D-CE61AB4BF035}" type="datetimeFigureOut">
              <a:rPr lang="en-US" smtClean="0"/>
              <a:t>12/13/2018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CEDF18F2-0992-4D86-8F4D-CE61AB4BF035}" type="datetimeFigureOut">
              <a:rPr lang="en-US" smtClean="0"/>
              <a:t>12/13/2018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EDF18F2-0992-4D86-8F4D-CE61AB4BF035}" type="datetimeFigureOut">
              <a:rPr lang="en-US" smtClean="0"/>
              <a:t>12/13/2018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3F6DE98-B7B5-44BF-8EF4-F83F796F81C8}"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663" y="1295400"/>
            <a:ext cx="7384473" cy="2362200"/>
          </a:xfrm>
        </p:spPr>
        <p:txBody>
          <a:bodyPr>
            <a:normAutofit/>
          </a:bodyPr>
          <a:lstStyle/>
          <a:p>
            <a:pPr algn="ctr"/>
            <a:r>
              <a:rPr lang="en-US" sz="4800" i="1" dirty="0"/>
              <a:t>America’s History</a:t>
            </a:r>
            <a:r>
              <a:rPr lang="en-US" sz="4800" dirty="0"/>
              <a:t>, 8</a:t>
            </a:r>
            <a:r>
              <a:rPr lang="en-US" sz="4800" baseline="30000" dirty="0"/>
              <a:t>th</a:t>
            </a:r>
            <a:r>
              <a:rPr lang="en-US" sz="4800" dirty="0"/>
              <a:t> Edition,</a:t>
            </a:r>
            <a:r>
              <a:rPr lang="en-US" sz="4800" i="1" dirty="0"/>
              <a:t> </a:t>
            </a:r>
            <a:r>
              <a:rPr lang="en-US" sz="4800" dirty="0"/>
              <a:t>Chapter 16 Review Video</a:t>
            </a:r>
          </a:p>
        </p:txBody>
      </p:sp>
      <p:sp>
        <p:nvSpPr>
          <p:cNvPr id="5" name="Subtitle 4"/>
          <p:cNvSpPr>
            <a:spLocks noGrp="1"/>
          </p:cNvSpPr>
          <p:nvPr>
            <p:ph type="subTitle" idx="1"/>
          </p:nvPr>
        </p:nvSpPr>
        <p:spPr>
          <a:xfrm>
            <a:off x="762000" y="4038600"/>
            <a:ext cx="7696200" cy="838199"/>
          </a:xfrm>
        </p:spPr>
        <p:txBody>
          <a:bodyPr>
            <a:noAutofit/>
          </a:bodyPr>
          <a:lstStyle/>
          <a:p>
            <a:pPr algn="ctr"/>
            <a:r>
              <a:rPr lang="en-US" dirty="0"/>
              <a:t>Religion and Reform (1800 – 1860) </a:t>
            </a:r>
          </a:p>
        </p:txBody>
      </p:sp>
      <p:sp>
        <p:nvSpPr>
          <p:cNvPr id="4" name="Title 3"/>
          <p:cNvSpPr txBox="1">
            <a:spLocks/>
          </p:cNvSpPr>
          <p:nvPr/>
        </p:nvSpPr>
        <p:spPr>
          <a:xfrm>
            <a:off x="609600" y="0"/>
            <a:ext cx="7848600" cy="11430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a:solidFill>
                  <a:schemeClr val="tx1"/>
                </a:solidFill>
              </a:rPr>
              <a:t>www.Apushreview.com</a:t>
            </a:r>
          </a:p>
        </p:txBody>
      </p:sp>
      <p:sp>
        <p:nvSpPr>
          <p:cNvPr id="3" name="Oval 2"/>
          <p:cNvSpPr/>
          <p:nvPr/>
        </p:nvSpPr>
        <p:spPr>
          <a:xfrm>
            <a:off x="2667000" y="4648200"/>
            <a:ext cx="4038600" cy="2182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Check out the description for videos that match up with the new curriculum. </a:t>
            </a:r>
          </a:p>
        </p:txBody>
      </p:sp>
    </p:spTree>
    <p:extLst>
      <p:ext uri="{BB962C8B-B14F-4D97-AF65-F5344CB8AC3E}">
        <p14:creationId xmlns:p14="http://schemas.microsoft.com/office/powerpoint/2010/main" val="226535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a:solidFill>
                  <a:schemeClr val="tx1"/>
                </a:solidFill>
              </a:rPr>
              <a:t>The Republican Vision</a:t>
            </a:r>
          </a:p>
        </p:txBody>
      </p:sp>
      <p:sp>
        <p:nvSpPr>
          <p:cNvPr id="2" name="Content Placeholder 1"/>
          <p:cNvSpPr>
            <a:spLocks noGrp="1"/>
          </p:cNvSpPr>
          <p:nvPr>
            <p:ph idx="1"/>
          </p:nvPr>
        </p:nvSpPr>
        <p:spPr>
          <a:xfrm>
            <a:off x="0" y="914400"/>
            <a:ext cx="9144000" cy="5943600"/>
          </a:xfrm>
        </p:spPr>
        <p:txBody>
          <a:bodyPr>
            <a:normAutofit/>
          </a:bodyPr>
          <a:lstStyle/>
          <a:p>
            <a:r>
              <a:rPr lang="en-US" dirty="0"/>
              <a:t>Congress during the Civil War:</a:t>
            </a:r>
          </a:p>
          <a:p>
            <a:pPr lvl="1"/>
            <a:r>
              <a:rPr lang="en-US" dirty="0"/>
              <a:t>Created a new national banking system</a:t>
            </a:r>
          </a:p>
          <a:p>
            <a:pPr lvl="1"/>
            <a:r>
              <a:rPr lang="en-US" dirty="0"/>
              <a:t>Instituted a protective tariff – Republicans want to Raise</a:t>
            </a:r>
          </a:p>
          <a:p>
            <a:r>
              <a:rPr lang="en-US" dirty="0"/>
              <a:t>The New Union and the World:</a:t>
            </a:r>
          </a:p>
          <a:p>
            <a:pPr lvl="1"/>
            <a:r>
              <a:rPr lang="en-US" dirty="0"/>
              <a:t>Post Civil War, America sought to extend beyond its borders</a:t>
            </a:r>
          </a:p>
          <a:p>
            <a:pPr lvl="2"/>
            <a:r>
              <a:rPr lang="en-US" dirty="0"/>
              <a:t>Japan – Matthew Perry and the Treaty of Kanagawa – US could refuel ships, later could trade</a:t>
            </a:r>
          </a:p>
          <a:p>
            <a:pPr lvl="2"/>
            <a:r>
              <a:rPr lang="en-US" dirty="0"/>
              <a:t>Most Americans did not want conquest, but rather advocated increased trade</a:t>
            </a:r>
          </a:p>
          <a:p>
            <a:pPr lvl="2"/>
            <a:r>
              <a:rPr lang="en-US" dirty="0"/>
              <a:t>Burlingame Treaty – protected US missionaries in China, emigration of Chinese to US (cheap labor)</a:t>
            </a:r>
          </a:p>
          <a:p>
            <a:pPr lvl="2"/>
            <a:r>
              <a:rPr lang="en-US" dirty="0"/>
              <a:t>“Seward’s Folly” – US purchased Alaska from Russia, later proved to be valuable </a:t>
            </a:r>
          </a:p>
          <a:p>
            <a:endParaRPr lang="en-US" i="1" dirty="0"/>
          </a:p>
          <a:p>
            <a:endParaRPr lang="en-US" dirty="0"/>
          </a:p>
          <a:p>
            <a:endParaRPr lang="en-US" dirty="0"/>
          </a:p>
        </p:txBody>
      </p:sp>
      <p:cxnSp>
        <p:nvCxnSpPr>
          <p:cNvPr id="5" name="Straight Connector 4"/>
          <p:cNvCxnSpPr/>
          <p:nvPr/>
        </p:nvCxnSpPr>
        <p:spPr>
          <a:xfrm>
            <a:off x="4977245" y="2355273"/>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77200" y="2341419"/>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File:Commodore Matthew Calbraith Per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830" y="-13855"/>
            <a:ext cx="2948196" cy="3671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William Seward 18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34636"/>
            <a:ext cx="2433424" cy="362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26"/>
                                        </p:tgtEl>
                                        <p:attrNameLst>
                                          <p:attrName>ppt_x</p:attrName>
                                        </p:attrNameLst>
                                      </p:cBhvr>
                                      <p:tavLst>
                                        <p:tav tm="0">
                                          <p:val>
                                            <p:strVal val="ppt_x"/>
                                          </p:val>
                                        </p:tav>
                                        <p:tav tm="100000">
                                          <p:val>
                                            <p:strVal val="ppt_x"/>
                                          </p:val>
                                        </p:tav>
                                      </p:tavLst>
                                    </p:anim>
                                    <p:anim calcmode="lin" valueType="num">
                                      <p:cBhvr additive="base">
                                        <p:cTn id="55" dur="500"/>
                                        <p:tgtEl>
                                          <p:spTgt spid="1026"/>
                                        </p:tgtEl>
                                        <p:attrNameLst>
                                          <p:attrName>ppt_y</p:attrName>
                                        </p:attrNameLst>
                                      </p:cBhvr>
                                      <p:tavLst>
                                        <p:tav tm="0">
                                          <p:val>
                                            <p:strVal val="ppt_y"/>
                                          </p:val>
                                        </p:tav>
                                        <p:tav tm="100000">
                                          <p:val>
                                            <p:strVal val="1+ppt_h/2"/>
                                          </p:val>
                                        </p:tav>
                                      </p:tavLst>
                                    </p:anim>
                                    <p:set>
                                      <p:cBhvr>
                                        <p:cTn id="56" dur="1" fill="hold">
                                          <p:stCondLst>
                                            <p:cond delay="499"/>
                                          </p:stCondLst>
                                        </p:cTn>
                                        <p:tgtEl>
                                          <p:spTgt spid="102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028"/>
                                        </p:tgtEl>
                                        <p:attrNameLst>
                                          <p:attrName>ppt_x</p:attrName>
                                        </p:attrNameLst>
                                      </p:cBhvr>
                                      <p:tavLst>
                                        <p:tav tm="0">
                                          <p:val>
                                            <p:strVal val="ppt_x"/>
                                          </p:val>
                                        </p:tav>
                                        <p:tav tm="100000">
                                          <p:val>
                                            <p:strVal val="ppt_x"/>
                                          </p:val>
                                        </p:tav>
                                      </p:tavLst>
                                    </p:anim>
                                    <p:anim calcmode="lin" valueType="num">
                                      <p:cBhvr additive="base">
                                        <p:cTn id="59" dur="500"/>
                                        <p:tgtEl>
                                          <p:spTgt spid="1028"/>
                                        </p:tgtEl>
                                        <p:attrNameLst>
                                          <p:attrName>ppt_y</p:attrName>
                                        </p:attrNameLst>
                                      </p:cBhvr>
                                      <p:tavLst>
                                        <p:tav tm="0">
                                          <p:val>
                                            <p:strVal val="ppt_y"/>
                                          </p:val>
                                        </p:tav>
                                        <p:tav tm="100000">
                                          <p:val>
                                            <p:strVal val="1+ppt_h/2"/>
                                          </p:val>
                                        </p:tav>
                                      </p:tavLst>
                                    </p:anim>
                                    <p:set>
                                      <p:cBhvr>
                                        <p:cTn id="60"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a:solidFill>
                  <a:schemeClr val="tx1"/>
                </a:solidFill>
              </a:rPr>
              <a:t>The Republican Vision Cont.</a:t>
            </a:r>
          </a:p>
        </p:txBody>
      </p:sp>
      <p:sp>
        <p:nvSpPr>
          <p:cNvPr id="2" name="Content Placeholder 1"/>
          <p:cNvSpPr>
            <a:spLocks noGrp="1"/>
          </p:cNvSpPr>
          <p:nvPr>
            <p:ph idx="1"/>
          </p:nvPr>
        </p:nvSpPr>
        <p:spPr>
          <a:xfrm>
            <a:off x="0" y="914400"/>
            <a:ext cx="9144000" cy="5943600"/>
          </a:xfrm>
        </p:spPr>
        <p:txBody>
          <a:bodyPr>
            <a:normAutofit fontScale="92500" lnSpcReduction="20000"/>
          </a:bodyPr>
          <a:lstStyle/>
          <a:p>
            <a:r>
              <a:rPr lang="en-US" dirty="0"/>
              <a:t>Integrating the National Economy:</a:t>
            </a:r>
          </a:p>
          <a:p>
            <a:pPr lvl="1"/>
            <a:r>
              <a:rPr lang="en-US" dirty="0"/>
              <a:t>RRs – began in the 1830s, transcontinental RR was complete in 1869</a:t>
            </a:r>
          </a:p>
          <a:p>
            <a:pPr lvl="2"/>
            <a:r>
              <a:rPr lang="en-US" dirty="0"/>
              <a:t>In the West, Chinese built many RRs</a:t>
            </a:r>
          </a:p>
          <a:p>
            <a:pPr lvl="2"/>
            <a:r>
              <a:rPr lang="en-US" dirty="0"/>
              <a:t>Federal government gave loans, subsidies, and land grants</a:t>
            </a:r>
          </a:p>
          <a:p>
            <a:pPr lvl="1"/>
            <a:r>
              <a:rPr lang="en-US" dirty="0"/>
              <a:t>Tariffs and Economic Growth:</a:t>
            </a:r>
          </a:p>
          <a:p>
            <a:pPr lvl="2"/>
            <a:r>
              <a:rPr lang="en-US" dirty="0"/>
              <a:t>Tariff – tax on imported goods (largest source of revenue for the government)</a:t>
            </a:r>
          </a:p>
          <a:p>
            <a:pPr lvl="3"/>
            <a:r>
              <a:rPr lang="en-US" dirty="0"/>
              <a:t>Republicans favored tariffs, protect American industries</a:t>
            </a:r>
          </a:p>
          <a:p>
            <a:pPr lvl="1"/>
            <a:r>
              <a:rPr lang="en-US" dirty="0"/>
              <a:t>The Role of Courts:</a:t>
            </a:r>
          </a:p>
          <a:p>
            <a:pPr lvl="2"/>
            <a:r>
              <a:rPr lang="en-US" dirty="0"/>
              <a:t>Munn v. Illinois – states could regulate certain businesses (RRs); later overturned </a:t>
            </a:r>
          </a:p>
          <a:p>
            <a:pPr lvl="2"/>
            <a:r>
              <a:rPr lang="en-US" dirty="0"/>
              <a:t>Many Mexican Americans were forced to leave land in the southwest</a:t>
            </a:r>
          </a:p>
          <a:p>
            <a:pPr lvl="1"/>
            <a:r>
              <a:rPr lang="en-US" dirty="0"/>
              <a:t>Silver and Gold:</a:t>
            </a:r>
          </a:p>
          <a:p>
            <a:pPr lvl="2"/>
            <a:r>
              <a:rPr lang="en-US" dirty="0"/>
              <a:t>US joined the </a:t>
            </a:r>
            <a:r>
              <a:rPr lang="en-US" b="1" dirty="0"/>
              <a:t>Gold Standard</a:t>
            </a:r>
            <a:r>
              <a:rPr lang="en-US" dirty="0"/>
              <a:t> in the 1870s (backing paper $ with gold)</a:t>
            </a:r>
          </a:p>
          <a:p>
            <a:pPr lvl="2"/>
            <a:r>
              <a:rPr lang="en-US" dirty="0"/>
              <a:t>Hurt those in debt (less $ in circulation)</a:t>
            </a:r>
          </a:p>
          <a:p>
            <a:pPr lvl="2"/>
            <a:r>
              <a:rPr lang="en-US" dirty="0"/>
              <a:t>Will become a major issue of the 1890s</a:t>
            </a:r>
          </a:p>
          <a:p>
            <a:endParaRPr lang="en-US" dirty="0"/>
          </a:p>
          <a:p>
            <a:endParaRPr lang="en-US" i="1" dirty="0"/>
          </a:p>
          <a:p>
            <a:endParaRPr lang="en-US" dirty="0"/>
          </a:p>
          <a:p>
            <a:endParaRPr lang="en-US" dirty="0"/>
          </a:p>
        </p:txBody>
      </p:sp>
      <p:pic>
        <p:nvPicPr>
          <p:cNvPr id="2050" name="Picture 2" descr="File:Chinese railroad workers sierra nev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6087"/>
            <a:ext cx="5410200" cy="365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050"/>
                                        </p:tgtEl>
                                        <p:attrNameLst>
                                          <p:attrName>ppt_x</p:attrName>
                                        </p:attrNameLst>
                                      </p:cBhvr>
                                      <p:tavLst>
                                        <p:tav tm="0">
                                          <p:val>
                                            <p:strVal val="ppt_x"/>
                                          </p:val>
                                        </p:tav>
                                        <p:tav tm="100000">
                                          <p:val>
                                            <p:strVal val="ppt_x"/>
                                          </p:val>
                                        </p:tav>
                                      </p:tavLst>
                                    </p:anim>
                                    <p:anim calcmode="lin" valueType="num">
                                      <p:cBhvr additive="base">
                                        <p:cTn id="29" dur="500"/>
                                        <p:tgtEl>
                                          <p:spTgt spid="2050"/>
                                        </p:tgtEl>
                                        <p:attrNameLst>
                                          <p:attrName>ppt_y</p:attrName>
                                        </p:attrNameLst>
                                      </p:cBhvr>
                                      <p:tavLst>
                                        <p:tav tm="0">
                                          <p:val>
                                            <p:strVal val="ppt_y"/>
                                          </p:val>
                                        </p:tav>
                                        <p:tav tm="100000">
                                          <p:val>
                                            <p:strVal val="1+ppt_h/2"/>
                                          </p:val>
                                        </p:tav>
                                      </p:tavLst>
                                    </p:anim>
                                    <p:set>
                                      <p:cBhvr>
                                        <p:cTn id="30" dur="1" fill="hold">
                                          <p:stCondLst>
                                            <p:cond delay="499"/>
                                          </p:stCondLst>
                                        </p:cTn>
                                        <p:tgtEl>
                                          <p:spTgt spid="20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a:solidFill>
                  <a:schemeClr val="tx1"/>
                </a:solidFill>
              </a:rPr>
              <a:t>Incorporating the West</a:t>
            </a:r>
          </a:p>
        </p:txBody>
      </p:sp>
      <p:sp>
        <p:nvSpPr>
          <p:cNvPr id="2" name="Content Placeholder 1"/>
          <p:cNvSpPr>
            <a:spLocks noGrp="1"/>
          </p:cNvSpPr>
          <p:nvPr>
            <p:ph idx="1"/>
          </p:nvPr>
        </p:nvSpPr>
        <p:spPr>
          <a:xfrm>
            <a:off x="0" y="914400"/>
            <a:ext cx="9144000" cy="5943600"/>
          </a:xfrm>
        </p:spPr>
        <p:txBody>
          <a:bodyPr>
            <a:normAutofit fontScale="85000" lnSpcReduction="10000"/>
          </a:bodyPr>
          <a:lstStyle/>
          <a:p>
            <a:r>
              <a:rPr lang="en-US" dirty="0"/>
              <a:t>Land Acts:</a:t>
            </a:r>
          </a:p>
          <a:p>
            <a:pPr lvl="1"/>
            <a:r>
              <a:rPr lang="en-US" dirty="0"/>
              <a:t>Homestead Act (1862)</a:t>
            </a:r>
          </a:p>
          <a:p>
            <a:pPr lvl="2"/>
            <a:r>
              <a:rPr lang="en-US" dirty="0"/>
              <a:t>160 acres of land to those willing to move west and improve the property</a:t>
            </a:r>
          </a:p>
          <a:p>
            <a:pPr lvl="1"/>
            <a:r>
              <a:rPr lang="en-US" dirty="0"/>
              <a:t>Morrill Act (1862):</a:t>
            </a:r>
          </a:p>
          <a:p>
            <a:pPr lvl="2"/>
            <a:r>
              <a:rPr lang="en-US" dirty="0"/>
              <a:t>Allowed states to sell land and use $ for colleges and universities</a:t>
            </a:r>
          </a:p>
          <a:p>
            <a:pPr lvl="3"/>
            <a:r>
              <a:rPr lang="en-US" dirty="0"/>
              <a:t>Cornell University</a:t>
            </a:r>
          </a:p>
          <a:p>
            <a:r>
              <a:rPr lang="en-US" dirty="0"/>
              <a:t>Mining Empires:</a:t>
            </a:r>
          </a:p>
          <a:p>
            <a:pPr lvl="1"/>
            <a:r>
              <a:rPr lang="en-US" dirty="0"/>
              <a:t>Comstock Lode – Nevada, huge silver deposits</a:t>
            </a:r>
          </a:p>
          <a:p>
            <a:pPr lvl="1"/>
            <a:r>
              <a:rPr lang="en-US" dirty="0"/>
              <a:t>Timber industries grew in the NW – altered the environment</a:t>
            </a:r>
          </a:p>
          <a:p>
            <a:r>
              <a:rPr lang="en-US" dirty="0"/>
              <a:t>Cattlemen on the Plains:</a:t>
            </a:r>
          </a:p>
          <a:p>
            <a:pPr lvl="1"/>
            <a:r>
              <a:rPr lang="en-US" dirty="0"/>
              <a:t>Bison rapidly depleted in the 1870s (less than 200)</a:t>
            </a:r>
          </a:p>
          <a:p>
            <a:pPr lvl="1"/>
            <a:r>
              <a:rPr lang="en-US" dirty="0"/>
              <a:t>Cattle ranchers:</a:t>
            </a:r>
          </a:p>
          <a:p>
            <a:pPr lvl="2"/>
            <a:r>
              <a:rPr lang="en-US" b="1" dirty="0"/>
              <a:t>Long Drive</a:t>
            </a:r>
            <a:r>
              <a:rPr lang="en-US" dirty="0"/>
              <a:t> – herding cattle hundreds of miles north to RRs to sell</a:t>
            </a:r>
            <a:endParaRPr lang="en-US" b="1" dirty="0"/>
          </a:p>
          <a:p>
            <a:pPr lvl="2"/>
            <a:r>
              <a:rPr lang="en-US" dirty="0"/>
              <a:t>Barbed wire allowed farmers to abandon the Long Drive</a:t>
            </a:r>
          </a:p>
          <a:p>
            <a:pPr lvl="3"/>
            <a:r>
              <a:rPr lang="en-US" dirty="0"/>
              <a:t>Led to altering of the Great Plains’ environment</a:t>
            </a:r>
          </a:p>
          <a:p>
            <a:pPr lvl="1"/>
            <a:r>
              <a:rPr lang="en-US" dirty="0"/>
              <a:t>Blizzard of 1886 – 1887 left many cowboys broke</a:t>
            </a:r>
          </a:p>
          <a:p>
            <a:pPr lvl="1"/>
            <a:r>
              <a:rPr lang="en-US" dirty="0"/>
              <a:t>RRs extended into TX and cities developed along RR tracks</a:t>
            </a:r>
          </a:p>
          <a:p>
            <a:endParaRPr lang="en-US" i="1" dirty="0"/>
          </a:p>
          <a:p>
            <a:endParaRPr lang="en-US" dirty="0"/>
          </a:p>
          <a:p>
            <a:endParaRPr lang="en-US" dirty="0"/>
          </a:p>
        </p:txBody>
      </p:sp>
      <p:pic>
        <p:nvPicPr>
          <p:cNvPr id="3076" name="Picture 4" descr="File:Freeman homestead-certifi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97579"/>
            <a:ext cx="4572000" cy="33604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TR Buckskin Tiffany Kn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675" y="13856"/>
            <a:ext cx="4124215" cy="516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7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16" end="16"/>
                                            </p:txEl>
                                          </p:spTgt>
                                        </p:tgtEl>
                                        <p:attrNameLst>
                                          <p:attrName>style.visibility</p:attrName>
                                        </p:attrNameLst>
                                      </p:cBhvr>
                                      <p:to>
                                        <p:strVal val="visible"/>
                                      </p:to>
                                    </p:set>
                                  </p:childTnLst>
                                </p:cTn>
                              </p:par>
                              <p:par>
                                <p:cTn id="81" presetID="2" presetClass="exit" presetSubtype="4" fill="hold" nodeType="withEffect">
                                  <p:stCondLst>
                                    <p:cond delay="0"/>
                                  </p:stCondLst>
                                  <p:childTnLst>
                                    <p:anim calcmode="lin" valueType="num">
                                      <p:cBhvr additive="base">
                                        <p:cTn id="82" dur="500"/>
                                        <p:tgtEl>
                                          <p:spTgt spid="3078"/>
                                        </p:tgtEl>
                                        <p:attrNameLst>
                                          <p:attrName>ppt_x</p:attrName>
                                        </p:attrNameLst>
                                      </p:cBhvr>
                                      <p:tavLst>
                                        <p:tav tm="0">
                                          <p:val>
                                            <p:strVal val="ppt_x"/>
                                          </p:val>
                                        </p:tav>
                                        <p:tav tm="100000">
                                          <p:val>
                                            <p:strVal val="ppt_x"/>
                                          </p:val>
                                        </p:tav>
                                      </p:tavLst>
                                    </p:anim>
                                    <p:anim calcmode="lin" valueType="num">
                                      <p:cBhvr additive="base">
                                        <p:cTn id="83" dur="500"/>
                                        <p:tgtEl>
                                          <p:spTgt spid="3078"/>
                                        </p:tgtEl>
                                        <p:attrNameLst>
                                          <p:attrName>ppt_y</p:attrName>
                                        </p:attrNameLst>
                                      </p:cBhvr>
                                      <p:tavLst>
                                        <p:tav tm="0">
                                          <p:val>
                                            <p:strVal val="ppt_y"/>
                                          </p:val>
                                        </p:tav>
                                        <p:tav tm="100000">
                                          <p:val>
                                            <p:strVal val="1+ppt_h/2"/>
                                          </p:val>
                                        </p:tav>
                                      </p:tavLst>
                                    </p:anim>
                                    <p:set>
                                      <p:cBhvr>
                                        <p:cTn id="84"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a:solidFill>
                  <a:schemeClr val="tx1"/>
                </a:solidFill>
              </a:rPr>
              <a:t>Incorporating the West Cont.</a:t>
            </a:r>
          </a:p>
        </p:txBody>
      </p:sp>
      <p:sp>
        <p:nvSpPr>
          <p:cNvPr id="2" name="Content Placeholder 1"/>
          <p:cNvSpPr>
            <a:spLocks noGrp="1"/>
          </p:cNvSpPr>
          <p:nvPr>
            <p:ph idx="1"/>
          </p:nvPr>
        </p:nvSpPr>
        <p:spPr>
          <a:xfrm>
            <a:off x="0" y="914400"/>
            <a:ext cx="9144000" cy="5943600"/>
          </a:xfrm>
        </p:spPr>
        <p:txBody>
          <a:bodyPr>
            <a:normAutofit fontScale="77500" lnSpcReduction="20000"/>
          </a:bodyPr>
          <a:lstStyle/>
          <a:p>
            <a:r>
              <a:rPr lang="en-US" dirty="0"/>
              <a:t>Homesteaders:</a:t>
            </a:r>
          </a:p>
          <a:p>
            <a:pPr lvl="1"/>
            <a:r>
              <a:rPr lang="en-US" dirty="0"/>
              <a:t>Steel plow helped alter the environment of the Great Plains </a:t>
            </a:r>
          </a:p>
          <a:p>
            <a:pPr lvl="2"/>
            <a:r>
              <a:rPr lang="en-US" dirty="0"/>
              <a:t>Farmers could grow crops where they couldn’t before (wheat)</a:t>
            </a:r>
          </a:p>
          <a:p>
            <a:pPr lvl="1"/>
            <a:r>
              <a:rPr lang="en-US" dirty="0" err="1"/>
              <a:t>Exodusters</a:t>
            </a:r>
            <a:r>
              <a:rPr lang="en-US" dirty="0"/>
              <a:t>:</a:t>
            </a:r>
          </a:p>
          <a:p>
            <a:pPr lvl="2"/>
            <a:r>
              <a:rPr lang="en-US" dirty="0"/>
              <a:t>Movement of African Americans from MI and LA to KS</a:t>
            </a:r>
          </a:p>
          <a:p>
            <a:pPr lvl="1"/>
            <a:r>
              <a:rPr lang="en-US" dirty="0"/>
              <a:t>Women in the West:</a:t>
            </a:r>
          </a:p>
          <a:p>
            <a:pPr lvl="2"/>
            <a:r>
              <a:rPr lang="en-US" dirty="0"/>
              <a:t>Unlike mining and other jobs in the West, homesteading was made up mostly of families</a:t>
            </a:r>
          </a:p>
          <a:p>
            <a:pPr lvl="2"/>
            <a:r>
              <a:rPr lang="en-US" dirty="0"/>
              <a:t>Mormons – settled in Utah to escape religious persecution</a:t>
            </a:r>
          </a:p>
          <a:p>
            <a:pPr lvl="3"/>
            <a:r>
              <a:rPr lang="en-US" dirty="0"/>
              <a:t>Plural marriages (polygamy) led to conflict with the government</a:t>
            </a:r>
          </a:p>
          <a:p>
            <a:pPr lvl="2"/>
            <a:r>
              <a:rPr lang="en-US" dirty="0"/>
              <a:t>Women gained full suffrage in Utah </a:t>
            </a:r>
          </a:p>
          <a:p>
            <a:pPr lvl="1"/>
            <a:r>
              <a:rPr lang="en-US" dirty="0"/>
              <a:t>Environmental Challenges:</a:t>
            </a:r>
          </a:p>
          <a:p>
            <a:pPr lvl="2"/>
            <a:r>
              <a:rPr lang="en-US" dirty="0"/>
              <a:t>Blizzards, tornados, and grasshoppers posed challenges to homesteaders</a:t>
            </a:r>
          </a:p>
          <a:p>
            <a:pPr lvl="2"/>
            <a:r>
              <a:rPr lang="en-US" dirty="0"/>
              <a:t>Often, 160 acres was not enough to survive – arid land</a:t>
            </a:r>
          </a:p>
          <a:p>
            <a:pPr lvl="2"/>
            <a:r>
              <a:rPr lang="en-US" dirty="0"/>
              <a:t>Removing grass to plant led to erosion of soil</a:t>
            </a:r>
          </a:p>
          <a:p>
            <a:r>
              <a:rPr lang="en-US" dirty="0"/>
              <a:t>The First National Park:</a:t>
            </a:r>
          </a:p>
          <a:p>
            <a:pPr lvl="1"/>
            <a:r>
              <a:rPr lang="en-US" dirty="0"/>
              <a:t>Yellowstone in WY became the world’s fist park</a:t>
            </a:r>
          </a:p>
          <a:p>
            <a:pPr lvl="2"/>
            <a:r>
              <a:rPr lang="en-US" dirty="0"/>
              <a:t>Created in part due to the Northern Pacific RR – owned a hotel</a:t>
            </a:r>
          </a:p>
          <a:p>
            <a:pPr lvl="1"/>
            <a:r>
              <a:rPr lang="en-US" dirty="0"/>
              <a:t>Nez Perce was removed from present day ID, WA, and OR</a:t>
            </a:r>
          </a:p>
          <a:p>
            <a:pPr lvl="2"/>
            <a:r>
              <a:rPr lang="en-US" dirty="0"/>
              <a:t>Tried to flee to Canada, eventually were caught before reaching the border</a:t>
            </a:r>
          </a:p>
          <a:p>
            <a:endParaRPr lang="en-US" dirty="0"/>
          </a:p>
          <a:p>
            <a:endParaRPr lang="en-US" i="1" dirty="0"/>
          </a:p>
          <a:p>
            <a:endParaRPr lang="en-US" dirty="0"/>
          </a:p>
          <a:p>
            <a:endParaRPr lang="en-US" dirty="0"/>
          </a:p>
        </p:txBody>
      </p:sp>
      <p:pic>
        <p:nvPicPr>
          <p:cNvPr id="4098" name="Picture 2" descr="File:Hultstrand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81400"/>
            <a:ext cx="4381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4098"/>
                                        </p:tgtEl>
                                        <p:attrNameLst>
                                          <p:attrName>ppt_x</p:attrName>
                                        </p:attrNameLst>
                                      </p:cBhvr>
                                      <p:tavLst>
                                        <p:tav tm="0">
                                          <p:val>
                                            <p:strVal val="ppt_x"/>
                                          </p:val>
                                        </p:tav>
                                        <p:tav tm="100000">
                                          <p:val>
                                            <p:strVal val="ppt_x"/>
                                          </p:val>
                                        </p:tav>
                                      </p:tavLst>
                                    </p:anim>
                                    <p:anim calcmode="lin" valueType="num">
                                      <p:cBhvr additive="base">
                                        <p:cTn id="41" dur="500"/>
                                        <p:tgtEl>
                                          <p:spTgt spid="4098"/>
                                        </p:tgtEl>
                                        <p:attrNameLst>
                                          <p:attrName>ppt_y</p:attrName>
                                        </p:attrNameLst>
                                      </p:cBhvr>
                                      <p:tavLst>
                                        <p:tav tm="0">
                                          <p:val>
                                            <p:strVal val="ppt_y"/>
                                          </p:val>
                                        </p:tav>
                                        <p:tav tm="100000">
                                          <p:val>
                                            <p:strVal val="1+ppt_h/2"/>
                                          </p:val>
                                        </p:tav>
                                      </p:tavLst>
                                    </p:anim>
                                    <p:set>
                                      <p:cBhvr>
                                        <p:cTn id="42" dur="1" fill="hold">
                                          <p:stCondLst>
                                            <p:cond delay="499"/>
                                          </p:stCondLst>
                                        </p:cTn>
                                        <p:tgtEl>
                                          <p:spTgt spid="40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2" y="228600"/>
            <a:ext cx="9144000" cy="962891"/>
          </a:xfrm>
        </p:spPr>
        <p:txBody>
          <a:bodyPr>
            <a:normAutofit fontScale="90000"/>
          </a:bodyPr>
          <a:lstStyle/>
          <a:p>
            <a:pPr algn="ctr"/>
            <a:r>
              <a:rPr lang="en-US" dirty="0">
                <a:solidFill>
                  <a:schemeClr val="tx1"/>
                </a:solidFill>
              </a:rPr>
              <a:t>A Harvest of Blood: Native Peoples Dispossessed</a:t>
            </a:r>
          </a:p>
        </p:txBody>
      </p:sp>
      <p:sp>
        <p:nvSpPr>
          <p:cNvPr id="2" name="Content Placeholder 1"/>
          <p:cNvSpPr>
            <a:spLocks noGrp="1"/>
          </p:cNvSpPr>
          <p:nvPr>
            <p:ph idx="1"/>
          </p:nvPr>
        </p:nvSpPr>
        <p:spPr>
          <a:xfrm>
            <a:off x="0" y="1066800"/>
            <a:ext cx="9144000" cy="5791200"/>
          </a:xfrm>
        </p:spPr>
        <p:txBody>
          <a:bodyPr>
            <a:normAutofit fontScale="77500" lnSpcReduction="20000"/>
          </a:bodyPr>
          <a:lstStyle/>
          <a:p>
            <a:r>
              <a:rPr lang="en-US" dirty="0"/>
              <a:t>The Civil War and Indians on the Plains:</a:t>
            </a:r>
          </a:p>
          <a:p>
            <a:pPr lvl="1"/>
            <a:r>
              <a:rPr lang="en-US" dirty="0"/>
              <a:t>Dakota Sioux were paid to give up land in MN</a:t>
            </a:r>
          </a:p>
          <a:p>
            <a:pPr lvl="2"/>
            <a:r>
              <a:rPr lang="en-US" dirty="0"/>
              <a:t>Most of the funds never went to them</a:t>
            </a:r>
          </a:p>
          <a:p>
            <a:pPr lvl="1"/>
            <a:r>
              <a:rPr lang="en-US" dirty="0"/>
              <a:t>Sand Creek Massacre (November 29, 1864):</a:t>
            </a:r>
          </a:p>
          <a:p>
            <a:pPr lvl="2"/>
            <a:r>
              <a:rPr lang="en-US" dirty="0"/>
              <a:t>CO militia attacked Cheyenne Indians, killed over 100, mostly women and children</a:t>
            </a:r>
          </a:p>
          <a:p>
            <a:r>
              <a:rPr lang="en-US" dirty="0"/>
              <a:t>Grant’s Peace Policy:</a:t>
            </a:r>
          </a:p>
          <a:p>
            <a:pPr lvl="1"/>
            <a:r>
              <a:rPr lang="en-US" dirty="0"/>
              <a:t>Some reformers believed Natives could be equal with whites</a:t>
            </a:r>
          </a:p>
          <a:p>
            <a:pPr lvl="2"/>
            <a:r>
              <a:rPr lang="en-US" dirty="0"/>
              <a:t>However, the Natives had to embrace Christianity and give up Native cultures</a:t>
            </a:r>
          </a:p>
          <a:p>
            <a:pPr lvl="1"/>
            <a:r>
              <a:rPr lang="en-US" dirty="0"/>
              <a:t>Indian Boarding Schools</a:t>
            </a:r>
          </a:p>
          <a:p>
            <a:pPr lvl="2"/>
            <a:r>
              <a:rPr lang="en-US" dirty="0"/>
              <a:t>Acculturation – adopting white ways</a:t>
            </a:r>
          </a:p>
          <a:p>
            <a:pPr lvl="2"/>
            <a:r>
              <a:rPr lang="en-US" dirty="0"/>
              <a:t>Many Natives were “encouraged” to send children to boarding schools – English only, had to cut their hair</a:t>
            </a:r>
          </a:p>
          <a:p>
            <a:pPr lvl="2"/>
            <a:r>
              <a:rPr lang="en-US" i="1" dirty="0"/>
              <a:t>Lone Wolf v. Hitchcock </a:t>
            </a:r>
            <a:r>
              <a:rPr lang="en-US" dirty="0"/>
              <a:t>(1903):</a:t>
            </a:r>
          </a:p>
          <a:p>
            <a:pPr lvl="3"/>
            <a:r>
              <a:rPr lang="en-US" dirty="0"/>
              <a:t>Congress could make ANY Native policies it wanted</a:t>
            </a:r>
          </a:p>
          <a:p>
            <a:pPr lvl="1"/>
            <a:r>
              <a:rPr lang="en-US" dirty="0"/>
              <a:t>Breaking Up Tribal Lands:</a:t>
            </a:r>
          </a:p>
          <a:p>
            <a:pPr lvl="2"/>
            <a:r>
              <a:rPr lang="en-US" dirty="0"/>
              <a:t>**Dawes Severalty Act**:</a:t>
            </a:r>
          </a:p>
          <a:p>
            <a:pPr lvl="3"/>
            <a:r>
              <a:rPr lang="en-US" dirty="0"/>
              <a:t>Native tribes were dissolved</a:t>
            </a:r>
          </a:p>
          <a:p>
            <a:pPr lvl="3"/>
            <a:r>
              <a:rPr lang="en-US" dirty="0"/>
              <a:t>Heads of families would receive 160 acres of land</a:t>
            </a:r>
          </a:p>
          <a:p>
            <a:pPr lvl="3"/>
            <a:r>
              <a:rPr lang="en-US" sz="2100" dirty="0"/>
              <a:t>Native Americans’ lives were changed – hunting to farming</a:t>
            </a:r>
          </a:p>
          <a:p>
            <a:pPr lvl="3"/>
            <a:r>
              <a:rPr lang="en-US" sz="2100" dirty="0"/>
              <a:t>Most of Natives’ land was lost (66% between 1880 – 1930)</a:t>
            </a:r>
          </a:p>
          <a:p>
            <a:pPr lvl="3"/>
            <a:endParaRPr lang="en-US" dirty="0"/>
          </a:p>
          <a:p>
            <a:endParaRPr lang="en-US" dirty="0"/>
          </a:p>
          <a:p>
            <a:endParaRPr lang="en-US" dirty="0"/>
          </a:p>
        </p:txBody>
      </p:sp>
      <p:pic>
        <p:nvPicPr>
          <p:cNvPr id="5122" name="Picture 2" descr="File:Chiv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03"/>
            <a:ext cx="2362200" cy="23094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Assmilation of Native Americans.jpg"/>
          <p:cNvPicPr/>
          <p:nvPr/>
        </p:nvPicPr>
        <p:blipFill>
          <a:blip r:embed="rId4">
            <a:extLst>
              <a:ext uri="{28A0092B-C50C-407E-A947-70E740481C1C}">
                <a14:useLocalDpi xmlns:a14="http://schemas.microsoft.com/office/drawing/2010/main" val="0"/>
              </a:ext>
            </a:extLst>
          </a:blip>
          <a:srcRect/>
          <a:stretch>
            <a:fillRect/>
          </a:stretch>
        </p:blipFill>
        <p:spPr bwMode="auto">
          <a:xfrm>
            <a:off x="4710430" y="5103"/>
            <a:ext cx="4433570" cy="5709920"/>
          </a:xfrm>
          <a:prstGeom prst="rect">
            <a:avLst/>
          </a:prstGeom>
          <a:noFill/>
          <a:ln>
            <a:noFill/>
          </a:ln>
        </p:spPr>
      </p:pic>
      <p:pic>
        <p:nvPicPr>
          <p:cNvPr id="6" name="Picture 5" descr="File:Poster 2013-08-14 08-45.jpg"/>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0525"/>
            <a:ext cx="6858000" cy="5299075"/>
          </a:xfrm>
          <a:prstGeom prst="rect">
            <a:avLst/>
          </a:prstGeom>
          <a:noFill/>
          <a:ln>
            <a:noFill/>
          </a:ln>
        </p:spPr>
      </p:pic>
    </p:spTree>
    <p:extLst>
      <p:ext uri="{BB962C8B-B14F-4D97-AF65-F5344CB8AC3E}">
        <p14:creationId xmlns:p14="http://schemas.microsoft.com/office/powerpoint/2010/main" val="181436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14" end="14"/>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xEl>
                                              <p:pRg st="18" end="18"/>
                                            </p:txEl>
                                          </p:spTgt>
                                        </p:tgtEl>
                                        <p:attrNameLst>
                                          <p:attrName>style.visibility</p:attrName>
                                        </p:attrNameLst>
                                      </p:cBhvr>
                                      <p:to>
                                        <p:strVal val="visible"/>
                                      </p:to>
                                    </p:set>
                                  </p:childTnLst>
                                </p:cTn>
                              </p:par>
                              <p:par>
                                <p:cTn id="85" presetID="2" presetClass="exit" presetSubtype="4" fill="hold" nodeType="withEffect">
                                  <p:stCondLst>
                                    <p:cond delay="0"/>
                                  </p:stCondLst>
                                  <p:childTnLst>
                                    <p:anim calcmode="lin" valueType="num">
                                      <p:cBhvr additive="base">
                                        <p:cTn id="86" dur="500"/>
                                        <p:tgtEl>
                                          <p:spTgt spid="5"/>
                                        </p:tgtEl>
                                        <p:attrNameLst>
                                          <p:attrName>ppt_x</p:attrName>
                                        </p:attrNameLst>
                                      </p:cBhvr>
                                      <p:tavLst>
                                        <p:tav tm="0">
                                          <p:val>
                                            <p:strVal val="ppt_x"/>
                                          </p:val>
                                        </p:tav>
                                        <p:tav tm="100000">
                                          <p:val>
                                            <p:strVal val="ppt_x"/>
                                          </p:val>
                                        </p:tav>
                                      </p:tavLst>
                                    </p:anim>
                                    <p:anim calcmode="lin" valueType="num">
                                      <p:cBhvr additive="base">
                                        <p:cTn id="87" dur="500"/>
                                        <p:tgtEl>
                                          <p:spTgt spid="5"/>
                                        </p:tgtEl>
                                        <p:attrNameLst>
                                          <p:attrName>ppt_y</p:attrName>
                                        </p:attrNameLst>
                                      </p:cBhvr>
                                      <p:tavLst>
                                        <p:tav tm="0">
                                          <p:val>
                                            <p:strVal val="ppt_y"/>
                                          </p:val>
                                        </p:tav>
                                        <p:tav tm="100000">
                                          <p:val>
                                            <p:strVal val="1+ppt_h/2"/>
                                          </p:val>
                                        </p:tav>
                                      </p:tavLst>
                                    </p:anim>
                                    <p:set>
                                      <p:cBhvr>
                                        <p:cTn id="88" dur="1" fill="hold">
                                          <p:stCondLst>
                                            <p:cond delay="499"/>
                                          </p:stCondLst>
                                        </p:cTn>
                                        <p:tgtEl>
                                          <p:spTgt spid="5"/>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6"/>
                                        </p:tgtEl>
                                        <p:attrNameLst>
                                          <p:attrName>ppt_x</p:attrName>
                                        </p:attrNameLst>
                                      </p:cBhvr>
                                      <p:tavLst>
                                        <p:tav tm="0">
                                          <p:val>
                                            <p:strVal val="ppt_x"/>
                                          </p:val>
                                        </p:tav>
                                        <p:tav tm="100000">
                                          <p:val>
                                            <p:strVal val="ppt_x"/>
                                          </p:val>
                                        </p:tav>
                                      </p:tavLst>
                                    </p:anim>
                                    <p:anim calcmode="lin" valueType="num">
                                      <p:cBhvr additive="base">
                                        <p:cTn id="91" dur="500"/>
                                        <p:tgtEl>
                                          <p:spTgt spid="6"/>
                                        </p:tgtEl>
                                        <p:attrNameLst>
                                          <p:attrName>ppt_y</p:attrName>
                                        </p:attrNameLst>
                                      </p:cBhvr>
                                      <p:tavLst>
                                        <p:tav tm="0">
                                          <p:val>
                                            <p:strVal val="ppt_y"/>
                                          </p:val>
                                        </p:tav>
                                        <p:tav tm="100000">
                                          <p:val>
                                            <p:strVal val="1+ppt_h/2"/>
                                          </p:val>
                                        </p:tav>
                                      </p:tavLst>
                                    </p:anim>
                                    <p:set>
                                      <p:cBhvr>
                                        <p:cTn id="9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2" y="228600"/>
            <a:ext cx="9144000" cy="962891"/>
          </a:xfrm>
        </p:spPr>
        <p:txBody>
          <a:bodyPr>
            <a:normAutofit fontScale="90000"/>
          </a:bodyPr>
          <a:lstStyle/>
          <a:p>
            <a:pPr algn="ctr"/>
            <a:r>
              <a:rPr lang="en-US" dirty="0">
                <a:solidFill>
                  <a:schemeClr val="tx1"/>
                </a:solidFill>
              </a:rPr>
              <a:t>A Harvest of Blood: Native Peoples Dispossessed Cont.</a:t>
            </a:r>
          </a:p>
        </p:txBody>
      </p:sp>
      <p:sp>
        <p:nvSpPr>
          <p:cNvPr id="2" name="Content Placeholder 1"/>
          <p:cNvSpPr>
            <a:spLocks noGrp="1"/>
          </p:cNvSpPr>
          <p:nvPr>
            <p:ph idx="1"/>
          </p:nvPr>
        </p:nvSpPr>
        <p:spPr>
          <a:xfrm>
            <a:off x="0" y="1066800"/>
            <a:ext cx="9144000" cy="5791200"/>
          </a:xfrm>
        </p:spPr>
        <p:txBody>
          <a:bodyPr>
            <a:normAutofit fontScale="77500" lnSpcReduction="20000"/>
          </a:bodyPr>
          <a:lstStyle/>
          <a:p>
            <a:r>
              <a:rPr lang="en-US" dirty="0"/>
              <a:t>The End of Armed Resistance:</a:t>
            </a:r>
          </a:p>
          <a:p>
            <a:pPr lvl="1"/>
            <a:r>
              <a:rPr lang="en-US" dirty="0"/>
              <a:t>Sitting Bull and the Lakota Sioux did not go to reservations</a:t>
            </a:r>
          </a:p>
          <a:p>
            <a:pPr lvl="1"/>
            <a:r>
              <a:rPr lang="en-US" dirty="0"/>
              <a:t>Battle of Little Big Horn (Custer’s Last Stand): (1876)</a:t>
            </a:r>
          </a:p>
          <a:p>
            <a:pPr lvl="2"/>
            <a:r>
              <a:rPr lang="en-US" sz="2100" dirty="0"/>
              <a:t>Custer and his men were killed</a:t>
            </a:r>
          </a:p>
          <a:p>
            <a:r>
              <a:rPr lang="en-US" dirty="0"/>
              <a:t>Strategies of Survival:</a:t>
            </a:r>
          </a:p>
          <a:p>
            <a:pPr lvl="1"/>
            <a:r>
              <a:rPr lang="en-US" dirty="0"/>
              <a:t>Many Natives began to adopt some white customs</a:t>
            </a:r>
          </a:p>
          <a:p>
            <a:pPr lvl="1"/>
            <a:r>
              <a:rPr lang="en-US" dirty="0"/>
              <a:t>Ghost Dance:</a:t>
            </a:r>
          </a:p>
          <a:p>
            <a:pPr lvl="2"/>
            <a:r>
              <a:rPr lang="en-US" sz="2100" dirty="0"/>
              <a:t>Religious movement by Native Americans</a:t>
            </a:r>
          </a:p>
          <a:p>
            <a:pPr lvl="2"/>
            <a:r>
              <a:rPr lang="en-US" sz="2100" dirty="0"/>
              <a:t>Hoped to see the return of buffalo and elimination of whites</a:t>
            </a:r>
          </a:p>
          <a:p>
            <a:pPr lvl="2"/>
            <a:r>
              <a:rPr lang="en-US" sz="2100" dirty="0"/>
              <a:t>Many Americans were afraid of the dance</a:t>
            </a:r>
          </a:p>
          <a:p>
            <a:pPr lvl="2"/>
            <a:r>
              <a:rPr lang="en-US" sz="2100" dirty="0"/>
              <a:t>US government orders an end to it…..</a:t>
            </a:r>
          </a:p>
          <a:p>
            <a:pPr lvl="2"/>
            <a:r>
              <a:rPr lang="en-US" sz="2100" dirty="0"/>
              <a:t>Battle of Wounded Knee (1890)</a:t>
            </a:r>
          </a:p>
          <a:p>
            <a:pPr lvl="3"/>
            <a:r>
              <a:rPr lang="en-US" sz="2100" dirty="0"/>
              <a:t>About 300 Natives were killed</a:t>
            </a:r>
          </a:p>
          <a:p>
            <a:pPr lvl="4"/>
            <a:r>
              <a:rPr lang="en-US" sz="2100" dirty="0"/>
              <a:t>Many were women and children</a:t>
            </a:r>
          </a:p>
          <a:p>
            <a:r>
              <a:rPr lang="en-US" dirty="0"/>
              <a:t>Western Myths and Realities</a:t>
            </a:r>
          </a:p>
          <a:p>
            <a:pPr lvl="1"/>
            <a:r>
              <a:rPr lang="en-US" dirty="0"/>
              <a:t>Frederick Jackson Turner’s </a:t>
            </a:r>
            <a:r>
              <a:rPr lang="en-US" i="1" dirty="0"/>
              <a:t>Frontier’s Thesis</a:t>
            </a:r>
            <a:r>
              <a:rPr lang="en-US" dirty="0"/>
              <a:t>:</a:t>
            </a:r>
          </a:p>
          <a:p>
            <a:pPr lvl="1"/>
            <a:r>
              <a:rPr lang="en-US" sz="2800" dirty="0"/>
              <a:t>The end of the Frontier ended a unique era in US history</a:t>
            </a:r>
          </a:p>
          <a:p>
            <a:pPr lvl="1"/>
            <a:r>
              <a:rPr lang="en-US" sz="2800" dirty="0"/>
              <a:t>The Frontier contributed to the American identity</a:t>
            </a:r>
          </a:p>
          <a:p>
            <a:pPr lvl="2"/>
            <a:r>
              <a:rPr lang="en-US" sz="2400" dirty="0"/>
              <a:t>Helped make American society different from Europe</a:t>
            </a:r>
          </a:p>
          <a:p>
            <a:pPr lvl="2"/>
            <a:endParaRPr lang="en-US" dirty="0"/>
          </a:p>
        </p:txBody>
      </p:sp>
      <p:pic>
        <p:nvPicPr>
          <p:cNvPr id="4" name="Picture 3" descr="File:X-33633.jp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85745"/>
            <a:ext cx="6092190" cy="4072255"/>
          </a:xfrm>
          <a:prstGeom prst="rect">
            <a:avLst/>
          </a:prstGeom>
          <a:noFill/>
          <a:ln>
            <a:noFill/>
          </a:ln>
        </p:spPr>
      </p:pic>
      <p:pic>
        <p:nvPicPr>
          <p:cNvPr id="5" name="Picture 4" descr="File:Ghost Dance at Pine Ridge.png"/>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
            <a:ext cx="4648200" cy="2524125"/>
          </a:xfrm>
          <a:prstGeom prst="rect">
            <a:avLst/>
          </a:prstGeom>
          <a:noFill/>
          <a:ln>
            <a:noFill/>
          </a:ln>
        </p:spPr>
      </p:pic>
      <p:pic>
        <p:nvPicPr>
          <p:cNvPr id="6" name="Picture 5" descr="File:Woundedknee1891.jpg"/>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927"/>
            <a:ext cx="6303818" cy="4121727"/>
          </a:xfrm>
          <a:prstGeom prst="rect">
            <a:avLst/>
          </a:prstGeom>
          <a:noFill/>
          <a:ln>
            <a:noFill/>
          </a:ln>
        </p:spPr>
      </p:pic>
      <p:pic>
        <p:nvPicPr>
          <p:cNvPr id="6146" name="Picture 2" descr="File:Frederick Jackson Tur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715736"/>
            <a:ext cx="2743200" cy="3722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762000" y="533400"/>
            <a:ext cx="4648200" cy="2438400"/>
          </a:xfrm>
          <a:prstGeom prst="wedgeRectCallout">
            <a:avLst>
              <a:gd name="adj1" fmla="val 60240"/>
              <a:gd name="adj2" fmla="val 39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"Up to our own day American history has been in a large degree the history of the colonization of the Great West. The existence of an area of free land, its continuous recession, and the advance of American settlement westward, explain American development."</a:t>
            </a:r>
            <a:endParaRPr lang="en-US" sz="2000" dirty="0"/>
          </a:p>
        </p:txBody>
      </p:sp>
    </p:spTree>
    <p:extLst>
      <p:ext uri="{BB962C8B-B14F-4D97-AF65-F5344CB8AC3E}">
        <p14:creationId xmlns:p14="http://schemas.microsoft.com/office/powerpoint/2010/main" val="32904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2" presetClass="exit" presetSubtype="4" fill="hold" nodeType="with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xEl>
                                              <p:pRg st="18" end="18"/>
                                            </p:txEl>
                                          </p:spTgt>
                                        </p:tgtEl>
                                        <p:attrNameLst>
                                          <p:attrName>style.visibility</p:attrName>
                                        </p:attrNameLst>
                                      </p:cBhvr>
                                      <p:to>
                                        <p:strVal val="visible"/>
                                      </p:to>
                                    </p:set>
                                  </p:childTnLst>
                                </p:cTn>
                              </p:par>
                              <p:par>
                                <p:cTn id="95" presetID="2" presetClass="exit" presetSubtype="4" fill="hold" nodeType="withEffect">
                                  <p:stCondLst>
                                    <p:cond delay="0"/>
                                  </p:stCondLst>
                                  <p:childTnLst>
                                    <p:anim calcmode="lin" valueType="num">
                                      <p:cBhvr additive="base">
                                        <p:cTn id="96" dur="500"/>
                                        <p:tgtEl>
                                          <p:spTgt spid="5"/>
                                        </p:tgtEl>
                                        <p:attrNameLst>
                                          <p:attrName>ppt_x</p:attrName>
                                        </p:attrNameLst>
                                      </p:cBhvr>
                                      <p:tavLst>
                                        <p:tav tm="0">
                                          <p:val>
                                            <p:strVal val="ppt_x"/>
                                          </p:val>
                                        </p:tav>
                                        <p:tav tm="100000">
                                          <p:val>
                                            <p:strVal val="ppt_x"/>
                                          </p:val>
                                        </p:tav>
                                      </p:tavLst>
                                    </p:anim>
                                    <p:anim calcmode="lin" valueType="num">
                                      <p:cBhvr additive="base">
                                        <p:cTn id="97" dur="500"/>
                                        <p:tgtEl>
                                          <p:spTgt spid="5"/>
                                        </p:tgtEl>
                                        <p:attrNameLst>
                                          <p:attrName>ppt_y</p:attrName>
                                        </p:attrNameLst>
                                      </p:cBhvr>
                                      <p:tavLst>
                                        <p:tav tm="0">
                                          <p:val>
                                            <p:strVal val="ppt_y"/>
                                          </p:val>
                                        </p:tav>
                                        <p:tav tm="100000">
                                          <p:val>
                                            <p:strVal val="1+ppt_h/2"/>
                                          </p:val>
                                        </p:tav>
                                      </p:tavLst>
                                    </p:anim>
                                    <p:set>
                                      <p:cBhvr>
                                        <p:cTn id="98" dur="1" fill="hold">
                                          <p:stCondLst>
                                            <p:cond delay="499"/>
                                          </p:stCondLst>
                                        </p:cTn>
                                        <p:tgtEl>
                                          <p:spTgt spid="5"/>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6"/>
                                        </p:tgtEl>
                                        <p:attrNameLst>
                                          <p:attrName>ppt_x</p:attrName>
                                        </p:attrNameLst>
                                      </p:cBhvr>
                                      <p:tavLst>
                                        <p:tav tm="0">
                                          <p:val>
                                            <p:strVal val="ppt_x"/>
                                          </p:val>
                                        </p:tav>
                                        <p:tav tm="100000">
                                          <p:val>
                                            <p:strVal val="ppt_x"/>
                                          </p:val>
                                        </p:tav>
                                      </p:tavLst>
                                    </p:anim>
                                    <p:anim calcmode="lin" valueType="num">
                                      <p:cBhvr additive="base">
                                        <p:cTn id="101" dur="500"/>
                                        <p:tgtEl>
                                          <p:spTgt spid="6"/>
                                        </p:tgtEl>
                                        <p:attrNameLst>
                                          <p:attrName>ppt_y</p:attrName>
                                        </p:attrNameLst>
                                      </p:cBhvr>
                                      <p:tavLst>
                                        <p:tav tm="0">
                                          <p:val>
                                            <p:strVal val="ppt_y"/>
                                          </p:val>
                                        </p:tav>
                                        <p:tav tm="100000">
                                          <p:val>
                                            <p:strVal val="1+ppt_h/2"/>
                                          </p:val>
                                        </p:tav>
                                      </p:tavLst>
                                    </p:anim>
                                    <p:set>
                                      <p:cBhvr>
                                        <p:cTn id="102" dur="1" fill="hold">
                                          <p:stCondLst>
                                            <p:cond delay="499"/>
                                          </p:stCondLst>
                                        </p:cTn>
                                        <p:tgtEl>
                                          <p:spTgt spid="6"/>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6146"/>
                                        </p:tgtEl>
                                        <p:attrNameLst>
                                          <p:attrName>ppt_x</p:attrName>
                                        </p:attrNameLst>
                                      </p:cBhvr>
                                      <p:tavLst>
                                        <p:tav tm="0">
                                          <p:val>
                                            <p:strVal val="ppt_x"/>
                                          </p:val>
                                        </p:tav>
                                        <p:tav tm="100000">
                                          <p:val>
                                            <p:strVal val="ppt_x"/>
                                          </p:val>
                                        </p:tav>
                                      </p:tavLst>
                                    </p:anim>
                                    <p:anim calcmode="lin" valueType="num">
                                      <p:cBhvr additive="base">
                                        <p:cTn id="105" dur="500"/>
                                        <p:tgtEl>
                                          <p:spTgt spid="6146"/>
                                        </p:tgtEl>
                                        <p:attrNameLst>
                                          <p:attrName>ppt_y</p:attrName>
                                        </p:attrNameLst>
                                      </p:cBhvr>
                                      <p:tavLst>
                                        <p:tav tm="0">
                                          <p:val>
                                            <p:strVal val="ppt_y"/>
                                          </p:val>
                                        </p:tav>
                                        <p:tav tm="100000">
                                          <p:val>
                                            <p:strVal val="1+ppt_h/2"/>
                                          </p:val>
                                        </p:tav>
                                      </p:tavLst>
                                    </p:anim>
                                    <p:set>
                                      <p:cBhvr>
                                        <p:cTn id="106" dur="1" fill="hold">
                                          <p:stCondLst>
                                            <p:cond delay="499"/>
                                          </p:stCondLst>
                                        </p:cTn>
                                        <p:tgtEl>
                                          <p:spTgt spid="6146"/>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8"/>
                                        </p:tgtEl>
                                        <p:attrNameLst>
                                          <p:attrName>ppt_x</p:attrName>
                                        </p:attrNameLst>
                                      </p:cBhvr>
                                      <p:tavLst>
                                        <p:tav tm="0">
                                          <p:val>
                                            <p:strVal val="ppt_x"/>
                                          </p:val>
                                        </p:tav>
                                        <p:tav tm="100000">
                                          <p:val>
                                            <p:strVal val="ppt_x"/>
                                          </p:val>
                                        </p:tav>
                                      </p:tavLst>
                                    </p:anim>
                                    <p:anim calcmode="lin" valueType="num">
                                      <p:cBhvr additive="base">
                                        <p:cTn id="109" dur="500"/>
                                        <p:tgtEl>
                                          <p:spTgt spid="8"/>
                                        </p:tgtEl>
                                        <p:attrNameLst>
                                          <p:attrName>ppt_y</p:attrName>
                                        </p:attrNameLst>
                                      </p:cBhvr>
                                      <p:tavLst>
                                        <p:tav tm="0">
                                          <p:val>
                                            <p:strVal val="ppt_y"/>
                                          </p:val>
                                        </p:tav>
                                        <p:tav tm="100000">
                                          <p:val>
                                            <p:strVal val="1+ppt_h/2"/>
                                          </p:val>
                                        </p:tav>
                                      </p:tavLst>
                                    </p:anim>
                                    <p:set>
                                      <p:cBhvr>
                                        <p:cTn id="1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a:t>Quick Review</a:t>
            </a:r>
          </a:p>
        </p:txBody>
      </p:sp>
      <p:sp>
        <p:nvSpPr>
          <p:cNvPr id="3" name="Content Placeholder 2"/>
          <p:cNvSpPr>
            <a:spLocks noGrp="1"/>
          </p:cNvSpPr>
          <p:nvPr>
            <p:ph idx="1"/>
          </p:nvPr>
        </p:nvSpPr>
        <p:spPr>
          <a:xfrm>
            <a:off x="457200" y="1524000"/>
            <a:ext cx="8229600" cy="5050536"/>
          </a:xfrm>
        </p:spPr>
        <p:txBody>
          <a:bodyPr>
            <a:normAutofit lnSpcReduction="10000"/>
          </a:bodyPr>
          <a:lstStyle/>
          <a:p>
            <a:r>
              <a:rPr lang="en-US" dirty="0"/>
              <a:t>US sought to trade beyond its borders post Manifest Destiny:</a:t>
            </a:r>
          </a:p>
          <a:p>
            <a:pPr lvl="1"/>
            <a:r>
              <a:rPr lang="en-US" dirty="0"/>
              <a:t>China and Japan</a:t>
            </a:r>
          </a:p>
          <a:p>
            <a:r>
              <a:rPr lang="en-US" dirty="0"/>
              <a:t>Government and westward settlement:</a:t>
            </a:r>
          </a:p>
          <a:p>
            <a:pPr lvl="1"/>
            <a:r>
              <a:rPr lang="en-US" dirty="0"/>
              <a:t>RRs and land grants, Homestead Act, Morrill Land Act</a:t>
            </a:r>
          </a:p>
          <a:p>
            <a:r>
              <a:rPr lang="en-US" dirty="0"/>
              <a:t>Republicans Raise tariffs</a:t>
            </a:r>
          </a:p>
          <a:p>
            <a:r>
              <a:rPr lang="en-US" dirty="0"/>
              <a:t>Native and US government conflicts:</a:t>
            </a:r>
          </a:p>
          <a:p>
            <a:pPr lvl="1"/>
            <a:r>
              <a:rPr lang="en-US" dirty="0"/>
              <a:t>Sand Creek, Wounded Knee</a:t>
            </a:r>
          </a:p>
          <a:p>
            <a:r>
              <a:rPr lang="en-US" dirty="0"/>
              <a:t>Dawes Act</a:t>
            </a:r>
          </a:p>
          <a:p>
            <a:r>
              <a:rPr lang="en-US" dirty="0"/>
              <a:t>Frontier Thesis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178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98" y="173042"/>
            <a:ext cx="8229600" cy="1066800"/>
          </a:xfrm>
        </p:spPr>
        <p:txBody>
          <a:bodyPr/>
          <a:lstStyle/>
          <a:p>
            <a:pPr algn="ctr"/>
            <a:r>
              <a:rPr lang="en-US" dirty="0"/>
              <a:t>Thanks for watching!</a:t>
            </a:r>
          </a:p>
        </p:txBody>
      </p:sp>
      <p:sp>
        <p:nvSpPr>
          <p:cNvPr id="2" name="Content Placeholder 1"/>
          <p:cNvSpPr>
            <a:spLocks noGrp="1"/>
          </p:cNvSpPr>
          <p:nvPr>
            <p:ph idx="1"/>
          </p:nvPr>
        </p:nvSpPr>
        <p:spPr>
          <a:xfrm>
            <a:off x="307975" y="1676400"/>
            <a:ext cx="8229600" cy="4325112"/>
          </a:xfrm>
          <a:prstGeom prst="rect">
            <a:avLst/>
          </a:prstGeom>
        </p:spPr>
        <p:txBody>
          <a:bodyPr/>
          <a:lstStyle/>
          <a:p>
            <a:r>
              <a:rPr lang="en-US" dirty="0"/>
              <a:t>Good luck on your tests</a:t>
            </a:r>
          </a:p>
          <a:p>
            <a:r>
              <a:rPr lang="en-US" dirty="0"/>
              <a:t>Check out videos matching the new curriculum</a:t>
            </a:r>
          </a:p>
          <a:p>
            <a:r>
              <a:rPr lang="en-US" dirty="0"/>
              <a:t>Spread the word</a:t>
            </a:r>
          </a:p>
          <a:p>
            <a:r>
              <a:rPr lang="en-US" dirty="0"/>
              <a:t>Subscribe</a:t>
            </a:r>
          </a:p>
        </p:txBody>
      </p:sp>
      <p:sp>
        <p:nvSpPr>
          <p:cNvPr id="7" name="AutoShape 2" descr="data:image/jpeg;base64,/9j/4AAQSkZJRgABAQAAAQABAAD/2wCEAAkGBxQQEhQUEBQUFBUUFRQUFhUVFBQUFBQWFBQXFhUVFBQYHCggGBolHRUUITEhJSkrLi4uFx8zODUsNygtLisBCgoKDg0OGxAQGiwkHyQsLCwvLCwsLCwsLCwsLCwsLSwsLCwsLCwsLCwsLCwsLCwsLCwsLCwsLCwsLCwsLCwsLP/AABEIAOEA4QMBEQACEQEDEQH/xAAcAAEAAgIDAQAAAAAAAAAAAAAABgcBBQIECAP/xABGEAABAwIBCAYHBQUHBQEAAAABAAIDBBEhBQYHEjFBUWETInGBkaEUIzJSYoKxQnKSorIzU3PB0TRDY4PC0vAXJCWTsxX/xAAbAQEAAgMBAQAAAAAAAAAAAAAABAUBAwYCB//EADoRAAIBAgIGCAUDAwQDAAAAAAABAgMEETEFEiFBUXEGEyJhgZHR4TJCobHBFDPwI1LxJGJyghY0kv/aAAwDAQACEQMRAD8AvFAEAQBAEAQBAEAQBAfKeoZGLvc1o23cQPqsNpZnuFOc3hFN8jTVeeNHHgZg48GNc7zAt5rU7imt5YU9D3k9uphzaXua2bSJTD2WyO7gPqVrd3AmQ6PXLzaR1XaSYt0L/wATV5/WR4G5dG6u+a8mG6SYt8L/AMTVj9YuAfRupumvJnZh0iUx9psje4H6Fe1dwNM+j1ysmmbKlzxo5MBLqng9rm+ZFvNbFcU3vIdTQ95D5MeTT9zdQVDJBdjmuHFpB+i2pp5FfOnODwkmuZ9Vk8BAEAQBAEAQBAEAQBAEAQBAEAQBAEBgm21ARrLOe1NT3DT0zuDCNW/N+zwuo87mEctpcWuhLmvtktVd+fl/ghOVc/6iW4YRE3gz2vxnHwsoc7qby2HRW2gLantktZ9+XkRepr3yG73OceLnFx8So7k3mXNOhCCwikuSwOuZSsYmzVRx1lg9YC6DAXQDWQYI5CUpiYcUdinr3xm7HOaeLSWnxC9KTWRqnQhNYSSfPaSfJWf1RFYPIlb8ftfjGPjdSIXU1ntKa50DbVNsVqvuy8v8E2yNnvTVFg89C47nkat+T9njZTIXMJZ7DnbrQlzR2xWsu7Py/wAkmBviMVIKdrAygCAIAgCAIAgCAIAgCAIAgCA0ucOc0NEOudZ+6NttbtPuhaataNPPMsLHRta7fZ2R4vL3KuzhzvnqiQXase6NuDbfEdru9V9SvKfI7Oy0TQtsGljLi8/DgR10hKjlqopHBDIQBALoAgCAIAgCAXQHNshCGHFMkOb+d09KQGu1mb43Yt7jtb3LfTryhlkVV7omhcrFrCXFZ+5aOb2c8NaLMOrJvjdbW5lvvBWNKtGplmcbfaMrWjxltjxWXjwN2txXBAEAQBAEAQBAEAQBAEBBM78+hFeKlILxg6Ta1vEM4nnsUOvc4dmJ0ujNBuphUrrZuXHn6ZlYVNS55JcSSTckm5J4kqubxOwhTjBJJbD4XWDYEAQBAEAQBAEAQBAEAQBALoD7U9SWEFpIINwRgQeIKynga501JYNFnZoZ9CS0VWQHYBsmwO5P4HnsVhQusdkzkNKaDcMalutm9cOXoT1TTmQgCAIAgCAIAgCAICts+88760FM7q4tkkB9ri1p4bbnf9YFxcfLE63Q+h8MK1dbdy4d7/C3FcPkuoB1aWBwuhkXQC6AXQC6A5wROkNo2ueeDGlx8AspN5Hmc4wWMmlzeH3NxS5pVsns00o++BH5PIK2qhUfykGppWyp51V4bftibGPR3XH7MTe2T+gXtWlQiS6QWS3t+HufX/pvW/4P/sP+1Z/SVO48f+RWf+7y9zrT5gV7cRGx/Jsjb/msvLtaq3G2GnrGXzNc0/xiaityDVQ/taeZo46hc38TbjzWuVKcc0ydSvrar8FSL8cH5PBmuutZLF0AQC6AzdAZZJZDDWJY2YmemrqwVLursZI4+zwa4n7PPds2bJ1vcYdmRy2mNDa2Nagtu9Lf3rv7t/POy1YHIBAEAQBAEAQBAQLSLnV0QNNC4h5HrHD7IP2AeJ38ioVzXw7ETpdB6L6x/qKq2blx7+S3d5Vb33VcdkthxQyYQBACUBJcgZkVVWA7VEMZ+3ICCRxazae+wUinbTntyRU3mmra2bjjrS4L8vL7k/yTo6pIbGUOncN8h6l/4YwPfdTIWlOOe05m56QXdXZB6i7s/N7fLAlVNSsjFo2NYODWho8lJSSyKadSdR4zbb7z7LJ4CAIAgCA1OVc26WqHroWE+8BqPHY9titc6MJ5om22kbm3/bm13ZryewgmXtGT23dRv1x+7kNnfK8YHsNu1Q6lm1tgzo7PpJGXZuI4d6y8V6eRAqqmfE8sla5j27WuFiP6jmoTTTwZ0tOpCpFTg8U96PisHsygCAyx1kMMtPR1nV0gFNO67h+ycd4A9gniN3JWNrXx7EvA4/Tmi9TG4pLZ8y/PqT9TTmAgCAIAgCA0ed+XhRQFw/aP6sY29a208gP5cVpr1erjjvLHRli7utq/Ktr5e5RlVUF7iXEkkkknaSdpKqG8WfRIRUUksj4rB7CAIYO1kzJ0lTIIoGl7zuGwD3nHcOa9Qg5vCJqr3FOhB1KjwX8yLbzVzDhpLSTWmm4kerYfgad/xHHsVnRtow2vazidI6bq3OMKfZh9Xzf4JgpJRhAEAQHB0gG0gdpAQzg2GytOwg9hCDBnNDAQBAEBq8v5AhrWak7bkey8YPYeLXfy2LXUpRqLCRMs76taT1qb5rc+ZTedWbEuT32f1onGzJRsd8Lh9l313KrrUZU3tyO70fpKlew7OySzX5XFGiWksAgCGT7U05Y4FpsQQQRtBGIKyngeJxUk08i8czcvitgBJHSMs2QbMdzgOBt9Vb0KvWR7z57pSwdpWwXwvavTwN8txWBAEAQGCbbUC2lG575eNXUOcD6tvVjG7VG/vOPgqivU15Y7j6JouyVrQUWu09r5+xG7rQWYugCA72RclyVczYYRdztpx1WNG1zjuA+thvXuEHOWqiPdXNO2pOrUexebfBF45s5uxUEWpELuNukkI60hG88sTYbrq2pUo01gj59fX9W8qa08ty3L+b3vNwtpBCA1GX85KeibeeQBx9mMdaR3Y0Y257FrnVjBdpku1sa9zLClHHv3eZXmV9KE7yRTRtibuc/rvPyjqt81DneP5UdLbdG4LbWlj3LYvMilbnBVTk9LUzOvuEjmN/Ayw8lGlWqSzZc0tG2tJdmmvFY/c1xeTtLj2uJ+q8az4kpUqayivJAOI2EjsJCaz4h0qbzivI7tHlqphI6KomZbcJHFvewkg+C9KrOOTI9XR9tU+KmvIlWSdJtTFYVDGTt3kerktxuOqT3DuUmF5JfEsSnuejlGW2lJxfB7UWNm9nNT1w9Q/rAXdG7qyN5lvDmMFNp1YzyOYu7CvaywqR8dz8TcrYQwgOvX0Uc8bo5mh7HCxaf+YHmsSipLBmyjWnRmpweDRR2d+bb8nzapJdG+5jkttHuu+Iee1VFai6cu4+haN0jC9pa2Ulmvyu5+xobrUWIusAXQEizKy6aOoa4nqOIZIPhJ2921bqFTUliVuk7JXVBx3raufvkXo1wIBGIOIKuD521g8GZQwEAQEU0j5Y9HpSwHrz3YOOrbrnwIHzKNdVNWGHEutBWnXXOu8obfHd6+BSj3XKqzvDjdAFgGWNLiA0EkkAAYkkmwAHG6zgG0li8i9MyM2hQQWdYzPs6V23Hcxp90f1VtQo9XHvPnuldIO8rYr4VkvzzZI1vKsICAZ9Z++jl1PRkGUYPlwLYjvDR9p/bgL79iiV7nU7MczodFaFdfCrW2Q4b37FUzzOkcXyOL3uN3OcbuJ5lVzbbxZ2VOnCnFRgsEjgvJ7CyAsAIAgF1kyc6ed0bmvjcWPabtc02IPIrMZOLxRrqU4VYuE1imXJmDnkK5vRT2bUMF8LBsrR9po3HiP+CzoV+sWDzOF0top2kteG2D+nc/wTFSSmCA1ecmRWVsD4X4Xxa7ex49lw/5sutdWmqkdVkuyu52tZVI+K4rgUBV0zonvjkFnscWOHNpsbclTtOLwZ9Ip1I1IKcMmsUfK68nsXWQZY6xQF1aNcr+kUoY43fD1DxLTcs8sPlVpa1NaGD3HCaetOpudeK2S2+O/wBfElqklIEAQFL6Tsq9NVuYD1YR0Y+9tf54dyqrqetPDgd7oK26m1UnnLb4bv53kNuo5ci6AXQE/wBE2QulldUvHVi6sfOQjF3cD4nkplpTxeu9xzfSG91Kat45y2vlw8S21YnGhAQjSTnYaRgggdaeQXJ3xRm41h8R2DvO5RbmtqLBZl5obRn6mfWVF2F9Xw9Sm2i2AVYd0ZugF0B3G5LnIuIJiOPRP/ovWpLgzQ7ming5x80dV7S0kOBBG0EEEdoK84G5NNYrajjdDIugF0AugPtR1b4ZGSxGz43BzTzHHkdh5FZjJxeKNValCtTdOa2M9B5vZVbWU8czcNdouPdcMHN7jdXNOanFSR82u7eVvWlSluf+GbFeyOEBVWl/I+pJHUsGEnq5PvNF2HvGsO4KvvKeDU0df0cu9aEqEnltXLeV1dQjpxdALoCYaM8qdDWNaT1ZQYzwucWnxFu8qRaz1anMp9OW/XWjazjt9fp9i6lanAhAfGtqBFG97sAxrnH5RdYk8FibKVN1JqC3tI8411QZHucdrnOce1xufqqRvF4n1CEVCKisksPI+F1gyLoB2YncOJ3IMeJ6EzUyUKSkhiG0Nu48Xu6zie8nwVzShqQSPm1/cu4uJVOL2clsRt1sIZ1so1rYIpJZDZsbHPPY0XsOaxKSisWbKVKVWahHNvA875Vyi+pmkmk9qR2sd9hsa0cgAB3KlnNzk5M+lW1vG3pRpRyR1brybztZKydJVStihbrPebDgBvc47mjaSvUIOTwRpuLiFCm6lR4JfzDmXZmvmXT0TQS0Szb5XNBN/gB9gdmKtKVvGC7zhL/S1e6k1jqx4L88SSreVZp84c24K5hbMwa1jqyADpGHiHcOWwrXUpRqLBk2zv61rPWg9m9bmURljJz6WeSGT2o3WvuIIu1w5EEFVE4OEnFn0K2uI3FKNWGT/mB07rybhdAEAugLO0M5RJ9IgJwGrKwcL3a/uwYe8qfZS2OJyfSWglKFVb8U/DIs1TjlggNDn1k/0ihqG2uWsMjfvR9YW8Ld61V461NosNFV+pu4S3Y4Pk9hQN1Tn0UzdALoD7UkxY4OabOaQ4HgQbg+KY4bTDipLVlk9h6NoKkTRMkGx7Wu8RdXcXrJM+YVqbpVJQe5tHYXo1Ea0jVXR0E1tr9SPuc8a35dZR7qWFNltoOlr3sMd2L8ls+pRLiqo784oAgNxmfR9PW00Z2GVrjzbH1yO8Nt3rbRjrVEiDpKt1VpUkuGHns/J6FVwfOAgIHpfyn0dKyEHGd+P3I7Od5lg71Eu54Qw4l/0et+suHUeUV9Xl+SnlWnbBAW/olyGIoDUuHXnwb8MbTYW7Tc+CsrSnhHW4nF9ILx1K3UrKP39ifKWc8EAQFQ6Y6YNqYXja+Ig89R2H6lXXi7SZ2XRuo3RnDg/uvYgChnRhDAQyEBMdE8pbXgbnRSA92qR9FKtH/UKPpBFO0x4NfkuxWZwwQHGVtwQd4I8QhlPB4nmioi1Hub7rnN/C4j+So2sHgfUac9eClxSZ81g9hAZaUBeujis6WgivtYXR/hOHkQrW1ljTRwOnKXV3ku/B+fuSdSCoIJpen1aWNvvSj8rSVDvX2Eu86Lo3DG4lLhH7spwlVx2QQBATHROy+UGn3YpD+kfzUm0X9TwKTpBLCz5yX5LtVocMEBT+mSovVQs3MiJtze7H9I8FXXj7SR2PRuGFGcuL+y9yAqGdGLE4DacB2nYgxS2s9J5JpRDBFE3ZHGxg+VoH8ldxWEUj5hXqOpVlN7235s7a9GoIAgKg0yVAdVQs9yIk/O/D9Krrx9pI7Ho3BqjOXF/Ze5AFDOjF0AugCAluiwXyjHyZIfIKTa/uFNp5/6N80XirQ4QIAgPNmVz/3E/wDGl/8Ao5Uk/ifM+m2v7MP+K+x1F5N4ugF0Bb2h2W9PM3hKHfijaP8ASrCyfZa7zkOk0f61OX+3Dyb9SwFNOaK30zP9XTj4nnwAH81BvckdT0ZXaqPuRVF1AOqMXQC6AmmiN3/kO2GT6tUq0/c8Cj6QL/Sf9l+S7FZnEBAUppcH/f8A+THbxcqy7/c8Dt+j3/qf9n+CFXUUvD7Uh9Yy/vs/UF6jmjxV/blyf2PTLNg7Fdny9mUAQBAefM+coekV9Q8G4D9RvZGAzDvBPeqivLWqM+h6Ko9VaQjvax89po1pLAwgMoDCAnGiCHWrnO9yF35nNCl2a7ePcUPSKeFqo8ZfYuhWRxQQGHGwKBHmarl15JHDEOe93i4lUktrZ9PpR1acVwS+x8brybAgF0Ba2hmTqVA+KM+RCn2W85bpMttN8/wWUpxypW2mdvq6c/E8eIB/koN7kjqejL21F3Iqe6gHVBAEBJNHdX0WUack2D3OjPztIaPxaq32zwqIq9M09ezn3YPy9i/VbHABAVNppoyJaea2DmPjJ4FpDhftDj4FV95Hamdb0bqpwnT4NMrdQjpjBWQelMhVgnpoJR/eRRu7CWgkdxuFdQetFM+ZXNN0q0oPc2vqd5ejSEBrc5Mo+i0s829kbi3m61mDxIXipLVi2SLSj11eFPi0ecS4nE4k4k8SdpVMfSkklgjF1gyEAQC6AtDQpSf2mUjD1cYPMazn/Vin2SzZyvSWptp0+b/C/JaKnHLBAdDL9X0NNPJ7kUjh2hhI815m8Itm+2p9ZWhDi0vqebGqkPphm6AIBdAWtoXb1Kg84x5EqfZbzlukz201z/BZanHKkA0xwXpYne7Lt+80hQ7xdlPvOj6Nzwrzjxj9mU4q47ALJgXQH0pqgxPZI32mOa8drHBw8wsxeDxPFSCqQcHk015npXJla2eKOVhu2RjXj5hdXUXisUfNKtN05uEs08DsrJrNFnrkL06lfELa468ZPvt2C+4HEd61VqevDAn6Nu/0twqm7J8n/MTz5LGWOLXgtc0lrgdoIwIKqGsNjPoUZKSUo5M4rBku7RJM91AA/wBlkj2xni29/qXBWlq26e04bTsIxu3q70m+ZNFJKYICu9MuU9SnigG2Z5cfuRWP6nN8Col3LCOrxOh6PUNevKo/lX1f8ZUN1XHYhYAWQFgC6yC+tGuTugyfDcYyjpj/AJmLfy6qtbeOrTRwOmK/W3c+7Z5e5KFvKsICHaVq/oqB7b4zObGOYvrO8mlR7mWFNlvoOj1l3F/27SjlVndhAEAWAW/oZitTzu4yhv4Y2n/UrCyXZb7zkuksv6tOP+37t+hYamnNEV0m0vSZPmttYWSdzXjW8iSo90sabLjQVTUvY478V5rZ9ShnKrO6ZhAZugCAtPRBnGNU0chsRrPhvvBN3sHMEl3eeCn2lTZqM5LT9k1L9RHJ7Hz4loKac0EBTemSjjjqYnsAD5WEyW36pAa487XHcq68ilJNHY9Hqs5UZRlkns8dxX5KiHQnofMeh6CgpmEWPRte4bDrP65B5i9u5W9GOrBI+d6Sq9bdVJd7XlsN6tpBCAo7SxlDpa9zBshY1neeu79QVZdyxnhwO30DR1LXW/uePlsIYoxdi6AIDKA2uauSDW1UUIBs513ngxuLieGAt2kLZShrzSId9cq3t5VN+7m8vU9GMYGgACwAAA4AbFcHzptt4s5IYCApvTHlXpKmOBpwgaS7H7cljjzDQPxKuvJ4yUeB2HR631KUqr+Z4Lkvcr9RDoggCAyFgIvjRjR9Fk+MnbIXSfiNm/lDVa2scKa7zhdO1esvJL+1JeWf1JWpBTnXyjSiaKSNwuHsc0j7wIXmS1k0baNR0qkZrc0zzRVQljnNdta4tPa02P0VLlsPpuspJSWT2+Z8kMBAEBzgndG5r43FrmkOa4YEEbCFlNp4o8VIRqRcZLFMuzMfPyOta2KciOoGFjg2X4mc/h8FZ0a6msHmcRpLRU7aTlHbDjw5k1UgqCg9Jlf02UZuEerE35W3d+Zz1VXMsajO70LS6uzj34v+eBo8i0fT1EMW3pJGNPYXC/ldaoR1pJE+5q9VRlPgmel2tsABsGCuj5q3iZQBAef9I0BZlGo1h7TmvHMOY3+h8FVXCwqM77Q81KzhhuxX1I2tBZhAEBi6Au/RjmuaOEyzC001iRjeOPa1h57Se4blZ21LUji82cRpm/VxV1IfDH6vj6E2UkpQgOllnKTKWCSaU2bG255nY1o5kkDvXmUlFYs20KMq1RU45s8319Y6eWSWTF0j3Pd2uN7DkNncqaUnJts+j0aSpU4045JYHwWDaEAQHOCMuIa0XJIAA2knAALBlNLa8j0vkukEEMcY2MY1vgLK7jHVikfMq9V1asqj3ts7S9GoICidKGSfR617mizZvWjhrH2/zY/Mqq5hq1OZ3uhrnrrSKecez6fT7EQWgswgMIAgBQEkoM/K+GPo2zkttYF7Q9zRa2Djj43W+NzUSwxKqroa0qS1tXDlkR2SQuJc43LiSSdpJNyStLeLxLSKUUorJEx0TUHS5Qa87IWPk5XI1Gj8xPcpFrHGePAp9O1tS1cf7ml+S81ZnEBAEBBdJuaDq1jZqcXmiBBb+9ZtsPiGNuNyOCi3NHXWKzLvQ2klbSdOp8L38H6cSlpIy0lrgWuBsQRYg8CDsVa1gdpGSksVtRxQyc4InPcGsaXOcbBrQSSeQCyk3sR5lOMFrSeCLWzA0eGJzaiuaNcYxwmxDDfB77YF28Dd27J1C2w7UjldKaZ6xOlQeze+Pcu4sxTTmwgCAprSvnUKiT0WFwMURvIQfblFxq9jfrfgq+6q4vUR12grDq49fNbXly4+JX6hnRGEBlAYQEu0Y5L9IroyRdsQMruHVsG/mI8Futoa1Rd20rtM3HU2cuMuz55/QvhWxwAQBAQrStkX0ik6Vo69Pd+zExkesHZYB3yqLd09aGPAvdAXfVXHVvKezx3eniUcVWnaMxdDAQBAZQGLoBdAW3oTobRVExHtPbGOxjQ4+bx4Kws49ls5LpFVxqQp8Fj5/wCCzFMOcCAIAgNRljNmlqzeohY53v21X9muMSOS1zpQlmiXQvrihspzaXDd5GkZoyyeDfo3nkZX2+q1/pafAmPTl418S8kSDJOQaal/s8McZ2FwaNY9rzifFbY04xyRAr3dav8AuSb+3kbJeyOEAQFeaSM+RTtdTUrrzuFnvaf2IO4H3z5KLcV9VaqzL3ROi3XkqtVdlfX2KbVadkZQyYQBAZahlF36J8i9BSdK4WfUHWxGIjFwzuOLvmVlaU9WGtxOM6QXXW3HVLKGzx3+ngTdSihCAIDi9gcCCLgggjiDtCGU2nijz1ntkE0NU+Ox1D14zxYd1+INx3Knq0+rngfRLC7V3bqpvyfP3zI+tZKMXQBALoAgBKA9CaO6DoMnwNO1zTIeN5CXfQgdytqEdWmkcBpSt1t1N9+HlsJItxXhAVRWZ/Opcqz613092xOaMS3oxbXYOIJdcb1Cdxq1WnkdLT0R11jGUfj2vnjuLOyfXx1EbZIXh7HC4c037jwPJTE01ijnalOVOTjNYNHZWTwEAQBAfCsq2QsL5XtYxuJc4gAd5WG0trPUISm9WKxZVmeek4vDocn3aMQ6cixI/wAIbt/WOPDioVa63Q8zpdH6D2qpcf8Az6lZF18Sbk4knEknaSVCzOnSSWCMLBkIAgMoDfZl5BdXVLIwOoCHyHhGCL952DtWylT6yeBFvrtWlB1Hnkuftmeh42BoDWiwAAA4AbArhbD53KTk8WckMBAEAQEZz+za/wD0KezcJY7vjPE2xYTwP1AWi4pdZHZmi00Tf/pK3a+GWx+vh9igJWFpIcCCDYgixBGBBG4qqO8fFHzWTyEAQBYB96KmM0jI27ZHtYO1xAv5r1GOLSPFWoqcHN7k2en4YgxrWtwDQGjsAsFdI+aybbxZzQwfCvqhDE+R2xjHPPyi6w3gsT3Tg5yUVvPME0xkc57jdz3FzjxLjcnxKpW8XifSYRUIqKyWw7uRctz0b9emkcwnaBix1veYcCvcKkoZEe5s6NwsKi8d5P8AJWl54FqqnDvjhOrf5HX+qlxvP7kUNfo9vpT8/U3seliiIxbODw6Np89Zbf1VMhPQV2nkvM+NTpbpR+zinf2hrfqVh3cD1DQNy82l4keyppbqH3FPDHEPeeTI/tAwA77rTK8e5FhR6PQW2pJvlsIRlbK81W7WqJXyEbNY9Vv3WjAdyjTqSnmy7t7SjQWFOOB0lrJBhZAWAZQGEBziYXEAAkk2AGJJOwBD0uLL90fZs+gU41x66UB0mzq+7H3XPfdWlvS6uO3NnC6X0h+qrYR+COxd/f4/YlKkFSEAQBAEAQFX6VMzy69ZTtuf75gFyf8AFAHnyF9xUG6o/PHxOq0HpNbLaq/+L/Hp5FTkKCdM1gYWTyEAQEt0W0PTZRi4RNfKflGqPNwW+2jjUKnTVXUtGuLS/nkX4rQ4cICH6Vso9Bk+QDbM5sI+a7nfla5aLmWrTZa6Go9Zdx7tvl7lDKrO5CAIBdAEAQBAEAQBAEBkLBlLEtXRZmdbVrKhpFsYWEW/zSD5ePBTbWh88vA5vTmk0k7ak/8Ak/x6+RaannKBAEAQBAEAQGCL7UBT2kbMQwF1TStvEbukYNsR2lzR7n07NldcW+r2o5HZaI0uq6VGs+1ufHu5/crghRC9awMLJ5CAs/QfSXkqZSMQ1kYP3iXOH5WeCm2azZzXSKp2YQ5v8epbanHLhAVFptyjrSwQA+w10rhzcdVvkHKDeSyidT0eo4KdV8islCOkCAIAgCAIAgCAIAgMgLGJ6SxLF0c5iGoLaiqb6naxh2ykbCR7n17FKt7fX7Usij0tpZW6dGi+3vfD3+3MuMCysjjDKAIAgCAIAgCAIDBF9qAq7PvRxcunoG4nF8AsO0xfXV8OCgV7X5oeR1WjNOLBUrl8pevr58SqpIy0kEEEEggixBG0EKEdK1vRwWTyXHoRjtTTnjN9GBWFouyzkekL/rxXd+Sx1LKA4yPDQS42ABJJ2ADElDKWLwR5szqyt6ZVzT7nv6v3GgNZ5AKoqz1ptn0Gxt+ot403nv5vaapayWLoAgCAIAgCAIAgOcbC4gAEkmwAxJJ2ABYPSW9lp5i6OPZnr22sQWQHliDL/t8eCm0LX5p+Rzek9OJY0rZ85enr5cS0wLKecoZQBAEAQBAEAQBAEAQBARbOzMeCvBdYRTbpWjb/ABG4a3btWirbxqbcmWthpeta9n4ocH+Hu+xTucmaVTQuPSsJZfCVoJjPC5+yeRVdUpTp5nX2l9Qu1/Te3g8/fwLJ0K/2SX+Mf0tU60+A5npAsLlciwlKKEgelzOH0em9HYfWVILT8MWx5PbfV7zwUa5qascOJc6FtOurdY8o7fHcUgq07MIAgCAIAgCAIDICwekmze5uZqVNc4CFhDN8rgRGOPW3nkMVsp0p1MiNd3tC1jjUe3gs/L1LjzSzGgoLPIEs37xw9nlG37O/HbirClbxp7c2chpDS9a67K7MOC383v8AsSpSCpCAIAgCAIAgCAIAgCAIAgCA4yRhwLXAEHAgi4I5hGsTMZOLxWZ0slZHhpdcU7BGHu13NF9XWta4H2dgwGC8QhGHwm+vdVa7TqvFpYY/zM7dTMI2OeQSGguIaC5xsL2AGJPJem8FiaYxcpKK3nnDOnKslZUySygtJcWtYcDGxps1hHEb+d1UVajnLFn0Oyso29BQjt3t8WajVWvEk6rFlkxgYshjAWQYGbIZwGqmJnVZzjiLiAASTgAMSSdwCxietTZiyU5G0e1tTY9H0TT9qU6n5bF3kt0LepLdhzK2vpazobNbWfCO365FiZA0Y0sFnT3qHixs7qxgj4AcewkhTKdpCPxbTn7rT9ep2aXYXm/Pd4E3ijDAGtAaBgABYDsAUpLAopScni3izmhgIAgCAIAgCAIAgCAIAgCAIAgCAIAgOpXZMhnFpoo5PvNB8yvMoRlmjdSuKtJ405NcmRqv0bUEtyGPiJ3xvI8GuuB4LRK1pvuLOlp68hsbUua9MGaeXRFAfYqJR2tY76WWv9FHcyZHpJV+amvN+50pNEB+zU+Mf9CvLsnuZuXSSO+n9fYR6ID9qp8I/wCpRWT4h9JI7qf19juxaIoB7VRKexrG/W69foo72aZdJKny015v2NxQaNaCKxLHykfvHk+LW2B8Fsja013kOrp68nsTUeS9cWSSgyXDALQxRx/daAfFb4wjHJFZVuKtV41JN82dxejSEAQBAEAQBAEAQBAEAQBAEAQBAEAQBAEAQBAEAQBAEAQBAEAQBA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QEhQUEBQUFBUUFRQUFhUVFBQUFBQWFBQXFhUVFBQYHCggGBolHRUUITEhJSkrLi4uFx8zODUsNygtLisBCgoKDg0OGxAQGiwkHyQsLCwvLCwsLCwsLCwsLCwsLSwsLCwsLCwsLCwsLCwsLCwsLCwsLCwsLCwsLCwsLCwsLP/AABEIAOEA4QMBEQACEQEDEQH/xAAcAAEAAgIDAQAAAAAAAAAAAAAABgcBBQIECAP/xABGEAABAwIBCAYHBQUHBQEAAAABAAIDBBEhBQYHEjFBUWETInGBkaEUIzJSYoKxQnKSorIzU3PB0TRDY4PC0vAXJCWTsxX/xAAbAQEAAgMBAQAAAAAAAAAAAAAABAUBAwYCB//EADoRAAIBAgIGCAUDAwQDAAAAAAABAgMEETEFEiFBUXEGEyJhgZHR4TJCobHBFDPwI1LxJGJyghY0kv/aAAwDAQACEQMRAD8AvFAEAQBAEAQBAEAQBAfKeoZGLvc1o23cQPqsNpZnuFOc3hFN8jTVeeNHHgZg48GNc7zAt5rU7imt5YU9D3k9uphzaXua2bSJTD2WyO7gPqVrd3AmQ6PXLzaR1XaSYt0L/wATV5/WR4G5dG6u+a8mG6SYt8L/AMTVj9YuAfRupumvJnZh0iUx9psje4H6Fe1dwNM+j1ysmmbKlzxo5MBLqng9rm+ZFvNbFcU3vIdTQ95D5MeTT9zdQVDJBdjmuHFpB+i2pp5FfOnODwkmuZ9Vk8BAEAQBAEAQBAEAQBAEAQBAEAQBAEBgm21ARrLOe1NT3DT0zuDCNW/N+zwuo87mEctpcWuhLmvtktVd+fl/ghOVc/6iW4YRE3gz2vxnHwsoc7qby2HRW2gLantktZ9+XkRepr3yG73OceLnFx8So7k3mXNOhCCwikuSwOuZSsYmzVRx1lg9YC6DAXQDWQYI5CUpiYcUdinr3xm7HOaeLSWnxC9KTWRqnQhNYSSfPaSfJWf1RFYPIlb8ftfjGPjdSIXU1ntKa50DbVNsVqvuy8v8E2yNnvTVFg89C47nkat+T9njZTIXMJZ7DnbrQlzR2xWsu7Py/wAkmBviMVIKdrAygCAIAgCAIAgCAIAgCAIAgCA0ucOc0NEOudZ+6NttbtPuhaataNPPMsLHRta7fZ2R4vL3KuzhzvnqiQXase6NuDbfEdru9V9SvKfI7Oy0TQtsGljLi8/DgR10hKjlqopHBDIQBALoAgCAIAgCAXQHNshCGHFMkOb+d09KQGu1mb43Yt7jtb3LfTryhlkVV7omhcrFrCXFZ+5aOb2c8NaLMOrJvjdbW5lvvBWNKtGplmcbfaMrWjxltjxWXjwN2txXBAEAQBAEAQBAEAQBAEBBM78+hFeKlILxg6Ta1vEM4nnsUOvc4dmJ0ujNBuphUrrZuXHn6ZlYVNS55JcSSTckm5J4kqubxOwhTjBJJbD4XWDYEAQBAEAQBAEAQBAEAQBALoD7U9SWEFpIINwRgQeIKynga501JYNFnZoZ9CS0VWQHYBsmwO5P4HnsVhQusdkzkNKaDcMalutm9cOXoT1TTmQgCAIAgCAIAgCAICts+88760FM7q4tkkB9ri1p4bbnf9YFxcfLE63Q+h8MK1dbdy4d7/C3FcPkuoB1aWBwuhkXQC6AXQC6A5wROkNo2ueeDGlx8AspN5Hmc4wWMmlzeH3NxS5pVsns00o++BH5PIK2qhUfykGppWyp51V4bftibGPR3XH7MTe2T+gXtWlQiS6QWS3t+HufX/pvW/4P/sP+1Z/SVO48f+RWf+7y9zrT5gV7cRGx/Jsjb/msvLtaq3G2GnrGXzNc0/xiaityDVQ/taeZo46hc38TbjzWuVKcc0ydSvrar8FSL8cH5PBmuutZLF0AQC6AzdAZZJZDDWJY2YmemrqwVLursZI4+zwa4n7PPds2bJ1vcYdmRy2mNDa2Nagtu9Lf3rv7t/POy1YHIBAEAQBAEAQBAQLSLnV0QNNC4h5HrHD7IP2AeJ38ioVzXw7ETpdB6L6x/qKq2blx7+S3d5Vb33VcdkthxQyYQBACUBJcgZkVVWA7VEMZ+3ICCRxazae+wUinbTntyRU3mmra2bjjrS4L8vL7k/yTo6pIbGUOncN8h6l/4YwPfdTIWlOOe05m56QXdXZB6i7s/N7fLAlVNSsjFo2NYODWho8lJSSyKadSdR4zbb7z7LJ4CAIAgCA1OVc26WqHroWE+8BqPHY9titc6MJ5om22kbm3/bm13ZryewgmXtGT23dRv1x+7kNnfK8YHsNu1Q6lm1tgzo7PpJGXZuI4d6y8V6eRAqqmfE8sla5j27WuFiP6jmoTTTwZ0tOpCpFTg8U96PisHsygCAyx1kMMtPR1nV0gFNO67h+ycd4A9gniN3JWNrXx7EvA4/Tmi9TG4pLZ8y/PqT9TTmAgCAIAgCA0ed+XhRQFw/aP6sY29a208gP5cVpr1erjjvLHRli7utq/Ktr5e5RlVUF7iXEkkkknaSdpKqG8WfRIRUUksj4rB7CAIYO1kzJ0lTIIoGl7zuGwD3nHcOa9Qg5vCJqr3FOhB1KjwX8yLbzVzDhpLSTWmm4kerYfgad/xHHsVnRtow2vazidI6bq3OMKfZh9Xzf4JgpJRhAEAQHB0gG0gdpAQzg2GytOwg9hCDBnNDAQBAEBq8v5AhrWak7bkey8YPYeLXfy2LXUpRqLCRMs76taT1qb5rc+ZTedWbEuT32f1onGzJRsd8Lh9l313KrrUZU3tyO70fpKlew7OySzX5XFGiWksAgCGT7U05Y4FpsQQQRtBGIKyngeJxUk08i8czcvitgBJHSMs2QbMdzgOBt9Vb0KvWR7z57pSwdpWwXwvavTwN8txWBAEAQGCbbUC2lG575eNXUOcD6tvVjG7VG/vOPgqivU15Y7j6JouyVrQUWu09r5+xG7rQWYugCA72RclyVczYYRdztpx1WNG1zjuA+thvXuEHOWqiPdXNO2pOrUexebfBF45s5uxUEWpELuNukkI60hG88sTYbrq2pUo01gj59fX9W8qa08ty3L+b3vNwtpBCA1GX85KeibeeQBx9mMdaR3Y0Y257FrnVjBdpku1sa9zLClHHv3eZXmV9KE7yRTRtibuc/rvPyjqt81DneP5UdLbdG4LbWlj3LYvMilbnBVTk9LUzOvuEjmN/Ayw8lGlWqSzZc0tG2tJdmmvFY/c1xeTtLj2uJ+q8az4kpUqayivJAOI2EjsJCaz4h0qbzivI7tHlqphI6KomZbcJHFvewkg+C9KrOOTI9XR9tU+KmvIlWSdJtTFYVDGTt3kerktxuOqT3DuUmF5JfEsSnuejlGW2lJxfB7UWNm9nNT1w9Q/rAXdG7qyN5lvDmMFNp1YzyOYu7CvaywqR8dz8TcrYQwgOvX0Uc8bo5mh7HCxaf+YHmsSipLBmyjWnRmpweDRR2d+bb8nzapJdG+5jkttHuu+Iee1VFai6cu4+haN0jC9pa2Ulmvyu5+xobrUWIusAXQEizKy6aOoa4nqOIZIPhJ2921bqFTUliVuk7JXVBx3raufvkXo1wIBGIOIKuD521g8GZQwEAQEU0j5Y9HpSwHrz3YOOrbrnwIHzKNdVNWGHEutBWnXXOu8obfHd6+BSj3XKqzvDjdAFgGWNLiA0EkkAAYkkmwAHG6zgG0li8i9MyM2hQQWdYzPs6V23Hcxp90f1VtQo9XHvPnuldIO8rYr4VkvzzZI1vKsICAZ9Z++jl1PRkGUYPlwLYjvDR9p/bgL79iiV7nU7MczodFaFdfCrW2Q4b37FUzzOkcXyOL3uN3OcbuJ5lVzbbxZ2VOnCnFRgsEjgvJ7CyAsAIAgF1kyc6ed0bmvjcWPabtc02IPIrMZOLxRrqU4VYuE1imXJmDnkK5vRT2bUMF8LBsrR9po3HiP+CzoV+sWDzOF0top2kteG2D+nc/wTFSSmCA1ecmRWVsD4X4Xxa7ex49lw/5sutdWmqkdVkuyu52tZVI+K4rgUBV0zonvjkFnscWOHNpsbclTtOLwZ9Ip1I1IKcMmsUfK68nsXWQZY6xQF1aNcr+kUoY43fD1DxLTcs8sPlVpa1NaGD3HCaetOpudeK2S2+O/wBfElqklIEAQFL6Tsq9NVuYD1YR0Y+9tf54dyqrqetPDgd7oK26m1UnnLb4bv53kNuo5ci6AXQE/wBE2QulldUvHVi6sfOQjF3cD4nkplpTxeu9xzfSG91Kat45y2vlw8S21YnGhAQjSTnYaRgggdaeQXJ3xRm41h8R2DvO5RbmtqLBZl5obRn6mfWVF2F9Xw9Sm2i2AVYd0ZugF0B3G5LnIuIJiOPRP/ovWpLgzQ7ming5x80dV7S0kOBBG0EEEdoK84G5NNYrajjdDIugF0AugPtR1b4ZGSxGz43BzTzHHkdh5FZjJxeKNValCtTdOa2M9B5vZVbWU8czcNdouPdcMHN7jdXNOanFSR82u7eVvWlSluf+GbFeyOEBVWl/I+pJHUsGEnq5PvNF2HvGsO4KvvKeDU0df0cu9aEqEnltXLeV1dQjpxdALoCYaM8qdDWNaT1ZQYzwucWnxFu8qRaz1anMp9OW/XWjazjt9fp9i6lanAhAfGtqBFG97sAxrnH5RdYk8FibKVN1JqC3tI8411QZHucdrnOce1xufqqRvF4n1CEVCKisksPI+F1gyLoB2YncOJ3IMeJ6EzUyUKSkhiG0Nu48Xu6zie8nwVzShqQSPm1/cu4uJVOL2clsRt1sIZ1so1rYIpJZDZsbHPPY0XsOaxKSisWbKVKVWahHNvA875Vyi+pmkmk9qR2sd9hsa0cgAB3KlnNzk5M+lW1vG3pRpRyR1brybztZKydJVStihbrPebDgBvc47mjaSvUIOTwRpuLiFCm6lR4JfzDmXZmvmXT0TQS0Szb5XNBN/gB9gdmKtKVvGC7zhL/S1e6k1jqx4L88SSreVZp84c24K5hbMwa1jqyADpGHiHcOWwrXUpRqLBk2zv61rPWg9m9bmURljJz6WeSGT2o3WvuIIu1w5EEFVE4OEnFn0K2uI3FKNWGT/mB07rybhdAEAugLO0M5RJ9IgJwGrKwcL3a/uwYe8qfZS2OJyfSWglKFVb8U/DIs1TjlggNDn1k/0ihqG2uWsMjfvR9YW8Ld61V461NosNFV+pu4S3Y4Pk9hQN1Tn0UzdALoD7UkxY4OabOaQ4HgQbg+KY4bTDipLVlk9h6NoKkTRMkGx7Wu8RdXcXrJM+YVqbpVJQe5tHYXo1Ea0jVXR0E1tr9SPuc8a35dZR7qWFNltoOlr3sMd2L8ls+pRLiqo784oAgNxmfR9PW00Z2GVrjzbH1yO8Nt3rbRjrVEiDpKt1VpUkuGHns/J6FVwfOAgIHpfyn0dKyEHGd+P3I7Od5lg71Eu54Qw4l/0et+suHUeUV9Xl+SnlWnbBAW/olyGIoDUuHXnwb8MbTYW7Tc+CsrSnhHW4nF9ILx1K3UrKP39ifKWc8EAQFQ6Y6YNqYXja+Ig89R2H6lXXi7SZ2XRuo3RnDg/uvYgChnRhDAQyEBMdE8pbXgbnRSA92qR9FKtH/UKPpBFO0x4NfkuxWZwwQHGVtwQd4I8QhlPB4nmioi1Hub7rnN/C4j+So2sHgfUac9eClxSZ81g9hAZaUBeujis6WgivtYXR/hOHkQrW1ljTRwOnKXV3ku/B+fuSdSCoIJpen1aWNvvSj8rSVDvX2Eu86Lo3DG4lLhH7spwlVx2QQBATHROy+UGn3YpD+kfzUm0X9TwKTpBLCz5yX5LtVocMEBT+mSovVQs3MiJtze7H9I8FXXj7SR2PRuGFGcuL+y9yAqGdGLE4DacB2nYgxS2s9J5JpRDBFE3ZHGxg+VoH8ldxWEUj5hXqOpVlN7235s7a9GoIAgKg0yVAdVQs9yIk/O/D9Krrx9pI7Ho3BqjOXF/Ze5AFDOjF0AugCAluiwXyjHyZIfIKTa/uFNp5/6N80XirQ4QIAgPNmVz/3E/wDGl/8Ao5Uk/ifM+m2v7MP+K+x1F5N4ugF0Bb2h2W9PM3hKHfijaP8ASrCyfZa7zkOk0f61OX+3Dyb9SwFNOaK30zP9XTj4nnwAH81BvckdT0ZXaqPuRVF1AOqMXQC6AmmiN3/kO2GT6tUq0/c8Cj6QL/Sf9l+S7FZnEBAUppcH/f8A+THbxcqy7/c8Dt+j3/qf9n+CFXUUvD7Uh9Yy/vs/UF6jmjxV/blyf2PTLNg7Fdny9mUAQBAefM+coekV9Q8G4D9RvZGAzDvBPeqivLWqM+h6Ko9VaQjvax89po1pLAwgMoDCAnGiCHWrnO9yF35nNCl2a7ePcUPSKeFqo8ZfYuhWRxQQGHGwKBHmarl15JHDEOe93i4lUktrZ9PpR1acVwS+x8brybAgF0Ba2hmTqVA+KM+RCn2W85bpMttN8/wWUpxypW2mdvq6c/E8eIB/koN7kjqejL21F3Iqe6gHVBAEBJNHdX0WUack2D3OjPztIaPxaq32zwqIq9M09ezn3YPy9i/VbHABAVNppoyJaea2DmPjJ4FpDhftDj4FV95Hamdb0bqpwnT4NMrdQjpjBWQelMhVgnpoJR/eRRu7CWgkdxuFdQetFM+ZXNN0q0oPc2vqd5ejSEBrc5Mo+i0s829kbi3m61mDxIXipLVi2SLSj11eFPi0ecS4nE4k4k8SdpVMfSkklgjF1gyEAQC6AtDQpSf2mUjD1cYPMazn/Vin2SzZyvSWptp0+b/C/JaKnHLBAdDL9X0NNPJ7kUjh2hhI815m8Itm+2p9ZWhDi0vqebGqkPphm6AIBdAWtoXb1Kg84x5EqfZbzlukz201z/BZanHKkA0xwXpYne7Lt+80hQ7xdlPvOj6Nzwrzjxj9mU4q47ALJgXQH0pqgxPZI32mOa8drHBw8wsxeDxPFSCqQcHk015npXJla2eKOVhu2RjXj5hdXUXisUfNKtN05uEs08DsrJrNFnrkL06lfELa468ZPvt2C+4HEd61VqevDAn6Nu/0twqm7J8n/MTz5LGWOLXgtc0lrgdoIwIKqGsNjPoUZKSUo5M4rBku7RJM91AA/wBlkj2xni29/qXBWlq26e04bTsIxu3q70m+ZNFJKYICu9MuU9SnigG2Z5cfuRWP6nN8Col3LCOrxOh6PUNevKo/lX1f8ZUN1XHYhYAWQFgC6yC+tGuTugyfDcYyjpj/AJmLfy6qtbeOrTRwOmK/W3c+7Z5e5KFvKsICHaVq/oqB7b4zObGOYvrO8mlR7mWFNlvoOj1l3F/27SjlVndhAEAWAW/oZitTzu4yhv4Y2n/UrCyXZb7zkuksv6tOP+37t+hYamnNEV0m0vSZPmttYWSdzXjW8iSo90sabLjQVTUvY478V5rZ9ShnKrO6ZhAZugCAtPRBnGNU0chsRrPhvvBN3sHMEl3eeCn2lTZqM5LT9k1L9RHJ7Hz4loKac0EBTemSjjjqYnsAD5WEyW36pAa487XHcq68ilJNHY9Hqs5UZRlkns8dxX5KiHQnofMeh6CgpmEWPRte4bDrP65B5i9u5W9GOrBI+d6Sq9bdVJd7XlsN6tpBCAo7SxlDpa9zBshY1neeu79QVZdyxnhwO30DR1LXW/uePlsIYoxdi6AIDKA2uauSDW1UUIBs513ngxuLieGAt2kLZShrzSId9cq3t5VN+7m8vU9GMYGgACwAAA4AbFcHzptt4s5IYCApvTHlXpKmOBpwgaS7H7cljjzDQPxKuvJ4yUeB2HR631KUqr+Z4Lkvcr9RDoggCAyFgIvjRjR9Fk+MnbIXSfiNm/lDVa2scKa7zhdO1esvJL+1JeWf1JWpBTnXyjSiaKSNwuHsc0j7wIXmS1k0baNR0qkZrc0zzRVQljnNdta4tPa02P0VLlsPpuspJSWT2+Z8kMBAEBzgndG5r43FrmkOa4YEEbCFlNp4o8VIRqRcZLFMuzMfPyOta2KciOoGFjg2X4mc/h8FZ0a6msHmcRpLRU7aTlHbDjw5k1UgqCg9Jlf02UZuEerE35W3d+Zz1VXMsajO70LS6uzj34v+eBo8i0fT1EMW3pJGNPYXC/ldaoR1pJE+5q9VRlPgmel2tsABsGCuj5q3iZQBAef9I0BZlGo1h7TmvHMOY3+h8FVXCwqM77Q81KzhhuxX1I2tBZhAEBi6Au/RjmuaOEyzC001iRjeOPa1h57Se4blZ21LUji82cRpm/VxV1IfDH6vj6E2UkpQgOllnKTKWCSaU2bG255nY1o5kkDvXmUlFYs20KMq1RU45s8319Y6eWSWTF0j3Pd2uN7DkNncqaUnJts+j0aSpU4045JYHwWDaEAQHOCMuIa0XJIAA2knAALBlNLa8j0vkukEEMcY2MY1vgLK7jHVikfMq9V1asqj3ts7S9GoICidKGSfR617mizZvWjhrH2/zY/Mqq5hq1OZ3uhrnrrSKecez6fT7EQWgswgMIAgBQEkoM/K+GPo2zkttYF7Q9zRa2Djj43W+NzUSwxKqroa0qS1tXDlkR2SQuJc43LiSSdpJNyStLeLxLSKUUorJEx0TUHS5Qa87IWPk5XI1Gj8xPcpFrHGePAp9O1tS1cf7ml+S81ZnEBAEBBdJuaDq1jZqcXmiBBb+9ZtsPiGNuNyOCi3NHXWKzLvQ2klbSdOp8L38H6cSlpIy0lrgWuBsQRYg8CDsVa1gdpGSksVtRxQyc4InPcGsaXOcbBrQSSeQCyk3sR5lOMFrSeCLWzA0eGJzaiuaNcYxwmxDDfB77YF28Dd27J1C2w7UjldKaZ6xOlQeze+Pcu4sxTTmwgCAprSvnUKiT0WFwMURvIQfblFxq9jfrfgq+6q4vUR12grDq49fNbXly4+JX6hnRGEBlAYQEu0Y5L9IroyRdsQMruHVsG/mI8Futoa1Rd20rtM3HU2cuMuz55/QvhWxwAQBAQrStkX0ik6Vo69Pd+zExkesHZYB3yqLd09aGPAvdAXfVXHVvKezx3eniUcVWnaMxdDAQBAZQGLoBdAW3oTobRVExHtPbGOxjQ4+bx4Kws49ls5LpFVxqQp8Fj5/wCCzFMOcCAIAgNRljNmlqzeohY53v21X9muMSOS1zpQlmiXQvrihspzaXDd5GkZoyyeDfo3nkZX2+q1/pafAmPTl418S8kSDJOQaal/s8McZ2FwaNY9rzifFbY04xyRAr3dav8AuSb+3kbJeyOEAQFeaSM+RTtdTUrrzuFnvaf2IO4H3z5KLcV9VaqzL3ROi3XkqtVdlfX2KbVadkZQyYQBAZahlF36J8i9BSdK4WfUHWxGIjFwzuOLvmVlaU9WGtxOM6QXXW3HVLKGzx3+ngTdSihCAIDi9gcCCLgggjiDtCGU2nijz1ntkE0NU+Ox1D14zxYd1+INx3Knq0+rngfRLC7V3bqpvyfP3zI+tZKMXQBALoAgBKA9CaO6DoMnwNO1zTIeN5CXfQgdytqEdWmkcBpSt1t1N9+HlsJItxXhAVRWZ/Opcqz613092xOaMS3oxbXYOIJdcb1Cdxq1WnkdLT0R11jGUfj2vnjuLOyfXx1EbZIXh7HC4c037jwPJTE01ijnalOVOTjNYNHZWTwEAQBAfCsq2QsL5XtYxuJc4gAd5WG0trPUISm9WKxZVmeek4vDocn3aMQ6cixI/wAIbt/WOPDioVa63Q8zpdH6D2qpcf8Az6lZF18Sbk4knEknaSVCzOnSSWCMLBkIAgMoDfZl5BdXVLIwOoCHyHhGCL952DtWylT6yeBFvrtWlB1Hnkuftmeh42BoDWiwAAA4AbArhbD53KTk8WckMBAEAQEZz+za/wD0KezcJY7vjPE2xYTwP1AWi4pdZHZmi00Tf/pK3a+GWx+vh9igJWFpIcCCDYgixBGBBG4qqO8fFHzWTyEAQBYB96KmM0jI27ZHtYO1xAv5r1GOLSPFWoqcHN7k2en4YgxrWtwDQGjsAsFdI+aybbxZzQwfCvqhDE+R2xjHPPyi6w3gsT3Tg5yUVvPME0xkc57jdz3FzjxLjcnxKpW8XifSYRUIqKyWw7uRctz0b9emkcwnaBix1veYcCvcKkoZEe5s6NwsKi8d5P8AJWl54FqqnDvjhOrf5HX+qlxvP7kUNfo9vpT8/U3seliiIxbODw6Np89Zbf1VMhPQV2nkvM+NTpbpR+zinf2hrfqVh3cD1DQNy82l4keyppbqH3FPDHEPeeTI/tAwA77rTK8e5FhR6PQW2pJvlsIRlbK81W7WqJXyEbNY9Vv3WjAdyjTqSnmy7t7SjQWFOOB0lrJBhZAWAZQGEBziYXEAAkk2AGJJOwBD0uLL90fZs+gU41x66UB0mzq+7H3XPfdWlvS6uO3NnC6X0h+qrYR+COxd/f4/YlKkFSEAQBAEAQFX6VMzy69ZTtuf75gFyf8AFAHnyF9xUG6o/PHxOq0HpNbLaq/+L/Hp5FTkKCdM1gYWTyEAQEt0W0PTZRi4RNfKflGqPNwW+2jjUKnTVXUtGuLS/nkX4rQ4cICH6Vso9Bk+QDbM5sI+a7nfla5aLmWrTZa6Go9Zdx7tvl7lDKrO5CAIBdAEAQBAEAQBAEBkLBlLEtXRZmdbVrKhpFsYWEW/zSD5ePBTbWh88vA5vTmk0k7ak/8Ak/x6+RaannKBAEAQBAEAQGCL7UBT2kbMQwF1TStvEbukYNsR2lzR7n07NldcW+r2o5HZaI0uq6VGs+1ufHu5/crghRC9awMLJ5CAs/QfSXkqZSMQ1kYP3iXOH5WeCm2azZzXSKp2YQ5v8epbanHLhAVFptyjrSwQA+w10rhzcdVvkHKDeSyidT0eo4KdV8islCOkCAIAgCAIAgCAIAgMgLGJ6SxLF0c5iGoLaiqb6naxh2ykbCR7n17FKt7fX7Usij0tpZW6dGi+3vfD3+3MuMCysjjDKAIAgCAIAgCAIDBF9qAq7PvRxcunoG4nF8AsO0xfXV8OCgV7X5oeR1WjNOLBUrl8pevr58SqpIy0kEEEEggixBG0EKEdK1vRwWTyXHoRjtTTnjN9GBWFouyzkekL/rxXd+Sx1LKA4yPDQS42ABJJ2ADElDKWLwR5szqyt6ZVzT7nv6v3GgNZ5AKoqz1ptn0Gxt+ot403nv5vaapayWLoAgCAIAgCAIAgOcbC4gAEkmwAxJJ2ABYPSW9lp5i6OPZnr22sQWQHliDL/t8eCm0LX5p+Rzek9OJY0rZ85enr5cS0wLKecoZQBAEAQBAEAQBAEAQBARbOzMeCvBdYRTbpWjb/ABG4a3btWirbxqbcmWthpeta9n4ocH+Hu+xTucmaVTQuPSsJZfCVoJjPC5+yeRVdUpTp5nX2l9Qu1/Te3g8/fwLJ0K/2SX+Mf0tU60+A5npAsLlciwlKKEgelzOH0em9HYfWVILT8MWx5PbfV7zwUa5qascOJc6FtOurdY8o7fHcUgq07MIAgCAIAgCAIDICwekmze5uZqVNc4CFhDN8rgRGOPW3nkMVsp0p1MiNd3tC1jjUe3gs/L1LjzSzGgoLPIEs37xw9nlG37O/HbirClbxp7c2chpDS9a67K7MOC383v8AsSpSCpCAIAgCAIAgCAIAgCAIAgCA4yRhwLXAEHAgi4I5hGsTMZOLxWZ0slZHhpdcU7BGHu13NF9XWta4H2dgwGC8QhGHwm+vdVa7TqvFpYY/zM7dTMI2OeQSGguIaC5xsL2AGJPJem8FiaYxcpKK3nnDOnKslZUySygtJcWtYcDGxps1hHEb+d1UVajnLFn0Oyso29BQjt3t8WajVWvEk6rFlkxgYshjAWQYGbIZwGqmJnVZzjiLiAASTgAMSSdwCxietTZiyU5G0e1tTY9H0TT9qU6n5bF3kt0LepLdhzK2vpazobNbWfCO365FiZA0Y0sFnT3qHixs7qxgj4AcewkhTKdpCPxbTn7rT9ep2aXYXm/Pd4E3ijDAGtAaBgABYDsAUpLAopScni3izmhgIAgCAIAgCAIAgCAIAgCAIAgCAIAgOpXZMhnFpoo5PvNB8yvMoRlmjdSuKtJ405NcmRqv0bUEtyGPiJ3xvI8GuuB4LRK1pvuLOlp68hsbUua9MGaeXRFAfYqJR2tY76WWv9FHcyZHpJV+amvN+50pNEB+zU+Mf9CvLsnuZuXSSO+n9fYR6ID9qp8I/wCpRWT4h9JI7qf19juxaIoB7VRKexrG/W69foo72aZdJKny015v2NxQaNaCKxLHykfvHk+LW2B8Fsja013kOrp68nsTUeS9cWSSgyXDALQxRx/daAfFb4wjHJFZVuKtV41JN82dxejSEAQBAEAQBAEAQBAEAQBAEAQBAEAQBAEAQBAEAQBAEAQBAEAQBA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ular Callout 8"/>
          <p:cNvSpPr/>
          <p:nvPr/>
        </p:nvSpPr>
        <p:spPr>
          <a:xfrm>
            <a:off x="1295400" y="4191000"/>
            <a:ext cx="4648200" cy="2438400"/>
          </a:xfrm>
          <a:prstGeom prst="wedgeRectCallout">
            <a:avLst>
              <a:gd name="adj1" fmla="val 78124"/>
              <a:gd name="adj2" fmla="val -14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“Make sure to subscribe. It helps contribute to a unique American identity.”</a:t>
            </a:r>
            <a:endParaRPr lang="en-US" sz="2000" dirty="0"/>
          </a:p>
        </p:txBody>
      </p:sp>
      <p:pic>
        <p:nvPicPr>
          <p:cNvPr id="11" name="Picture 2" descr="File:Frederick Jackson Tu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135084"/>
            <a:ext cx="2743200" cy="37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78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13902</TotalTime>
  <Words>1045</Words>
  <Application>Microsoft Office PowerPoint</Application>
  <PresentationFormat>On-screen Show (4:3)</PresentationFormat>
  <Paragraphs>140</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Rockwell</vt:lpstr>
      <vt:lpstr>Wingdings 2</vt:lpstr>
      <vt:lpstr>Foundry</vt:lpstr>
      <vt:lpstr>America’s History, 8th Edition, Chapter 16 Review Video</vt:lpstr>
      <vt:lpstr>The Republican Vision</vt:lpstr>
      <vt:lpstr>The Republican Vision Cont.</vt:lpstr>
      <vt:lpstr>Incorporating the West</vt:lpstr>
      <vt:lpstr>Incorporating the West Cont.</vt:lpstr>
      <vt:lpstr>A Harvest of Blood: Native Peoples Dispossessed</vt:lpstr>
      <vt:lpstr>A Harvest of Blood: Native Peoples Dispossessed Cont.</vt:lpstr>
      <vt:lpstr>Quick Review</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Review Video</dc:title>
  <dc:creator>Adam Norris</dc:creator>
  <cp:lastModifiedBy>"BARRATT, JONATHAN"</cp:lastModifiedBy>
  <cp:revision>601</cp:revision>
  <dcterms:created xsi:type="dcterms:W3CDTF">2013-08-26T14:38:25Z</dcterms:created>
  <dcterms:modified xsi:type="dcterms:W3CDTF">2018-12-13T18:59:38Z</dcterms:modified>
</cp:coreProperties>
</file>