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57" r:id="rId3"/>
    <p:sldId id="259" r:id="rId4"/>
    <p:sldId id="260" r:id="rId5"/>
    <p:sldId id="261" r:id="rId6"/>
    <p:sldId id="263" r:id="rId7"/>
    <p:sldId id="264" r:id="rId8"/>
    <p:sldId id="262"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4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B000A990-ECFD-DB47-8974-6BD3F2791D61}"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C10EB-0752-FC4C-A496-C71941CF87BE}"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000A990-ECFD-DB47-8974-6BD3F2791D61}" type="datetimeFigureOut">
              <a:rPr lang="en-US" smtClean="0"/>
              <a:pPr/>
              <a:t>2/13/2019</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D4CC10EB-0752-FC4C-A496-C71941CF87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00A990-ECFD-DB47-8974-6BD3F2791D61}"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C10EB-0752-FC4C-A496-C71941CF87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B000A990-ECFD-DB47-8974-6BD3F2791D61}" type="datetimeFigureOut">
              <a:rPr lang="en-US" smtClean="0"/>
              <a:pPr/>
              <a:t>2/13/2019</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4CC10EB-0752-FC4C-A496-C71941CF87B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000A990-ECFD-DB47-8974-6BD3F2791D61}"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C10EB-0752-FC4C-A496-C71941CF87B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000A990-ECFD-DB47-8974-6BD3F2791D61}"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C10EB-0752-FC4C-A496-C71941CF87BE}"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000A990-ECFD-DB47-8974-6BD3F2791D61}"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C10EB-0752-FC4C-A496-C71941CF87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B000A990-ECFD-DB47-8974-6BD3F2791D61}"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C10EB-0752-FC4C-A496-C71941CF87BE}"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00A990-ECFD-DB47-8974-6BD3F2791D61}"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C10EB-0752-FC4C-A496-C71941CF87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000A990-ECFD-DB47-8974-6BD3F2791D61}"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C10EB-0752-FC4C-A496-C71941CF87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000A990-ECFD-DB47-8974-6BD3F2791D61}" type="datetimeFigureOut">
              <a:rPr lang="en-US" smtClean="0"/>
              <a:pPr/>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C10EB-0752-FC4C-A496-C71941CF87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000A990-ECFD-DB47-8974-6BD3F2791D61}" type="datetimeFigureOut">
              <a:rPr lang="en-US" smtClean="0"/>
              <a:pPr/>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C10EB-0752-FC4C-A496-C71941CF87BE}"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B000A990-ECFD-DB47-8974-6BD3F2791D61}" type="datetimeFigureOut">
              <a:rPr lang="en-US" smtClean="0"/>
              <a:pPr/>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C10EB-0752-FC4C-A496-C71941CF87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000A990-ECFD-DB47-8974-6BD3F2791D61}" type="datetimeFigureOut">
              <a:rPr lang="en-US" smtClean="0"/>
              <a:pPr/>
              <a:t>2/13/2019</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D4CC10EB-0752-FC4C-A496-C71941CF87BE}"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B000A990-ECFD-DB47-8974-6BD3F2791D61}" type="datetimeFigureOut">
              <a:rPr lang="en-US" smtClean="0"/>
              <a:pPr/>
              <a:t>2/13/2019</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D4CC10EB-0752-FC4C-A496-C71941CF87B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Changes and Conflicts of the 1920s</a:t>
            </a:r>
          </a:p>
        </p:txBody>
      </p:sp>
      <p:sp>
        <p:nvSpPr>
          <p:cNvPr id="3" name="Subtitle 2"/>
          <p:cNvSpPr>
            <a:spLocks noGrp="1"/>
          </p:cNvSpPr>
          <p:nvPr>
            <p:ph type="subTitle" idx="1"/>
          </p:nvPr>
        </p:nvSpPr>
        <p:spPr>
          <a:xfrm>
            <a:off x="1063170" y="3886200"/>
            <a:ext cx="7117332" cy="2124472"/>
          </a:xfrm>
        </p:spPr>
        <p:txBody>
          <a:bodyPr>
            <a:normAutofit/>
          </a:bodyPr>
          <a:lstStyle/>
          <a:p>
            <a:r>
              <a:rPr lang="en-US" dirty="0"/>
              <a:t>6.2: Explain the causes and effects of the social change and conflict between traditional and modern culture that took place in the 1920s, including the role of women, the “Red Scare,” the resurgence of the Ku Klux Klan, immigration quotas, Prohibition, and the Scopes trial.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KKK Comparisons</a:t>
            </a:r>
          </a:p>
        </p:txBody>
      </p:sp>
      <p:sp>
        <p:nvSpPr>
          <p:cNvPr id="5" name="Text Placeholder 4"/>
          <p:cNvSpPr>
            <a:spLocks noGrp="1"/>
          </p:cNvSpPr>
          <p:nvPr>
            <p:ph type="body" idx="1"/>
          </p:nvPr>
        </p:nvSpPr>
        <p:spPr/>
        <p:txBody>
          <a:bodyPr/>
          <a:lstStyle/>
          <a:p>
            <a:r>
              <a:rPr lang="en-US" dirty="0"/>
              <a:t>Klan of Reconstruction</a:t>
            </a:r>
          </a:p>
        </p:txBody>
      </p:sp>
      <p:sp>
        <p:nvSpPr>
          <p:cNvPr id="6" name="Content Placeholder 5"/>
          <p:cNvSpPr>
            <a:spLocks noGrp="1"/>
          </p:cNvSpPr>
          <p:nvPr>
            <p:ph sz="half" idx="2"/>
          </p:nvPr>
        </p:nvSpPr>
        <p:spPr/>
        <p:txBody>
          <a:bodyPr/>
          <a:lstStyle/>
          <a:p>
            <a:r>
              <a:rPr lang="en-US" dirty="0"/>
              <a:t>Major Aim:</a:t>
            </a:r>
          </a:p>
          <a:p>
            <a:r>
              <a:rPr lang="en-US" dirty="0"/>
              <a:t>Major Targets:</a:t>
            </a:r>
          </a:p>
          <a:p>
            <a:r>
              <a:rPr lang="en-US" dirty="0"/>
              <a:t>Major Tactics:</a:t>
            </a:r>
          </a:p>
          <a:p>
            <a:r>
              <a:rPr lang="en-US" dirty="0"/>
              <a:t>Geography:</a:t>
            </a:r>
          </a:p>
        </p:txBody>
      </p:sp>
      <p:sp>
        <p:nvSpPr>
          <p:cNvPr id="7" name="Text Placeholder 6"/>
          <p:cNvSpPr>
            <a:spLocks noGrp="1"/>
          </p:cNvSpPr>
          <p:nvPr>
            <p:ph type="body" sz="quarter" idx="3"/>
          </p:nvPr>
        </p:nvSpPr>
        <p:spPr/>
        <p:txBody>
          <a:bodyPr/>
          <a:lstStyle/>
          <a:p>
            <a:r>
              <a:rPr lang="en-US" dirty="0"/>
              <a:t>Klan of 1920s</a:t>
            </a:r>
          </a:p>
        </p:txBody>
      </p:sp>
      <p:sp>
        <p:nvSpPr>
          <p:cNvPr id="8" name="Content Placeholder 7"/>
          <p:cNvSpPr>
            <a:spLocks noGrp="1"/>
          </p:cNvSpPr>
          <p:nvPr>
            <p:ph sz="quarter" idx="4"/>
          </p:nvPr>
        </p:nvSpPr>
        <p:spPr/>
        <p:txBody>
          <a:bodyPr/>
          <a:lstStyle/>
          <a:p>
            <a:r>
              <a:rPr lang="en-US" dirty="0"/>
              <a:t>Major Aim:</a:t>
            </a:r>
          </a:p>
          <a:p>
            <a:r>
              <a:rPr lang="en-US" dirty="0"/>
              <a:t>Major Targets:</a:t>
            </a:r>
          </a:p>
          <a:p>
            <a:r>
              <a:rPr lang="en-US" dirty="0"/>
              <a:t>Major Tactics:</a:t>
            </a:r>
          </a:p>
          <a:p>
            <a:r>
              <a:rPr lang="en-US" dirty="0"/>
              <a:t>Geography:</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Prohibition</a:t>
            </a:r>
          </a:p>
        </p:txBody>
      </p:sp>
      <p:sp>
        <p:nvSpPr>
          <p:cNvPr id="8" name="Content Placeholder 7"/>
          <p:cNvSpPr>
            <a:spLocks noGrp="1"/>
          </p:cNvSpPr>
          <p:nvPr>
            <p:ph idx="1"/>
          </p:nvPr>
        </p:nvSpPr>
        <p:spPr/>
        <p:txBody>
          <a:bodyPr>
            <a:normAutofit fontScale="85000" lnSpcReduction="20000"/>
          </a:bodyPr>
          <a:lstStyle/>
          <a:p>
            <a:r>
              <a:rPr lang="en-US" dirty="0"/>
              <a:t>Temperance Movement advocated prohibition to preserve American culture in the face of immigration</a:t>
            </a:r>
          </a:p>
          <a:p>
            <a:r>
              <a:rPr lang="en-US" dirty="0"/>
              <a:t>18</a:t>
            </a:r>
            <a:r>
              <a:rPr lang="en-US" baseline="30000" dirty="0"/>
              <a:t>th</a:t>
            </a:r>
            <a:r>
              <a:rPr lang="en-US" dirty="0"/>
              <a:t> Amendment prohibited the production, distribution, and sale of alcohol (not the consumption)</a:t>
            </a:r>
          </a:p>
          <a:p>
            <a:r>
              <a:rPr lang="en-US" dirty="0"/>
              <a:t>Compliance was often a matter of class, ethnic background, and religious affiliation</a:t>
            </a:r>
          </a:p>
          <a:p>
            <a:r>
              <a:rPr lang="en-US" dirty="0"/>
              <a:t>Illegal sources (mafia) were filling the demand for alcohol and speakeasies were popping up in cities</a:t>
            </a:r>
          </a:p>
          <a:p>
            <a:r>
              <a:rPr lang="en-US" dirty="0"/>
              <a:t>Government did not have the manpower to enforce prohibition and organized crime grew as a result of bootlegging</a:t>
            </a:r>
          </a:p>
          <a:p>
            <a:r>
              <a:rPr lang="en-US" dirty="0"/>
              <a:t>Prohibition was repealed in 1933 with the 21</a:t>
            </a:r>
            <a:r>
              <a:rPr lang="en-US" baseline="30000" dirty="0"/>
              <a:t>st</a:t>
            </a:r>
            <a:r>
              <a:rPr lang="en-US" dirty="0"/>
              <a:t> Amendment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 vs. Science</a:t>
            </a:r>
          </a:p>
        </p:txBody>
      </p:sp>
      <p:sp>
        <p:nvSpPr>
          <p:cNvPr id="3" name="Content Placeholder 2"/>
          <p:cNvSpPr>
            <a:spLocks noGrp="1"/>
          </p:cNvSpPr>
          <p:nvPr>
            <p:ph idx="1"/>
          </p:nvPr>
        </p:nvSpPr>
        <p:spPr/>
        <p:txBody>
          <a:bodyPr/>
          <a:lstStyle/>
          <a:p>
            <a:r>
              <a:rPr lang="en-US" dirty="0"/>
              <a:t>Conflict between traditional religious beliefs and science also created anxiety</a:t>
            </a:r>
          </a:p>
          <a:p>
            <a:r>
              <a:rPr lang="en-US" dirty="0"/>
              <a:t>Religious revivalism led to the development of religious fundamentalism that believed in the literal truth of the Bible</a:t>
            </a:r>
          </a:p>
          <a:p>
            <a:r>
              <a:rPr lang="en-US" dirty="0"/>
              <a:t>Darwin’s theory of evolution challenged this belief</a:t>
            </a:r>
          </a:p>
        </p:txBody>
      </p:sp>
      <p:pic>
        <p:nvPicPr>
          <p:cNvPr id="4" name="Picture 3"/>
          <p:cNvPicPr>
            <a:picLocks noChangeAspect="1"/>
          </p:cNvPicPr>
          <p:nvPr/>
        </p:nvPicPr>
        <p:blipFill>
          <a:blip r:embed="rId2"/>
          <a:stretch>
            <a:fillRect/>
          </a:stretch>
        </p:blipFill>
        <p:spPr>
          <a:xfrm>
            <a:off x="1498846" y="4837334"/>
            <a:ext cx="6061995" cy="20206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Scopes “Monkey” Trial</a:t>
            </a:r>
          </a:p>
        </p:txBody>
      </p:sp>
      <p:sp>
        <p:nvSpPr>
          <p:cNvPr id="3" name="Content Placeholder 2"/>
          <p:cNvSpPr>
            <a:spLocks noGrp="1"/>
          </p:cNvSpPr>
          <p:nvPr>
            <p:ph sz="half" idx="1"/>
          </p:nvPr>
        </p:nvSpPr>
        <p:spPr>
          <a:xfrm>
            <a:off x="0" y="1828800"/>
            <a:ext cx="5703471" cy="5029200"/>
          </a:xfrm>
        </p:spPr>
        <p:txBody>
          <a:bodyPr>
            <a:normAutofit/>
          </a:bodyPr>
          <a:lstStyle/>
          <a:p>
            <a:r>
              <a:rPr lang="en-US" dirty="0"/>
              <a:t>Exposed the conflict between religious fundamentalism and modern science</a:t>
            </a:r>
          </a:p>
          <a:p>
            <a:r>
              <a:rPr lang="en-US" dirty="0"/>
              <a:t>Biology teacher purposefully defied a Tennessee law that forbade the teaching of evolution</a:t>
            </a:r>
          </a:p>
          <a:p>
            <a:pPr lvl="1"/>
            <a:r>
              <a:rPr lang="en-US" dirty="0"/>
              <a:t>Teacher was defended by the American Civil Liberties Union</a:t>
            </a:r>
          </a:p>
          <a:p>
            <a:r>
              <a:rPr lang="en-US" dirty="0"/>
              <a:t>Case brought the conflict to the national scene but did not resolve the issue</a:t>
            </a:r>
          </a:p>
          <a:p>
            <a:pPr lvl="1"/>
            <a:r>
              <a:rPr lang="en-US" dirty="0"/>
              <a:t>Both sides claimed victory in the argument that remains active today</a:t>
            </a:r>
          </a:p>
        </p:txBody>
      </p:sp>
      <p:pic>
        <p:nvPicPr>
          <p:cNvPr id="5" name="Picture 4"/>
          <p:cNvPicPr>
            <a:picLocks noChangeAspect="1"/>
          </p:cNvPicPr>
          <p:nvPr/>
        </p:nvPicPr>
        <p:blipFill>
          <a:blip r:embed="rId2"/>
          <a:stretch>
            <a:fillRect/>
          </a:stretch>
        </p:blipFill>
        <p:spPr>
          <a:xfrm>
            <a:off x="5703472" y="4045368"/>
            <a:ext cx="3440528" cy="2812632"/>
          </a:xfrm>
          <a:prstGeom prst="rect">
            <a:avLst/>
          </a:prstGeom>
        </p:spPr>
      </p:pic>
      <p:pic>
        <p:nvPicPr>
          <p:cNvPr id="6" name="Picture 5"/>
          <p:cNvPicPr>
            <a:picLocks noChangeAspect="1"/>
          </p:cNvPicPr>
          <p:nvPr/>
        </p:nvPicPr>
        <p:blipFill>
          <a:blip r:embed="rId3"/>
          <a:stretch>
            <a:fillRect/>
          </a:stretch>
        </p:blipFill>
        <p:spPr>
          <a:xfrm>
            <a:off x="7144128" y="1283640"/>
            <a:ext cx="1999872" cy="27617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Conservatism vs. Liberalism</a:t>
            </a:r>
          </a:p>
        </p:txBody>
      </p:sp>
      <p:sp>
        <p:nvSpPr>
          <p:cNvPr id="3" name="Content Placeholder 2"/>
          <p:cNvSpPr>
            <a:spLocks noGrp="1"/>
          </p:cNvSpPr>
          <p:nvPr>
            <p:ph idx="1"/>
          </p:nvPr>
        </p:nvSpPr>
        <p:spPr/>
        <p:txBody>
          <a:bodyPr/>
          <a:lstStyle/>
          <a:p>
            <a:r>
              <a:rPr lang="en-US" dirty="0"/>
              <a:t>Conflict between conservatives who advocate conformity to a traditional moral code and liberals who advocate individual rights changed American society and culture in the 1920s</a:t>
            </a:r>
          </a:p>
          <a:p>
            <a:pPr lvl="1"/>
            <a:r>
              <a:rPr lang="en-US" dirty="0"/>
              <a:t>Conflict still continues today</a:t>
            </a:r>
          </a:p>
        </p:txBody>
      </p:sp>
      <p:pic>
        <p:nvPicPr>
          <p:cNvPr id="4" name="Picture 3"/>
          <p:cNvPicPr>
            <a:picLocks noChangeAspect="1"/>
          </p:cNvPicPr>
          <p:nvPr/>
        </p:nvPicPr>
        <p:blipFill>
          <a:blip r:embed="rId2"/>
          <a:stretch>
            <a:fillRect/>
          </a:stretch>
        </p:blipFill>
        <p:spPr>
          <a:xfrm>
            <a:off x="1619871" y="3986598"/>
            <a:ext cx="5742803" cy="28714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Conservatives and Liberals Comparisons</a:t>
            </a:r>
          </a:p>
        </p:txBody>
      </p:sp>
      <p:sp>
        <p:nvSpPr>
          <p:cNvPr id="5" name="Text Placeholder 4"/>
          <p:cNvSpPr>
            <a:spLocks noGrp="1"/>
          </p:cNvSpPr>
          <p:nvPr>
            <p:ph type="body" idx="1"/>
          </p:nvPr>
        </p:nvSpPr>
        <p:spPr/>
        <p:txBody>
          <a:bodyPr/>
          <a:lstStyle/>
          <a:p>
            <a:r>
              <a:rPr lang="en-US" dirty="0"/>
              <a:t>Conservatives</a:t>
            </a:r>
          </a:p>
        </p:txBody>
      </p:sp>
      <p:sp>
        <p:nvSpPr>
          <p:cNvPr id="6" name="Content Placeholder 5"/>
          <p:cNvSpPr>
            <a:spLocks noGrp="1"/>
          </p:cNvSpPr>
          <p:nvPr>
            <p:ph sz="half" idx="2"/>
          </p:nvPr>
        </p:nvSpPr>
        <p:spPr/>
        <p:txBody>
          <a:bodyPr>
            <a:normAutofit lnSpcReduction="10000"/>
          </a:bodyPr>
          <a:lstStyle/>
          <a:p>
            <a:r>
              <a:rPr lang="en-US" dirty="0"/>
              <a:t>Beliefs:</a:t>
            </a:r>
          </a:p>
          <a:p>
            <a:r>
              <a:rPr lang="en-US" dirty="0"/>
              <a:t>Stance on Women:</a:t>
            </a:r>
          </a:p>
          <a:p>
            <a:r>
              <a:rPr lang="en-US" dirty="0"/>
              <a:t>Stance on Labor:</a:t>
            </a:r>
          </a:p>
          <a:p>
            <a:r>
              <a:rPr lang="en-US" dirty="0"/>
              <a:t>Stance on Red Scare:</a:t>
            </a:r>
          </a:p>
          <a:p>
            <a:r>
              <a:rPr lang="en-US" dirty="0"/>
              <a:t>Stance on Immigration:</a:t>
            </a:r>
          </a:p>
          <a:p>
            <a:r>
              <a:rPr lang="en-US" dirty="0"/>
              <a:t>Stance on Alcohol:</a:t>
            </a:r>
          </a:p>
          <a:p>
            <a:r>
              <a:rPr lang="en-US" dirty="0"/>
              <a:t>Stance on Religion/Science:</a:t>
            </a:r>
          </a:p>
        </p:txBody>
      </p:sp>
      <p:sp>
        <p:nvSpPr>
          <p:cNvPr id="7" name="Text Placeholder 6"/>
          <p:cNvSpPr>
            <a:spLocks noGrp="1"/>
          </p:cNvSpPr>
          <p:nvPr>
            <p:ph type="body" sz="quarter" idx="3"/>
          </p:nvPr>
        </p:nvSpPr>
        <p:spPr/>
        <p:txBody>
          <a:bodyPr/>
          <a:lstStyle/>
          <a:p>
            <a:r>
              <a:rPr lang="en-US" dirty="0"/>
              <a:t>Liberals</a:t>
            </a:r>
          </a:p>
        </p:txBody>
      </p:sp>
      <p:sp>
        <p:nvSpPr>
          <p:cNvPr id="8" name="Content Placeholder 7"/>
          <p:cNvSpPr>
            <a:spLocks noGrp="1"/>
          </p:cNvSpPr>
          <p:nvPr>
            <p:ph sz="quarter" idx="4"/>
          </p:nvPr>
        </p:nvSpPr>
        <p:spPr/>
        <p:txBody>
          <a:bodyPr>
            <a:normAutofit lnSpcReduction="10000"/>
          </a:bodyPr>
          <a:lstStyle/>
          <a:p>
            <a:r>
              <a:rPr lang="en-US" dirty="0"/>
              <a:t>Beliefs:</a:t>
            </a:r>
          </a:p>
          <a:p>
            <a:r>
              <a:rPr lang="en-US" dirty="0"/>
              <a:t>Stance on Women:</a:t>
            </a:r>
          </a:p>
          <a:p>
            <a:r>
              <a:rPr lang="en-US" dirty="0"/>
              <a:t>Stance on Labor:</a:t>
            </a:r>
          </a:p>
          <a:p>
            <a:r>
              <a:rPr lang="en-US" dirty="0"/>
              <a:t>Stance on Red Scare:</a:t>
            </a:r>
          </a:p>
          <a:p>
            <a:r>
              <a:rPr lang="en-US" dirty="0"/>
              <a:t>Stance on Immigration:</a:t>
            </a:r>
          </a:p>
          <a:p>
            <a:r>
              <a:rPr lang="en-US" dirty="0"/>
              <a:t>Stance on Alcohol:</a:t>
            </a:r>
          </a:p>
          <a:p>
            <a:r>
              <a:rPr lang="en-US" dirty="0"/>
              <a:t>Stance on Religion/Science: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Social Change</a:t>
            </a:r>
          </a:p>
        </p:txBody>
      </p:sp>
      <p:sp>
        <p:nvSpPr>
          <p:cNvPr id="3" name="Content Placeholder 2"/>
          <p:cNvSpPr>
            <a:spLocks noGrp="1"/>
          </p:cNvSpPr>
          <p:nvPr>
            <p:ph idx="1"/>
          </p:nvPr>
        </p:nvSpPr>
        <p:spPr/>
        <p:txBody>
          <a:bodyPr>
            <a:normAutofit lnSpcReduction="10000"/>
          </a:bodyPr>
          <a:lstStyle/>
          <a:p>
            <a:r>
              <a:rPr lang="en-US" dirty="0"/>
              <a:t>Misconception: 1920s=carefree boom time</a:t>
            </a:r>
          </a:p>
          <a:p>
            <a:r>
              <a:rPr lang="en-US" dirty="0"/>
              <a:t>Reality: America divided by change and many did not find prosperity</a:t>
            </a:r>
          </a:p>
          <a:p>
            <a:r>
              <a:rPr lang="en-US" dirty="0"/>
              <a:t>Social Change: caused by industrialization, urbanization, and immigration</a:t>
            </a:r>
          </a:p>
          <a:p>
            <a:pPr lvl="1"/>
            <a:r>
              <a:rPr lang="en-US" dirty="0"/>
              <a:t>1920: more than half of population lived in cities</a:t>
            </a:r>
          </a:p>
          <a:p>
            <a:pPr lvl="1"/>
            <a:r>
              <a:rPr lang="en-US" dirty="0"/>
              <a:t>More emphasis on science</a:t>
            </a:r>
          </a:p>
          <a:p>
            <a:r>
              <a:rPr lang="en-US" dirty="0"/>
              <a:t>Social Change led to conflict between traditional American conservatism and modern scientific liberalism</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Role of Women</a:t>
            </a:r>
          </a:p>
        </p:txBody>
      </p:sp>
      <p:sp>
        <p:nvSpPr>
          <p:cNvPr id="6" name="Content Placeholder 5"/>
          <p:cNvSpPr>
            <a:spLocks noGrp="1"/>
          </p:cNvSpPr>
          <p:nvPr>
            <p:ph sz="half" idx="1"/>
          </p:nvPr>
        </p:nvSpPr>
        <p:spPr>
          <a:xfrm>
            <a:off x="0" y="1828800"/>
            <a:ext cx="5623588" cy="5029200"/>
          </a:xfrm>
        </p:spPr>
        <p:txBody>
          <a:bodyPr>
            <a:normAutofit/>
          </a:bodyPr>
          <a:lstStyle/>
          <a:p>
            <a:r>
              <a:rPr lang="en-US" dirty="0"/>
              <a:t>During the war, women took on new jobs to fill in for soldiers</a:t>
            </a:r>
          </a:p>
          <a:p>
            <a:pPr lvl="1"/>
            <a:r>
              <a:rPr lang="en-US" dirty="0"/>
              <a:t>Many gave them up when soldiers returned</a:t>
            </a:r>
          </a:p>
          <a:p>
            <a:r>
              <a:rPr lang="en-US" dirty="0"/>
              <a:t>Women’s suffrage was passed shortly after WWI</a:t>
            </a:r>
          </a:p>
          <a:p>
            <a:pPr lvl="1"/>
            <a:r>
              <a:rPr lang="en-US" dirty="0"/>
              <a:t>Women did not make politics more moral as they promised, instead using voting as their husbands did</a:t>
            </a:r>
          </a:p>
          <a:p>
            <a:r>
              <a:rPr lang="en-US" dirty="0"/>
              <a:t>Women did not gain more opportunities in the workplace</a:t>
            </a:r>
          </a:p>
          <a:p>
            <a:r>
              <a:rPr lang="en-US" dirty="0"/>
              <a:t>Most women continued to work in ‘traditional” female jobs</a:t>
            </a:r>
          </a:p>
          <a:p>
            <a:endParaRPr lang="en-US" dirty="0"/>
          </a:p>
        </p:txBody>
      </p:sp>
      <p:pic>
        <p:nvPicPr>
          <p:cNvPr id="7" name="Picture 6"/>
          <p:cNvPicPr>
            <a:picLocks noChangeAspect="1"/>
          </p:cNvPicPr>
          <p:nvPr/>
        </p:nvPicPr>
        <p:blipFill>
          <a:blip r:embed="rId2"/>
          <a:stretch>
            <a:fillRect/>
          </a:stretch>
        </p:blipFill>
        <p:spPr>
          <a:xfrm>
            <a:off x="5623588" y="1535137"/>
            <a:ext cx="3520412" cy="53228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Traditional Female Jobs</a:t>
            </a:r>
          </a:p>
        </p:txBody>
      </p:sp>
      <p:sp>
        <p:nvSpPr>
          <p:cNvPr id="5" name="Text Placeholder 4"/>
          <p:cNvSpPr>
            <a:spLocks noGrp="1"/>
          </p:cNvSpPr>
          <p:nvPr>
            <p:ph type="body" idx="1"/>
          </p:nvPr>
        </p:nvSpPr>
        <p:spPr/>
        <p:txBody>
          <a:bodyPr/>
          <a:lstStyle/>
          <a:p>
            <a:r>
              <a:rPr lang="en-US" dirty="0"/>
              <a:t>Respectable</a:t>
            </a:r>
          </a:p>
        </p:txBody>
      </p:sp>
      <p:sp>
        <p:nvSpPr>
          <p:cNvPr id="3" name="Content Placeholder 2"/>
          <p:cNvSpPr>
            <a:spLocks noGrp="1"/>
          </p:cNvSpPr>
          <p:nvPr>
            <p:ph sz="half" idx="2"/>
          </p:nvPr>
        </p:nvSpPr>
        <p:spPr/>
        <p:txBody>
          <a:bodyPr>
            <a:normAutofit/>
          </a:bodyPr>
          <a:lstStyle/>
          <a:p>
            <a:r>
              <a:rPr lang="en-US" sz="2400" dirty="0"/>
              <a:t>Teachers</a:t>
            </a:r>
          </a:p>
          <a:p>
            <a:r>
              <a:rPr lang="en-US" sz="2400" dirty="0"/>
              <a:t>Nurses</a:t>
            </a:r>
          </a:p>
          <a:p>
            <a:r>
              <a:rPr lang="en-US" sz="2400" dirty="0"/>
              <a:t>Telephone operators</a:t>
            </a:r>
          </a:p>
          <a:p>
            <a:r>
              <a:rPr lang="en-US" sz="2400" dirty="0"/>
              <a:t>Secretaries</a:t>
            </a:r>
          </a:p>
          <a:p>
            <a:r>
              <a:rPr lang="en-US" sz="2400" dirty="0"/>
              <a:t>Store clerks</a:t>
            </a:r>
          </a:p>
        </p:txBody>
      </p:sp>
      <p:sp>
        <p:nvSpPr>
          <p:cNvPr id="6" name="Text Placeholder 5"/>
          <p:cNvSpPr>
            <a:spLocks noGrp="1"/>
          </p:cNvSpPr>
          <p:nvPr>
            <p:ph type="body" sz="quarter" idx="3"/>
          </p:nvPr>
        </p:nvSpPr>
        <p:spPr/>
        <p:txBody>
          <a:bodyPr/>
          <a:lstStyle/>
          <a:p>
            <a:r>
              <a:rPr lang="en-US" dirty="0"/>
              <a:t>Less Respectable</a:t>
            </a:r>
          </a:p>
        </p:txBody>
      </p:sp>
      <p:sp>
        <p:nvSpPr>
          <p:cNvPr id="7" name="Content Placeholder 6"/>
          <p:cNvSpPr>
            <a:spLocks noGrp="1"/>
          </p:cNvSpPr>
          <p:nvPr>
            <p:ph sz="quarter" idx="4"/>
          </p:nvPr>
        </p:nvSpPr>
        <p:spPr>
          <a:xfrm>
            <a:off x="4796791" y="2393576"/>
            <a:ext cx="3566160" cy="4232066"/>
          </a:xfrm>
        </p:spPr>
        <p:txBody>
          <a:bodyPr>
            <a:noAutofit/>
          </a:bodyPr>
          <a:lstStyle/>
          <a:p>
            <a:r>
              <a:rPr lang="en-US" sz="2400" dirty="0"/>
              <a:t>Domestic servants</a:t>
            </a:r>
          </a:p>
          <a:p>
            <a:r>
              <a:rPr lang="en-US" sz="2400" dirty="0"/>
              <a:t>Factory workers</a:t>
            </a:r>
          </a:p>
          <a:p>
            <a:r>
              <a:rPr lang="en-US" sz="2400" dirty="0"/>
              <a:t>Sweatshop laborers</a:t>
            </a:r>
          </a:p>
          <a:p>
            <a:r>
              <a:rPr lang="en-US" sz="2400" dirty="0"/>
              <a:t>Prostitutes</a:t>
            </a:r>
          </a:p>
          <a:p>
            <a:pPr>
              <a:buNone/>
            </a:pPr>
            <a:endParaRPr lang="en-US" sz="2400" dirty="0"/>
          </a:p>
          <a:p>
            <a:r>
              <a:rPr lang="en-US" sz="2400" dirty="0"/>
              <a:t>Women made significantly less than males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Decline of Morality</a:t>
            </a:r>
          </a:p>
        </p:txBody>
      </p:sp>
      <p:sp>
        <p:nvSpPr>
          <p:cNvPr id="8" name="Content Placeholder 7"/>
          <p:cNvSpPr>
            <a:spLocks noGrp="1"/>
          </p:cNvSpPr>
          <p:nvPr>
            <p:ph sz="half" idx="1"/>
          </p:nvPr>
        </p:nvSpPr>
        <p:spPr>
          <a:xfrm>
            <a:off x="0" y="1828800"/>
            <a:ext cx="4730766" cy="5029200"/>
          </a:xfrm>
        </p:spPr>
        <p:txBody>
          <a:bodyPr>
            <a:normAutofit/>
          </a:bodyPr>
          <a:lstStyle/>
          <a:p>
            <a:r>
              <a:rPr lang="en-US" dirty="0"/>
              <a:t>Movement to cities nurtured new sexual attitudes and aroused public anxiety about the decline of moral values</a:t>
            </a:r>
          </a:p>
          <a:p>
            <a:r>
              <a:rPr lang="en-US" dirty="0"/>
              <a:t>Iconic image of the “Flapper” represented this change</a:t>
            </a:r>
          </a:p>
          <a:p>
            <a:pPr lvl="1"/>
            <a:r>
              <a:rPr lang="en-US" dirty="0"/>
              <a:t>Flappers adopted new fashions, attitudes, and habits</a:t>
            </a:r>
          </a:p>
          <a:p>
            <a:r>
              <a:rPr lang="en-US" dirty="0"/>
              <a:t>New image of women posed little threat to the traditional roles of wife and mother</a:t>
            </a:r>
          </a:p>
        </p:txBody>
      </p:sp>
      <p:pic>
        <p:nvPicPr>
          <p:cNvPr id="5" name="Picture 4"/>
          <p:cNvPicPr>
            <a:picLocks noChangeAspect="1"/>
          </p:cNvPicPr>
          <p:nvPr/>
        </p:nvPicPr>
        <p:blipFill>
          <a:blip r:embed="rId2"/>
          <a:stretch>
            <a:fillRect/>
          </a:stretch>
        </p:blipFill>
        <p:spPr>
          <a:xfrm>
            <a:off x="4984751" y="1828800"/>
            <a:ext cx="4173076" cy="45182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Unrest</a:t>
            </a:r>
          </a:p>
        </p:txBody>
      </p:sp>
      <p:sp>
        <p:nvSpPr>
          <p:cNvPr id="3" name="Content Placeholder 2"/>
          <p:cNvSpPr>
            <a:spLocks noGrp="1"/>
          </p:cNvSpPr>
          <p:nvPr>
            <p:ph sz="half" idx="1"/>
          </p:nvPr>
        </p:nvSpPr>
        <p:spPr/>
        <p:txBody>
          <a:bodyPr/>
          <a:lstStyle/>
          <a:p>
            <a:pPr>
              <a:buNone/>
            </a:pPr>
            <a:endParaRPr lang="en-US" dirty="0"/>
          </a:p>
          <a:p>
            <a:endParaRPr lang="en-US" dirty="0"/>
          </a:p>
        </p:txBody>
      </p:sp>
      <p:sp>
        <p:nvSpPr>
          <p:cNvPr id="6" name="Content Placeholder 5"/>
          <p:cNvSpPr>
            <a:spLocks noGrp="1"/>
          </p:cNvSpPr>
          <p:nvPr>
            <p:ph sz="half" idx="2"/>
          </p:nvPr>
        </p:nvSpPr>
        <p:spPr>
          <a:xfrm>
            <a:off x="4796790" y="1828800"/>
            <a:ext cx="4347209" cy="5029200"/>
          </a:xfrm>
        </p:spPr>
        <p:txBody>
          <a:bodyPr/>
          <a:lstStyle/>
          <a:p>
            <a:r>
              <a:rPr lang="en-US" dirty="0"/>
              <a:t>High inflation, competition from returning veterans, and end of wartime concessions led to labor strikes</a:t>
            </a:r>
          </a:p>
          <a:p>
            <a:r>
              <a:rPr lang="en-US" dirty="0"/>
              <a:t>Strikes and the rise of Communism and Socialism (Russian Revolution) frightened middle and upper class Americans</a:t>
            </a:r>
          </a:p>
          <a:p>
            <a:r>
              <a:rPr lang="en-US" dirty="0"/>
              <a:t>Anarchists exploded bombs in 8 major cities</a:t>
            </a:r>
          </a:p>
          <a:p>
            <a:endParaRPr lang="en-US" dirty="0"/>
          </a:p>
        </p:txBody>
      </p:sp>
      <p:pic>
        <p:nvPicPr>
          <p:cNvPr id="5" name="Picture 4"/>
          <p:cNvPicPr>
            <a:picLocks noChangeAspect="1"/>
          </p:cNvPicPr>
          <p:nvPr/>
        </p:nvPicPr>
        <p:blipFill>
          <a:blip r:embed="rId2"/>
          <a:stretch>
            <a:fillRect/>
          </a:stretch>
        </p:blipFill>
        <p:spPr>
          <a:xfrm>
            <a:off x="0" y="1828799"/>
            <a:ext cx="4796791" cy="48644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Scare”</a:t>
            </a:r>
          </a:p>
        </p:txBody>
      </p:sp>
      <p:sp>
        <p:nvSpPr>
          <p:cNvPr id="3" name="Content Placeholder 2"/>
          <p:cNvSpPr>
            <a:spLocks noGrp="1"/>
          </p:cNvSpPr>
          <p:nvPr>
            <p:ph sz="half" idx="1"/>
          </p:nvPr>
        </p:nvSpPr>
        <p:spPr>
          <a:xfrm>
            <a:off x="0" y="1828800"/>
            <a:ext cx="5569911" cy="5029200"/>
          </a:xfrm>
        </p:spPr>
        <p:txBody>
          <a:bodyPr>
            <a:normAutofit/>
          </a:bodyPr>
          <a:lstStyle/>
          <a:p>
            <a:r>
              <a:rPr lang="en-US" sz="2400" dirty="0"/>
              <a:t>Fears of strikes, communism and bombs led to the “Red Scare”</a:t>
            </a:r>
          </a:p>
          <a:p>
            <a:r>
              <a:rPr lang="en-US" sz="2400" dirty="0"/>
              <a:t>Palmer Raids: government arrested over 4000 alleged communists</a:t>
            </a:r>
          </a:p>
          <a:p>
            <a:pPr lvl="1"/>
            <a:r>
              <a:rPr lang="en-US" sz="2400" dirty="0"/>
              <a:t>Hundreds were deported</a:t>
            </a:r>
          </a:p>
          <a:p>
            <a:pPr lvl="1"/>
            <a:r>
              <a:rPr lang="en-US" sz="2400" dirty="0"/>
              <a:t>Attorney General predicted several more attacks that never occurred</a:t>
            </a:r>
          </a:p>
          <a:p>
            <a:r>
              <a:rPr lang="en-US" sz="2400" dirty="0"/>
              <a:t>Aroused even more fear against dangerous foreigners </a:t>
            </a:r>
          </a:p>
        </p:txBody>
      </p:sp>
      <p:pic>
        <p:nvPicPr>
          <p:cNvPr id="5" name="Picture 4"/>
          <p:cNvPicPr>
            <a:picLocks noChangeAspect="1"/>
          </p:cNvPicPr>
          <p:nvPr/>
        </p:nvPicPr>
        <p:blipFill>
          <a:blip r:embed="rId2"/>
          <a:stretch>
            <a:fillRect/>
          </a:stretch>
        </p:blipFill>
        <p:spPr>
          <a:xfrm>
            <a:off x="5569911" y="1828799"/>
            <a:ext cx="3302575" cy="47957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 Americanism”</a:t>
            </a:r>
          </a:p>
        </p:txBody>
      </p:sp>
      <p:sp>
        <p:nvSpPr>
          <p:cNvPr id="3" name="Content Placeholder 2"/>
          <p:cNvSpPr>
            <a:spLocks noGrp="1"/>
          </p:cNvSpPr>
          <p:nvPr>
            <p:ph idx="1"/>
          </p:nvPr>
        </p:nvSpPr>
        <p:spPr/>
        <p:txBody>
          <a:bodyPr>
            <a:normAutofit/>
          </a:bodyPr>
          <a:lstStyle/>
          <a:p>
            <a:r>
              <a:rPr lang="en-US" dirty="0"/>
              <a:t>Propaganda increased </a:t>
            </a:r>
            <a:r>
              <a:rPr lang="en-US" dirty="0" err="1"/>
              <a:t>nativism</a:t>
            </a:r>
            <a:r>
              <a:rPr lang="en-US" dirty="0"/>
              <a:t> (hostility towards immigrants) and turned it into xenophobia (fear of foreigners)</a:t>
            </a:r>
          </a:p>
          <a:p>
            <a:r>
              <a:rPr lang="en-US" dirty="0"/>
              <a:t>Congress passed legislation that authorized quotas to limit immigration</a:t>
            </a:r>
          </a:p>
          <a:p>
            <a:pPr lvl="1"/>
            <a:r>
              <a:rPr lang="en-US" dirty="0"/>
              <a:t>Argument based on Social Darwinism and Anglo-Saxon superiority</a:t>
            </a:r>
          </a:p>
          <a:p>
            <a:pPr lvl="1"/>
            <a:r>
              <a:rPr lang="en-US" dirty="0"/>
              <a:t>Immigration from Southern and Eastern Europe was drastically limited and the ban on Asian immigration was continued (Chinese Exclusion Act)</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Ku Klux Klan Resurgence</a:t>
            </a:r>
          </a:p>
        </p:txBody>
      </p:sp>
      <p:sp>
        <p:nvSpPr>
          <p:cNvPr id="3" name="Content Placeholder 2"/>
          <p:cNvSpPr>
            <a:spLocks noGrp="1"/>
          </p:cNvSpPr>
          <p:nvPr>
            <p:ph idx="1"/>
          </p:nvPr>
        </p:nvSpPr>
        <p:spPr>
          <a:xfrm>
            <a:off x="0" y="1828800"/>
            <a:ext cx="9144000" cy="5029200"/>
          </a:xfrm>
        </p:spPr>
        <p:txBody>
          <a:bodyPr>
            <a:normAutofit fontScale="85000" lnSpcReduction="20000"/>
          </a:bodyPr>
          <a:lstStyle/>
          <a:p>
            <a:r>
              <a:rPr lang="en-US" dirty="0"/>
              <a:t>Anti-immigrant sentiment led to the rise of the KKK</a:t>
            </a:r>
          </a:p>
          <a:p>
            <a:r>
              <a:rPr lang="en-US" dirty="0"/>
              <a:t>1915 film, </a:t>
            </a:r>
            <a:r>
              <a:rPr lang="en-US" i="1" dirty="0"/>
              <a:t>Birth of a Nation</a:t>
            </a:r>
            <a:r>
              <a:rPr lang="en-US" dirty="0"/>
              <a:t>, intensified racism towards African Americans and glorified the KKK as a heroic organization</a:t>
            </a:r>
          </a:p>
          <a:p>
            <a:pPr lvl="1"/>
            <a:r>
              <a:rPr lang="en-US" dirty="0"/>
              <a:t>Increased the popularity of the group</a:t>
            </a:r>
          </a:p>
          <a:p>
            <a:r>
              <a:rPr lang="en-US" dirty="0"/>
              <a:t>Red Scare added radicals, immigrants and Catholics to the list of targets of the KKK</a:t>
            </a:r>
          </a:p>
          <a:p>
            <a:r>
              <a:rPr lang="en-US" dirty="0"/>
              <a:t>Used advertisements to promote membership and became a national organization with a strong following in the Midwest and South</a:t>
            </a:r>
          </a:p>
          <a:p>
            <a:r>
              <a:rPr lang="en-US" dirty="0"/>
              <a:t>Viewed themselves as “moral regulators”</a:t>
            </a:r>
          </a:p>
          <a:p>
            <a:pPr lvl="1"/>
            <a:r>
              <a:rPr lang="en-US" dirty="0"/>
              <a:t>Also targeted bootleggers, gamblers</a:t>
            </a:r>
          </a:p>
          <a:p>
            <a:r>
              <a:rPr lang="en-US" dirty="0"/>
              <a:t>Used tactics such as cross burnings, public beatings, and </a:t>
            </a:r>
            <a:r>
              <a:rPr lang="en-US" dirty="0" err="1"/>
              <a:t>lynchings</a:t>
            </a:r>
            <a:endParaRPr lang="en-US" dirty="0"/>
          </a:p>
          <a:p>
            <a:r>
              <a:rPr lang="en-US" dirty="0"/>
              <a:t>Sex scandals and corruption undermined the Klan’s claims and the organization began to fade</a:t>
            </a:r>
          </a:p>
          <a:p>
            <a:endParaRPr lang="en-US" dirty="0"/>
          </a:p>
        </p:txBody>
      </p:sp>
      <p:pic>
        <p:nvPicPr>
          <p:cNvPr id="4" name="Picture 3"/>
          <p:cNvPicPr>
            <a:picLocks noChangeAspect="1"/>
          </p:cNvPicPr>
          <p:nvPr/>
        </p:nvPicPr>
        <p:blipFill>
          <a:blip r:embed="rId2"/>
          <a:stretch>
            <a:fillRect/>
          </a:stretch>
        </p:blipFill>
        <p:spPr>
          <a:xfrm>
            <a:off x="7183826" y="4396302"/>
            <a:ext cx="1960174" cy="1362649"/>
          </a:xfrm>
          <a:prstGeom prst="rect">
            <a:avLst/>
          </a:prstGeom>
        </p:spPr>
      </p:pic>
      <p:pic>
        <p:nvPicPr>
          <p:cNvPr id="5" name="Picture 4"/>
          <p:cNvPicPr>
            <a:picLocks noChangeAspect="1"/>
          </p:cNvPicPr>
          <p:nvPr/>
        </p:nvPicPr>
        <p:blipFill>
          <a:blip r:embed="rId3"/>
          <a:stretch>
            <a:fillRect/>
          </a:stretch>
        </p:blipFill>
        <p:spPr>
          <a:xfrm>
            <a:off x="7100286" y="0"/>
            <a:ext cx="2043714" cy="227969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467</TotalTime>
  <Words>847</Words>
  <Application>Microsoft Office PowerPoint</Application>
  <PresentationFormat>On-screen Show (4:3)</PresentationFormat>
  <Paragraphs>108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Calisto MT</vt:lpstr>
      <vt:lpstr>Perpetua Titling MT</vt:lpstr>
      <vt:lpstr>Precedent</vt:lpstr>
      <vt:lpstr>Social Changes and Conflicts of the 1920s</vt:lpstr>
      <vt:lpstr>Causes of Social Change</vt:lpstr>
      <vt:lpstr>Role of Women</vt:lpstr>
      <vt:lpstr>Traditional Female Jobs</vt:lpstr>
      <vt:lpstr>Decline of Morality</vt:lpstr>
      <vt:lpstr>Labor Unrest</vt:lpstr>
      <vt:lpstr>“Red Scare”</vt:lpstr>
      <vt:lpstr>“100% Americanism”</vt:lpstr>
      <vt:lpstr>Ku Klux Klan Resurgence</vt:lpstr>
      <vt:lpstr>KKK Comparisons</vt:lpstr>
      <vt:lpstr>Prohibition</vt:lpstr>
      <vt:lpstr>Religion vs. Science</vt:lpstr>
      <vt:lpstr>Scopes “Monkey” Trial</vt:lpstr>
      <vt:lpstr>Conservatism vs. Liberalism</vt:lpstr>
      <vt:lpstr>Conservatives and Liberals Comparisons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Changes and Conflicts of the 1920s</dc:title>
  <dc:creator>Charles Lewis</dc:creator>
  <cp:lastModifiedBy>"BARRATT, JONATHAN"</cp:lastModifiedBy>
  <cp:revision>4</cp:revision>
  <dcterms:created xsi:type="dcterms:W3CDTF">2012-10-30T10:46:11Z</dcterms:created>
  <dcterms:modified xsi:type="dcterms:W3CDTF">2019-02-13T16:07:55Z</dcterms:modified>
</cp:coreProperties>
</file>